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pg" ContentType="image/jpe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82" r:id="rId5"/>
    <p:sldId id="257" r:id="rId6"/>
    <p:sldId id="284" r:id="rId7"/>
    <p:sldId id="285" r:id="rId8"/>
    <p:sldId id="286" r:id="rId9"/>
    <p:sldId id="287" r:id="rId10"/>
    <p:sldId id="288" r:id="rId11"/>
    <p:sldId id="289" r:id="rId12"/>
    <p:sldId id="25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4"/>
    <p:restoredTop sz="94643"/>
  </p:normalViewPr>
  <p:slideViewPr>
    <p:cSldViewPr snapToGrid="0" snapToObjects="1">
      <p:cViewPr varScale="1">
        <p:scale>
          <a:sx n="106" d="100"/>
          <a:sy n="106" d="100"/>
        </p:scale>
        <p:origin x="1272" y="10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D82460-7193-E041-84FB-DBDD74EEDD01}" type="datetimeFigureOut">
              <a:rPr lang="en-US" smtClean="0"/>
              <a:t>10/18/2021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56F732-00F6-2D40-9C23-8FCFB28E1E6E}" type="slidenum">
              <a:rPr lang="en-US" smtClean="0"/>
              <a:t>‹#›</a:t>
            </a:fld>
            <a:endParaRPr lang="en-US"/>
          </a:p>
        </p:txBody>
      </p:sp>
    </p:spTree>
    <p:extLst>
      <p:ext uri="{BB962C8B-B14F-4D97-AF65-F5344CB8AC3E}">
        <p14:creationId xmlns:p14="http://schemas.microsoft.com/office/powerpoint/2010/main" val="3915887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38D9E6-D158-174A-95EC-7A00DCC12CFA}"/>
              </a:ext>
            </a:extLst>
          </p:cNvPr>
          <p:cNvPicPr>
            <a:picLocks noChangeAspect="1"/>
          </p:cNvPicPr>
          <p:nvPr userDrawn="1"/>
        </p:nvPicPr>
        <p:blipFill>
          <a:blip r:embed="rId2"/>
          <a:stretch>
            <a:fillRect/>
          </a:stretch>
        </p:blipFill>
        <p:spPr>
          <a:xfrm>
            <a:off x="4824" y="3572"/>
            <a:ext cx="12179300" cy="6850856"/>
          </a:xfrm>
          <a:prstGeom prst="rect">
            <a:avLst/>
          </a:prstGeom>
        </p:spPr>
      </p:pic>
      <p:sp>
        <p:nvSpPr>
          <p:cNvPr id="2" name="Title 1">
            <a:extLst>
              <a:ext uri="{FF2B5EF4-FFF2-40B4-BE49-F238E27FC236}">
                <a16:creationId xmlns:a16="http://schemas.microsoft.com/office/drawing/2014/main" id="{FE67D5A3-287B-C64E-8E26-AE388B0173AC}"/>
              </a:ext>
            </a:extLst>
          </p:cNvPr>
          <p:cNvSpPr>
            <a:spLocks noGrp="1"/>
          </p:cNvSpPr>
          <p:nvPr>
            <p:ph type="ctrTitle"/>
          </p:nvPr>
        </p:nvSpPr>
        <p:spPr>
          <a:xfrm>
            <a:off x="342901" y="2918460"/>
            <a:ext cx="11391900" cy="1086304"/>
          </a:xfrm>
          <a:prstGeom prst="rect">
            <a:avLst/>
          </a:prstGeom>
        </p:spPr>
        <p:txBody>
          <a:bodyPr lIns="0" bIns="0" anchor="b">
            <a:normAutofit/>
          </a:bodyPr>
          <a:lstStyle>
            <a:lvl1pPr algn="l">
              <a:defRPr sz="45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057AFF37-CE3A-B742-A62F-2A3257140A5A}"/>
              </a:ext>
            </a:extLst>
          </p:cNvPr>
          <p:cNvSpPr>
            <a:spLocks noGrp="1"/>
          </p:cNvSpPr>
          <p:nvPr>
            <p:ph type="body" sz="quarter" idx="13" hasCustomPrompt="1"/>
          </p:nvPr>
        </p:nvSpPr>
        <p:spPr>
          <a:xfrm>
            <a:off x="342900" y="4004764"/>
            <a:ext cx="11391900" cy="508720"/>
          </a:xfrm>
        </p:spPr>
        <p:txBody>
          <a:bodyPr lIns="0" anchor="b" anchorCtr="0"/>
          <a:lstStyle>
            <a:lvl1pPr marL="0" indent="0">
              <a:buFontTx/>
              <a:buNone/>
              <a:defRPr b="0" i="0">
                <a:solidFill>
                  <a:schemeClr val="tx1"/>
                </a:solidFill>
                <a:latin typeface="Arial" panose="020B0604020202020204" pitchFamily="34" charset="0"/>
                <a:cs typeface="Arial" panose="020B0604020202020204" pitchFamily="34" charset="0"/>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Click to edit subtitle</a:t>
            </a:r>
          </a:p>
        </p:txBody>
      </p:sp>
      <p:sp>
        <p:nvSpPr>
          <p:cNvPr id="20" name="Date Placeholder 19">
            <a:extLst>
              <a:ext uri="{FF2B5EF4-FFF2-40B4-BE49-F238E27FC236}">
                <a16:creationId xmlns:a16="http://schemas.microsoft.com/office/drawing/2014/main" id="{C3D29ECB-BF26-E94F-AEF3-ADC708B0EAC5}"/>
              </a:ext>
            </a:extLst>
          </p:cNvPr>
          <p:cNvSpPr>
            <a:spLocks noGrp="1"/>
          </p:cNvSpPr>
          <p:nvPr>
            <p:ph type="dt" sz="half" idx="14"/>
          </p:nvPr>
        </p:nvSpPr>
        <p:spPr>
          <a:xfrm>
            <a:off x="342900" y="6340475"/>
            <a:ext cx="1016000" cy="365125"/>
          </a:xfrm>
          <a:prstGeom prst="rect">
            <a:avLst/>
          </a:prstGeom>
        </p:spPr>
        <p:txBody>
          <a:bodyPr/>
          <a:lstStyle/>
          <a:p>
            <a:fld id="{268858C0-6DDE-9444-BC31-866ED9DFCD8E}" type="datetime1">
              <a:rPr lang="en-CA" smtClean="0"/>
              <a:pPr/>
              <a:t>2021-10-18</a:t>
            </a:fld>
            <a:endParaRPr lang="en-US" dirty="0"/>
          </a:p>
        </p:txBody>
      </p:sp>
      <p:sp>
        <p:nvSpPr>
          <p:cNvPr id="21" name="Footer Placeholder 20">
            <a:extLst>
              <a:ext uri="{FF2B5EF4-FFF2-40B4-BE49-F238E27FC236}">
                <a16:creationId xmlns:a16="http://schemas.microsoft.com/office/drawing/2014/main" id="{05A5E230-C272-E742-B638-7B19A3B86E06}"/>
              </a:ext>
            </a:extLst>
          </p:cNvPr>
          <p:cNvSpPr>
            <a:spLocks noGrp="1"/>
          </p:cNvSpPr>
          <p:nvPr>
            <p:ph type="ftr" sz="quarter" idx="15"/>
          </p:nvPr>
        </p:nvSpPr>
        <p:spPr>
          <a:xfrm>
            <a:off x="1701801" y="6340475"/>
            <a:ext cx="3606800" cy="365125"/>
          </a:xfrm>
          <a:prstGeom prst="rect">
            <a:avLst/>
          </a:prstGeom>
        </p:spPr>
        <p:txBody>
          <a:bodyPr/>
          <a:lstStyle/>
          <a:p>
            <a:endParaRPr lang="en-US" dirty="0"/>
          </a:p>
        </p:txBody>
      </p:sp>
      <p:sp>
        <p:nvSpPr>
          <p:cNvPr id="22" name="Slide Number Placeholder 21">
            <a:extLst>
              <a:ext uri="{FF2B5EF4-FFF2-40B4-BE49-F238E27FC236}">
                <a16:creationId xmlns:a16="http://schemas.microsoft.com/office/drawing/2014/main" id="{114AEC1E-F306-DB43-B461-48DA55CF79C8}"/>
              </a:ext>
            </a:extLst>
          </p:cNvPr>
          <p:cNvSpPr>
            <a:spLocks noGrp="1"/>
          </p:cNvSpPr>
          <p:nvPr>
            <p:ph type="sldNum" sz="quarter" idx="16"/>
          </p:nvPr>
        </p:nvSpPr>
        <p:spPr/>
        <p:txBody>
          <a:bodyPr/>
          <a:lstStyle/>
          <a:p>
            <a:fld id="{8395A67B-D0FE-F448-80B1-1191BC67A3E6}" type="slidenum">
              <a:rPr lang="en-US" smtClean="0"/>
              <a:pPr/>
              <a:t>‹#›</a:t>
            </a:fld>
            <a:endParaRPr lang="en-US" dirty="0"/>
          </a:p>
        </p:txBody>
      </p:sp>
      <p:sp>
        <p:nvSpPr>
          <p:cNvPr id="8" name="Text Placeholder 5">
            <a:extLst>
              <a:ext uri="{FF2B5EF4-FFF2-40B4-BE49-F238E27FC236}">
                <a16:creationId xmlns:a16="http://schemas.microsoft.com/office/drawing/2014/main" id="{57C7A8EA-E9AD-2747-BB8E-4E6AC446E01E}"/>
              </a:ext>
            </a:extLst>
          </p:cNvPr>
          <p:cNvSpPr>
            <a:spLocks noGrp="1"/>
          </p:cNvSpPr>
          <p:nvPr>
            <p:ph type="body" sz="quarter" idx="17" hasCustomPrompt="1"/>
          </p:nvPr>
        </p:nvSpPr>
        <p:spPr>
          <a:xfrm>
            <a:off x="342900" y="4632896"/>
            <a:ext cx="5753100" cy="358775"/>
          </a:xfrm>
        </p:spPr>
        <p:txBody>
          <a:bodyPr lIns="0" anchor="b" anchorCtr="0">
            <a:normAutofit/>
          </a:bodyPr>
          <a:lstStyle>
            <a:lvl1pPr marL="0" indent="0">
              <a:buFontTx/>
              <a:buNone/>
              <a:defRPr sz="1800">
                <a:solidFill>
                  <a:schemeClr val="tx1"/>
                </a:solidFill>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Presenter name</a:t>
            </a:r>
          </a:p>
        </p:txBody>
      </p:sp>
    </p:spTree>
    <p:extLst>
      <p:ext uri="{BB962C8B-B14F-4D97-AF65-F5344CB8AC3E}">
        <p14:creationId xmlns:p14="http://schemas.microsoft.com/office/powerpoint/2010/main" val="3685859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8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5D9D4E-59ED-CB49-9B74-325815C492C8}"/>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7" name="Rectangle 6">
            <a:extLst>
              <a:ext uri="{FF2B5EF4-FFF2-40B4-BE49-F238E27FC236}">
                <a16:creationId xmlns:a16="http://schemas.microsoft.com/office/drawing/2014/main" id="{AF3EBBC9-CD28-B740-ADBD-39B1D357D85F}"/>
              </a:ext>
            </a:extLst>
          </p:cNvPr>
          <p:cNvSpPr/>
          <p:nvPr userDrawn="1"/>
        </p:nvSpPr>
        <p:spPr>
          <a:xfrm>
            <a:off x="0" y="2918460"/>
            <a:ext cx="12185650" cy="207321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67D5A3-287B-C64E-8E26-AE388B0173AC}"/>
              </a:ext>
            </a:extLst>
          </p:cNvPr>
          <p:cNvSpPr>
            <a:spLocks noGrp="1"/>
          </p:cNvSpPr>
          <p:nvPr>
            <p:ph type="ctrTitle"/>
          </p:nvPr>
        </p:nvSpPr>
        <p:spPr>
          <a:xfrm>
            <a:off x="342901" y="2918460"/>
            <a:ext cx="11391900" cy="1086304"/>
          </a:xfrm>
          <a:prstGeom prst="rect">
            <a:avLst/>
          </a:prstGeom>
        </p:spPr>
        <p:txBody>
          <a:bodyPr lIns="0" bIns="0" anchor="b">
            <a:normAutofit/>
          </a:bodyPr>
          <a:lstStyle>
            <a:lvl1pPr algn="l">
              <a:defRPr sz="45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057AFF37-CE3A-B742-A62F-2A3257140A5A}"/>
              </a:ext>
            </a:extLst>
          </p:cNvPr>
          <p:cNvSpPr>
            <a:spLocks noGrp="1"/>
          </p:cNvSpPr>
          <p:nvPr>
            <p:ph type="body" sz="quarter" idx="13" hasCustomPrompt="1"/>
          </p:nvPr>
        </p:nvSpPr>
        <p:spPr>
          <a:xfrm>
            <a:off x="342900" y="4004764"/>
            <a:ext cx="11391900" cy="508720"/>
          </a:xfrm>
        </p:spPr>
        <p:txBody>
          <a:bodyPr lIns="0" anchor="b" anchorCtr="0"/>
          <a:lstStyle>
            <a:lvl1pPr marL="0" indent="0">
              <a:buFontTx/>
              <a:buNone/>
              <a:defRPr b="0" i="0">
                <a:solidFill>
                  <a:schemeClr val="tx1"/>
                </a:solidFill>
                <a:latin typeface="Arial" panose="020B0604020202020204" pitchFamily="34" charset="0"/>
                <a:cs typeface="Arial" panose="020B0604020202020204" pitchFamily="34" charset="0"/>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Click to edit subtitle</a:t>
            </a:r>
          </a:p>
        </p:txBody>
      </p:sp>
      <p:sp>
        <p:nvSpPr>
          <p:cNvPr id="22" name="Slide Number Placeholder 21">
            <a:extLst>
              <a:ext uri="{FF2B5EF4-FFF2-40B4-BE49-F238E27FC236}">
                <a16:creationId xmlns:a16="http://schemas.microsoft.com/office/drawing/2014/main" id="{114AEC1E-F306-DB43-B461-48DA55CF79C8}"/>
              </a:ext>
            </a:extLst>
          </p:cNvPr>
          <p:cNvSpPr>
            <a:spLocks noGrp="1"/>
          </p:cNvSpPr>
          <p:nvPr>
            <p:ph type="sldNum" sz="quarter" idx="16"/>
          </p:nvPr>
        </p:nvSpPr>
        <p:spPr/>
        <p:txBody>
          <a:bodyPr/>
          <a:lstStyle/>
          <a:p>
            <a:fld id="{8395A67B-D0FE-F448-80B1-1191BC67A3E6}" type="slidenum">
              <a:rPr lang="en-US" smtClean="0"/>
              <a:pPr/>
              <a:t>‹#›</a:t>
            </a:fld>
            <a:endParaRPr lang="en-US" dirty="0"/>
          </a:p>
        </p:txBody>
      </p:sp>
      <p:sp>
        <p:nvSpPr>
          <p:cNvPr id="8" name="Text Placeholder 5">
            <a:extLst>
              <a:ext uri="{FF2B5EF4-FFF2-40B4-BE49-F238E27FC236}">
                <a16:creationId xmlns:a16="http://schemas.microsoft.com/office/drawing/2014/main" id="{57C7A8EA-E9AD-2747-BB8E-4E6AC446E01E}"/>
              </a:ext>
            </a:extLst>
          </p:cNvPr>
          <p:cNvSpPr>
            <a:spLocks noGrp="1"/>
          </p:cNvSpPr>
          <p:nvPr>
            <p:ph type="body" sz="quarter" idx="17" hasCustomPrompt="1"/>
          </p:nvPr>
        </p:nvSpPr>
        <p:spPr>
          <a:xfrm>
            <a:off x="342900" y="4632896"/>
            <a:ext cx="5753100" cy="358775"/>
          </a:xfrm>
        </p:spPr>
        <p:txBody>
          <a:bodyPr lIns="0" anchor="b" anchorCtr="0">
            <a:normAutofit/>
          </a:bodyPr>
          <a:lstStyle>
            <a:lvl1pPr marL="0" indent="0">
              <a:buFontTx/>
              <a:buNone/>
              <a:defRPr sz="1800">
                <a:solidFill>
                  <a:schemeClr val="tx1"/>
                </a:solidFill>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Presenter name</a:t>
            </a:r>
          </a:p>
        </p:txBody>
      </p:sp>
    </p:spTree>
    <p:extLst>
      <p:ext uri="{BB962C8B-B14F-4D97-AF65-F5344CB8AC3E}">
        <p14:creationId xmlns:p14="http://schemas.microsoft.com/office/powerpoint/2010/main" val="2363984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6_Title Slide">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8A02CD-08C9-A540-84D6-3CC6A44213A5}"/>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7" name="Rectangle 6">
            <a:extLst>
              <a:ext uri="{FF2B5EF4-FFF2-40B4-BE49-F238E27FC236}">
                <a16:creationId xmlns:a16="http://schemas.microsoft.com/office/drawing/2014/main" id="{AF3EBBC9-CD28-B740-ADBD-39B1D357D85F}"/>
              </a:ext>
            </a:extLst>
          </p:cNvPr>
          <p:cNvSpPr/>
          <p:nvPr userDrawn="1"/>
        </p:nvSpPr>
        <p:spPr>
          <a:xfrm>
            <a:off x="0" y="2918460"/>
            <a:ext cx="12185650" cy="2073211"/>
          </a:xfrm>
          <a:prstGeom prst="rect">
            <a:avLst/>
          </a:prstGeom>
          <a:gradFill>
            <a:gsLst>
              <a:gs pos="0">
                <a:schemeClr val="accent1">
                  <a:lumMod val="5000"/>
                  <a:lumOff val="95000"/>
                </a:schemeClr>
              </a:gs>
              <a:gs pos="100000">
                <a:schemeClr val="bg1">
                  <a:alpha val="4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67D5A3-287B-C64E-8E26-AE388B0173AC}"/>
              </a:ext>
            </a:extLst>
          </p:cNvPr>
          <p:cNvSpPr>
            <a:spLocks noGrp="1"/>
          </p:cNvSpPr>
          <p:nvPr>
            <p:ph type="ctrTitle"/>
          </p:nvPr>
        </p:nvSpPr>
        <p:spPr>
          <a:xfrm>
            <a:off x="342901" y="2918460"/>
            <a:ext cx="11391900" cy="1086304"/>
          </a:xfrm>
          <a:prstGeom prst="rect">
            <a:avLst/>
          </a:prstGeom>
        </p:spPr>
        <p:txBody>
          <a:bodyPr lIns="0" bIns="0" anchor="b">
            <a:normAutofit/>
          </a:bodyPr>
          <a:lstStyle>
            <a:lvl1pPr algn="l">
              <a:defRPr sz="45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057AFF37-CE3A-B742-A62F-2A3257140A5A}"/>
              </a:ext>
            </a:extLst>
          </p:cNvPr>
          <p:cNvSpPr>
            <a:spLocks noGrp="1"/>
          </p:cNvSpPr>
          <p:nvPr>
            <p:ph type="body" sz="quarter" idx="13" hasCustomPrompt="1"/>
          </p:nvPr>
        </p:nvSpPr>
        <p:spPr>
          <a:xfrm>
            <a:off x="342900" y="4004764"/>
            <a:ext cx="11391900" cy="508720"/>
          </a:xfrm>
        </p:spPr>
        <p:txBody>
          <a:bodyPr lIns="0" anchor="b" anchorCtr="0"/>
          <a:lstStyle>
            <a:lvl1pPr marL="0" indent="0">
              <a:buFontTx/>
              <a:buNone/>
              <a:defRPr b="0" i="0">
                <a:solidFill>
                  <a:schemeClr val="tx1"/>
                </a:solidFill>
                <a:latin typeface="Arial" panose="020B0604020202020204" pitchFamily="34" charset="0"/>
                <a:cs typeface="Arial" panose="020B0604020202020204" pitchFamily="34" charset="0"/>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Click to edit subtitle</a:t>
            </a:r>
          </a:p>
        </p:txBody>
      </p:sp>
      <p:sp>
        <p:nvSpPr>
          <p:cNvPr id="22" name="Slide Number Placeholder 21">
            <a:extLst>
              <a:ext uri="{FF2B5EF4-FFF2-40B4-BE49-F238E27FC236}">
                <a16:creationId xmlns:a16="http://schemas.microsoft.com/office/drawing/2014/main" id="{114AEC1E-F306-DB43-B461-48DA55CF79C8}"/>
              </a:ext>
            </a:extLst>
          </p:cNvPr>
          <p:cNvSpPr>
            <a:spLocks noGrp="1"/>
          </p:cNvSpPr>
          <p:nvPr>
            <p:ph type="sldNum" sz="quarter" idx="16"/>
          </p:nvPr>
        </p:nvSpPr>
        <p:spPr/>
        <p:txBody>
          <a:bodyPr/>
          <a:lstStyle/>
          <a:p>
            <a:fld id="{8395A67B-D0FE-F448-80B1-1191BC67A3E6}" type="slidenum">
              <a:rPr lang="en-US" smtClean="0"/>
              <a:pPr/>
              <a:t>‹#›</a:t>
            </a:fld>
            <a:endParaRPr lang="en-US" dirty="0"/>
          </a:p>
        </p:txBody>
      </p:sp>
      <p:sp>
        <p:nvSpPr>
          <p:cNvPr id="8" name="Text Placeholder 5">
            <a:extLst>
              <a:ext uri="{FF2B5EF4-FFF2-40B4-BE49-F238E27FC236}">
                <a16:creationId xmlns:a16="http://schemas.microsoft.com/office/drawing/2014/main" id="{57C7A8EA-E9AD-2747-BB8E-4E6AC446E01E}"/>
              </a:ext>
            </a:extLst>
          </p:cNvPr>
          <p:cNvSpPr>
            <a:spLocks noGrp="1"/>
          </p:cNvSpPr>
          <p:nvPr>
            <p:ph type="body" sz="quarter" idx="17" hasCustomPrompt="1"/>
          </p:nvPr>
        </p:nvSpPr>
        <p:spPr>
          <a:xfrm>
            <a:off x="342900" y="4632896"/>
            <a:ext cx="5753100" cy="358775"/>
          </a:xfrm>
        </p:spPr>
        <p:txBody>
          <a:bodyPr lIns="0" anchor="b" anchorCtr="0">
            <a:normAutofit/>
          </a:bodyPr>
          <a:lstStyle>
            <a:lvl1pPr marL="0" indent="0">
              <a:buFontTx/>
              <a:buNone/>
              <a:defRPr sz="1800">
                <a:solidFill>
                  <a:schemeClr val="tx1"/>
                </a:solidFill>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Presenter name</a:t>
            </a:r>
          </a:p>
        </p:txBody>
      </p:sp>
    </p:spTree>
    <p:extLst>
      <p:ext uri="{BB962C8B-B14F-4D97-AF65-F5344CB8AC3E}">
        <p14:creationId xmlns:p14="http://schemas.microsoft.com/office/powerpoint/2010/main" val="455285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0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32A2A0-B708-3640-99A3-D82870C899D1}"/>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7" name="Rectangle 6">
            <a:extLst>
              <a:ext uri="{FF2B5EF4-FFF2-40B4-BE49-F238E27FC236}">
                <a16:creationId xmlns:a16="http://schemas.microsoft.com/office/drawing/2014/main" id="{AF3EBBC9-CD28-B740-ADBD-39B1D357D85F}"/>
              </a:ext>
            </a:extLst>
          </p:cNvPr>
          <p:cNvSpPr/>
          <p:nvPr userDrawn="1"/>
        </p:nvSpPr>
        <p:spPr>
          <a:xfrm>
            <a:off x="0" y="2918460"/>
            <a:ext cx="12185650" cy="2073211"/>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67D5A3-287B-C64E-8E26-AE388B0173AC}"/>
              </a:ext>
            </a:extLst>
          </p:cNvPr>
          <p:cNvSpPr>
            <a:spLocks noGrp="1"/>
          </p:cNvSpPr>
          <p:nvPr>
            <p:ph type="ctrTitle"/>
          </p:nvPr>
        </p:nvSpPr>
        <p:spPr>
          <a:xfrm>
            <a:off x="342901" y="2918460"/>
            <a:ext cx="11391900" cy="1086304"/>
          </a:xfrm>
          <a:prstGeom prst="rect">
            <a:avLst/>
          </a:prstGeom>
        </p:spPr>
        <p:txBody>
          <a:bodyPr lIns="0" bIns="0" anchor="b">
            <a:normAutofit/>
          </a:bodyPr>
          <a:lstStyle>
            <a:lvl1pPr algn="l">
              <a:defRPr sz="45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057AFF37-CE3A-B742-A62F-2A3257140A5A}"/>
              </a:ext>
            </a:extLst>
          </p:cNvPr>
          <p:cNvSpPr>
            <a:spLocks noGrp="1"/>
          </p:cNvSpPr>
          <p:nvPr>
            <p:ph type="body" sz="quarter" idx="13" hasCustomPrompt="1"/>
          </p:nvPr>
        </p:nvSpPr>
        <p:spPr>
          <a:xfrm>
            <a:off x="342900" y="4004764"/>
            <a:ext cx="11391900" cy="508720"/>
          </a:xfrm>
        </p:spPr>
        <p:txBody>
          <a:bodyPr lIns="0" anchor="b" anchorCtr="0"/>
          <a:lstStyle>
            <a:lvl1pPr marL="0" indent="0">
              <a:buFontTx/>
              <a:buNone/>
              <a:defRPr b="0" i="0">
                <a:solidFill>
                  <a:schemeClr val="tx1"/>
                </a:solidFill>
                <a:latin typeface="Arial" panose="020B0604020202020204" pitchFamily="34" charset="0"/>
                <a:cs typeface="Arial" panose="020B0604020202020204" pitchFamily="34" charset="0"/>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Click to edit subtitle</a:t>
            </a:r>
          </a:p>
        </p:txBody>
      </p:sp>
      <p:sp>
        <p:nvSpPr>
          <p:cNvPr id="22" name="Slide Number Placeholder 21">
            <a:extLst>
              <a:ext uri="{FF2B5EF4-FFF2-40B4-BE49-F238E27FC236}">
                <a16:creationId xmlns:a16="http://schemas.microsoft.com/office/drawing/2014/main" id="{114AEC1E-F306-DB43-B461-48DA55CF79C8}"/>
              </a:ext>
            </a:extLst>
          </p:cNvPr>
          <p:cNvSpPr>
            <a:spLocks noGrp="1"/>
          </p:cNvSpPr>
          <p:nvPr>
            <p:ph type="sldNum" sz="quarter" idx="16"/>
          </p:nvPr>
        </p:nvSpPr>
        <p:spPr/>
        <p:txBody>
          <a:bodyPr/>
          <a:lstStyle/>
          <a:p>
            <a:fld id="{8395A67B-D0FE-F448-80B1-1191BC67A3E6}" type="slidenum">
              <a:rPr lang="en-US" smtClean="0"/>
              <a:pPr/>
              <a:t>‹#›</a:t>
            </a:fld>
            <a:endParaRPr lang="en-US" dirty="0"/>
          </a:p>
        </p:txBody>
      </p:sp>
      <p:sp>
        <p:nvSpPr>
          <p:cNvPr id="8" name="Text Placeholder 5">
            <a:extLst>
              <a:ext uri="{FF2B5EF4-FFF2-40B4-BE49-F238E27FC236}">
                <a16:creationId xmlns:a16="http://schemas.microsoft.com/office/drawing/2014/main" id="{57C7A8EA-E9AD-2747-BB8E-4E6AC446E01E}"/>
              </a:ext>
            </a:extLst>
          </p:cNvPr>
          <p:cNvSpPr>
            <a:spLocks noGrp="1"/>
          </p:cNvSpPr>
          <p:nvPr>
            <p:ph type="body" sz="quarter" idx="17" hasCustomPrompt="1"/>
          </p:nvPr>
        </p:nvSpPr>
        <p:spPr>
          <a:xfrm>
            <a:off x="342900" y="4632896"/>
            <a:ext cx="5753100" cy="358775"/>
          </a:xfrm>
        </p:spPr>
        <p:txBody>
          <a:bodyPr lIns="0" anchor="b" anchorCtr="0">
            <a:normAutofit/>
          </a:bodyPr>
          <a:lstStyle>
            <a:lvl1pPr marL="0" indent="0">
              <a:buFontTx/>
              <a:buNone/>
              <a:defRPr sz="1800">
                <a:solidFill>
                  <a:schemeClr val="tx1"/>
                </a:solidFill>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Presenter name</a:t>
            </a:r>
          </a:p>
        </p:txBody>
      </p:sp>
    </p:spTree>
    <p:extLst>
      <p:ext uri="{BB962C8B-B14F-4D97-AF65-F5344CB8AC3E}">
        <p14:creationId xmlns:p14="http://schemas.microsoft.com/office/powerpoint/2010/main" val="846146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4AAB16-C0EA-C94E-9402-E4535872EED3}"/>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7" name="Rectangle 6">
            <a:extLst>
              <a:ext uri="{FF2B5EF4-FFF2-40B4-BE49-F238E27FC236}">
                <a16:creationId xmlns:a16="http://schemas.microsoft.com/office/drawing/2014/main" id="{AF3EBBC9-CD28-B740-ADBD-39B1D357D85F}"/>
              </a:ext>
            </a:extLst>
          </p:cNvPr>
          <p:cNvSpPr/>
          <p:nvPr userDrawn="1"/>
        </p:nvSpPr>
        <p:spPr>
          <a:xfrm>
            <a:off x="0" y="2918460"/>
            <a:ext cx="12185650" cy="2073211"/>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67D5A3-287B-C64E-8E26-AE388B0173AC}"/>
              </a:ext>
            </a:extLst>
          </p:cNvPr>
          <p:cNvSpPr>
            <a:spLocks noGrp="1"/>
          </p:cNvSpPr>
          <p:nvPr>
            <p:ph type="ctrTitle"/>
          </p:nvPr>
        </p:nvSpPr>
        <p:spPr>
          <a:xfrm>
            <a:off x="342901" y="2918460"/>
            <a:ext cx="11391900" cy="1086304"/>
          </a:xfrm>
          <a:prstGeom prst="rect">
            <a:avLst/>
          </a:prstGeom>
        </p:spPr>
        <p:txBody>
          <a:bodyPr lIns="0" bIns="0" anchor="b">
            <a:normAutofit/>
          </a:bodyPr>
          <a:lstStyle>
            <a:lvl1pPr algn="l">
              <a:defRPr sz="45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057AFF37-CE3A-B742-A62F-2A3257140A5A}"/>
              </a:ext>
            </a:extLst>
          </p:cNvPr>
          <p:cNvSpPr>
            <a:spLocks noGrp="1"/>
          </p:cNvSpPr>
          <p:nvPr>
            <p:ph type="body" sz="quarter" idx="13" hasCustomPrompt="1"/>
          </p:nvPr>
        </p:nvSpPr>
        <p:spPr>
          <a:xfrm>
            <a:off x="342900" y="4004764"/>
            <a:ext cx="11391900" cy="508720"/>
          </a:xfrm>
        </p:spPr>
        <p:txBody>
          <a:bodyPr lIns="0" anchor="b" anchorCtr="0"/>
          <a:lstStyle>
            <a:lvl1pPr marL="0" indent="0">
              <a:buFontTx/>
              <a:buNone/>
              <a:defRPr b="0" i="0">
                <a:solidFill>
                  <a:schemeClr val="tx1"/>
                </a:solidFill>
                <a:latin typeface="Arial" panose="020B0604020202020204" pitchFamily="34" charset="0"/>
                <a:cs typeface="Arial" panose="020B0604020202020204" pitchFamily="34" charset="0"/>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Click to edit subtitle</a:t>
            </a:r>
          </a:p>
        </p:txBody>
      </p:sp>
      <p:sp>
        <p:nvSpPr>
          <p:cNvPr id="22" name="Slide Number Placeholder 21">
            <a:extLst>
              <a:ext uri="{FF2B5EF4-FFF2-40B4-BE49-F238E27FC236}">
                <a16:creationId xmlns:a16="http://schemas.microsoft.com/office/drawing/2014/main" id="{114AEC1E-F306-DB43-B461-48DA55CF79C8}"/>
              </a:ext>
            </a:extLst>
          </p:cNvPr>
          <p:cNvSpPr>
            <a:spLocks noGrp="1"/>
          </p:cNvSpPr>
          <p:nvPr>
            <p:ph type="sldNum" sz="quarter" idx="16"/>
          </p:nvPr>
        </p:nvSpPr>
        <p:spPr/>
        <p:txBody>
          <a:bodyPr/>
          <a:lstStyle/>
          <a:p>
            <a:fld id="{8395A67B-D0FE-F448-80B1-1191BC67A3E6}" type="slidenum">
              <a:rPr lang="en-US" smtClean="0"/>
              <a:pPr/>
              <a:t>‹#›</a:t>
            </a:fld>
            <a:endParaRPr lang="en-US" dirty="0"/>
          </a:p>
        </p:txBody>
      </p:sp>
      <p:sp>
        <p:nvSpPr>
          <p:cNvPr id="8" name="Text Placeholder 5">
            <a:extLst>
              <a:ext uri="{FF2B5EF4-FFF2-40B4-BE49-F238E27FC236}">
                <a16:creationId xmlns:a16="http://schemas.microsoft.com/office/drawing/2014/main" id="{57C7A8EA-E9AD-2747-BB8E-4E6AC446E01E}"/>
              </a:ext>
            </a:extLst>
          </p:cNvPr>
          <p:cNvSpPr>
            <a:spLocks noGrp="1"/>
          </p:cNvSpPr>
          <p:nvPr>
            <p:ph type="body" sz="quarter" idx="17" hasCustomPrompt="1"/>
          </p:nvPr>
        </p:nvSpPr>
        <p:spPr>
          <a:xfrm>
            <a:off x="342900" y="4632896"/>
            <a:ext cx="5753100" cy="358775"/>
          </a:xfrm>
        </p:spPr>
        <p:txBody>
          <a:bodyPr lIns="0" anchor="b" anchorCtr="0">
            <a:normAutofit/>
          </a:bodyPr>
          <a:lstStyle>
            <a:lvl1pPr marL="0" indent="0">
              <a:buFontTx/>
              <a:buNone/>
              <a:defRPr sz="1800">
                <a:solidFill>
                  <a:schemeClr val="tx1"/>
                </a:solidFill>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Presenter name</a:t>
            </a:r>
          </a:p>
        </p:txBody>
      </p:sp>
    </p:spTree>
    <p:extLst>
      <p:ext uri="{BB962C8B-B14F-4D97-AF65-F5344CB8AC3E}">
        <p14:creationId xmlns:p14="http://schemas.microsoft.com/office/powerpoint/2010/main" val="56655216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0949E9-12B3-4E41-966F-58AA20F75413}"/>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7" name="Rectangle 6">
            <a:extLst>
              <a:ext uri="{FF2B5EF4-FFF2-40B4-BE49-F238E27FC236}">
                <a16:creationId xmlns:a16="http://schemas.microsoft.com/office/drawing/2014/main" id="{AF3EBBC9-CD28-B740-ADBD-39B1D357D85F}"/>
              </a:ext>
            </a:extLst>
          </p:cNvPr>
          <p:cNvSpPr/>
          <p:nvPr userDrawn="1"/>
        </p:nvSpPr>
        <p:spPr>
          <a:xfrm>
            <a:off x="0" y="2918460"/>
            <a:ext cx="12185650" cy="2073211"/>
          </a:xfrm>
          <a:prstGeom prst="rect">
            <a:avLst/>
          </a:prstGeom>
          <a:gradFill>
            <a:gsLst>
              <a:gs pos="0">
                <a:schemeClr val="accent1">
                  <a:lumMod val="5000"/>
                  <a:lumOff val="95000"/>
                </a:schemeClr>
              </a:gs>
              <a:gs pos="100000">
                <a:schemeClr val="bg1">
                  <a:alpha val="4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67D5A3-287B-C64E-8E26-AE388B0173AC}"/>
              </a:ext>
            </a:extLst>
          </p:cNvPr>
          <p:cNvSpPr>
            <a:spLocks noGrp="1"/>
          </p:cNvSpPr>
          <p:nvPr>
            <p:ph type="ctrTitle"/>
          </p:nvPr>
        </p:nvSpPr>
        <p:spPr>
          <a:xfrm>
            <a:off x="342901" y="2918460"/>
            <a:ext cx="11391900" cy="1086304"/>
          </a:xfrm>
          <a:prstGeom prst="rect">
            <a:avLst/>
          </a:prstGeom>
        </p:spPr>
        <p:txBody>
          <a:bodyPr lIns="0" bIns="0" anchor="b">
            <a:normAutofit/>
          </a:bodyPr>
          <a:lstStyle>
            <a:lvl1pPr algn="l">
              <a:defRPr sz="45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057AFF37-CE3A-B742-A62F-2A3257140A5A}"/>
              </a:ext>
            </a:extLst>
          </p:cNvPr>
          <p:cNvSpPr>
            <a:spLocks noGrp="1"/>
          </p:cNvSpPr>
          <p:nvPr>
            <p:ph type="body" sz="quarter" idx="13" hasCustomPrompt="1"/>
          </p:nvPr>
        </p:nvSpPr>
        <p:spPr>
          <a:xfrm>
            <a:off x="342900" y="4004764"/>
            <a:ext cx="11391900" cy="508720"/>
          </a:xfrm>
        </p:spPr>
        <p:txBody>
          <a:bodyPr lIns="0" anchor="b" anchorCtr="0"/>
          <a:lstStyle>
            <a:lvl1pPr marL="0" indent="0">
              <a:buFontTx/>
              <a:buNone/>
              <a:defRPr b="0" i="0">
                <a:solidFill>
                  <a:schemeClr val="tx1"/>
                </a:solidFill>
                <a:latin typeface="Arial" panose="020B0604020202020204" pitchFamily="34" charset="0"/>
                <a:cs typeface="Arial" panose="020B0604020202020204" pitchFamily="34" charset="0"/>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Click to edit subtitle</a:t>
            </a:r>
          </a:p>
        </p:txBody>
      </p:sp>
      <p:sp>
        <p:nvSpPr>
          <p:cNvPr id="22" name="Slide Number Placeholder 21">
            <a:extLst>
              <a:ext uri="{FF2B5EF4-FFF2-40B4-BE49-F238E27FC236}">
                <a16:creationId xmlns:a16="http://schemas.microsoft.com/office/drawing/2014/main" id="{114AEC1E-F306-DB43-B461-48DA55CF79C8}"/>
              </a:ext>
            </a:extLst>
          </p:cNvPr>
          <p:cNvSpPr>
            <a:spLocks noGrp="1"/>
          </p:cNvSpPr>
          <p:nvPr>
            <p:ph type="sldNum" sz="quarter" idx="16"/>
          </p:nvPr>
        </p:nvSpPr>
        <p:spPr/>
        <p:txBody>
          <a:bodyPr/>
          <a:lstStyle/>
          <a:p>
            <a:fld id="{8395A67B-D0FE-F448-80B1-1191BC67A3E6}" type="slidenum">
              <a:rPr lang="en-US" smtClean="0"/>
              <a:pPr/>
              <a:t>‹#›</a:t>
            </a:fld>
            <a:endParaRPr lang="en-US" dirty="0"/>
          </a:p>
        </p:txBody>
      </p:sp>
      <p:sp>
        <p:nvSpPr>
          <p:cNvPr id="8" name="Text Placeholder 5">
            <a:extLst>
              <a:ext uri="{FF2B5EF4-FFF2-40B4-BE49-F238E27FC236}">
                <a16:creationId xmlns:a16="http://schemas.microsoft.com/office/drawing/2014/main" id="{57C7A8EA-E9AD-2747-BB8E-4E6AC446E01E}"/>
              </a:ext>
            </a:extLst>
          </p:cNvPr>
          <p:cNvSpPr>
            <a:spLocks noGrp="1"/>
          </p:cNvSpPr>
          <p:nvPr>
            <p:ph type="body" sz="quarter" idx="17" hasCustomPrompt="1"/>
          </p:nvPr>
        </p:nvSpPr>
        <p:spPr>
          <a:xfrm>
            <a:off x="342900" y="4632896"/>
            <a:ext cx="5753100" cy="358775"/>
          </a:xfrm>
        </p:spPr>
        <p:txBody>
          <a:bodyPr lIns="0" anchor="b" anchorCtr="0">
            <a:normAutofit/>
          </a:bodyPr>
          <a:lstStyle>
            <a:lvl1pPr marL="0" indent="0">
              <a:buFontTx/>
              <a:buNone/>
              <a:defRPr sz="1800">
                <a:solidFill>
                  <a:schemeClr val="tx1"/>
                </a:solidFill>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Presenter name</a:t>
            </a:r>
          </a:p>
        </p:txBody>
      </p:sp>
    </p:spTree>
    <p:extLst>
      <p:ext uri="{BB962C8B-B14F-4D97-AF65-F5344CB8AC3E}">
        <p14:creationId xmlns:p14="http://schemas.microsoft.com/office/powerpoint/2010/main" val="2841524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9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9690C4-D355-3642-94E9-D49E3FDDC3DE}"/>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7" name="Rectangle 6">
            <a:extLst>
              <a:ext uri="{FF2B5EF4-FFF2-40B4-BE49-F238E27FC236}">
                <a16:creationId xmlns:a16="http://schemas.microsoft.com/office/drawing/2014/main" id="{AF3EBBC9-CD28-B740-ADBD-39B1D357D85F}"/>
              </a:ext>
            </a:extLst>
          </p:cNvPr>
          <p:cNvSpPr/>
          <p:nvPr userDrawn="1"/>
        </p:nvSpPr>
        <p:spPr>
          <a:xfrm>
            <a:off x="0" y="2918460"/>
            <a:ext cx="12185650" cy="2073211"/>
          </a:xfrm>
          <a:prstGeom prst="rect">
            <a:avLst/>
          </a:prstGeom>
          <a:gradFill>
            <a:gsLst>
              <a:gs pos="0">
                <a:schemeClr val="accent1">
                  <a:lumMod val="5000"/>
                  <a:lumOff val="95000"/>
                </a:schemeClr>
              </a:gs>
              <a:gs pos="100000">
                <a:schemeClr val="bg1">
                  <a:alpha val="4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67D5A3-287B-C64E-8E26-AE388B0173AC}"/>
              </a:ext>
            </a:extLst>
          </p:cNvPr>
          <p:cNvSpPr>
            <a:spLocks noGrp="1"/>
          </p:cNvSpPr>
          <p:nvPr>
            <p:ph type="ctrTitle" hasCustomPrompt="1"/>
          </p:nvPr>
        </p:nvSpPr>
        <p:spPr>
          <a:xfrm>
            <a:off x="342901" y="2918460"/>
            <a:ext cx="11391900" cy="1086304"/>
          </a:xfrm>
          <a:prstGeom prst="rect">
            <a:avLst/>
          </a:prstGeom>
        </p:spPr>
        <p:txBody>
          <a:bodyPr lIns="0" bIns="0" anchor="b">
            <a:normAutofit/>
          </a:bodyPr>
          <a:lstStyle>
            <a:lvl1pPr algn="l">
              <a:defRPr sz="4500" b="1" i="0">
                <a:solidFill>
                  <a:schemeClr val="tx1"/>
                </a:solidFill>
                <a:latin typeface="Arial" panose="020B0604020202020204" pitchFamily="34" charset="0"/>
                <a:cs typeface="Arial" panose="020B0604020202020204" pitchFamily="34" charset="0"/>
              </a:defRPr>
            </a:lvl1pPr>
          </a:lstStyle>
          <a:p>
            <a:r>
              <a:rPr lang="en-US" dirty="0"/>
              <a:t>SPPIO example</a:t>
            </a:r>
          </a:p>
        </p:txBody>
      </p:sp>
      <p:sp>
        <p:nvSpPr>
          <p:cNvPr id="6" name="Text Placeholder 5">
            <a:extLst>
              <a:ext uri="{FF2B5EF4-FFF2-40B4-BE49-F238E27FC236}">
                <a16:creationId xmlns:a16="http://schemas.microsoft.com/office/drawing/2014/main" id="{057AFF37-CE3A-B742-A62F-2A3257140A5A}"/>
              </a:ext>
            </a:extLst>
          </p:cNvPr>
          <p:cNvSpPr>
            <a:spLocks noGrp="1"/>
          </p:cNvSpPr>
          <p:nvPr>
            <p:ph type="body" sz="quarter" idx="13" hasCustomPrompt="1"/>
          </p:nvPr>
        </p:nvSpPr>
        <p:spPr>
          <a:xfrm>
            <a:off x="342900" y="4004764"/>
            <a:ext cx="11391900" cy="508720"/>
          </a:xfrm>
        </p:spPr>
        <p:txBody>
          <a:bodyPr lIns="0" anchor="b" anchorCtr="0"/>
          <a:lstStyle>
            <a:lvl1pPr marL="0" indent="0">
              <a:buFontTx/>
              <a:buNone/>
              <a:defRPr b="0" i="0">
                <a:solidFill>
                  <a:schemeClr val="tx1"/>
                </a:solidFill>
                <a:latin typeface="Arial" panose="020B0604020202020204" pitchFamily="34" charset="0"/>
                <a:cs typeface="Arial" panose="020B0604020202020204" pitchFamily="34" charset="0"/>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Click to edit subtitle</a:t>
            </a:r>
          </a:p>
        </p:txBody>
      </p:sp>
      <p:sp>
        <p:nvSpPr>
          <p:cNvPr id="22" name="Slide Number Placeholder 21">
            <a:extLst>
              <a:ext uri="{FF2B5EF4-FFF2-40B4-BE49-F238E27FC236}">
                <a16:creationId xmlns:a16="http://schemas.microsoft.com/office/drawing/2014/main" id="{114AEC1E-F306-DB43-B461-48DA55CF79C8}"/>
              </a:ext>
            </a:extLst>
          </p:cNvPr>
          <p:cNvSpPr>
            <a:spLocks noGrp="1"/>
          </p:cNvSpPr>
          <p:nvPr>
            <p:ph type="sldNum" sz="quarter" idx="16"/>
          </p:nvPr>
        </p:nvSpPr>
        <p:spPr/>
        <p:txBody>
          <a:bodyPr/>
          <a:lstStyle/>
          <a:p>
            <a:fld id="{8395A67B-D0FE-F448-80B1-1191BC67A3E6}" type="slidenum">
              <a:rPr lang="en-US" smtClean="0"/>
              <a:pPr/>
              <a:t>‹#›</a:t>
            </a:fld>
            <a:endParaRPr lang="en-US" dirty="0"/>
          </a:p>
        </p:txBody>
      </p:sp>
      <p:sp>
        <p:nvSpPr>
          <p:cNvPr id="8" name="Text Placeholder 5">
            <a:extLst>
              <a:ext uri="{FF2B5EF4-FFF2-40B4-BE49-F238E27FC236}">
                <a16:creationId xmlns:a16="http://schemas.microsoft.com/office/drawing/2014/main" id="{57C7A8EA-E9AD-2747-BB8E-4E6AC446E01E}"/>
              </a:ext>
            </a:extLst>
          </p:cNvPr>
          <p:cNvSpPr>
            <a:spLocks noGrp="1"/>
          </p:cNvSpPr>
          <p:nvPr>
            <p:ph type="body" sz="quarter" idx="17" hasCustomPrompt="1"/>
          </p:nvPr>
        </p:nvSpPr>
        <p:spPr>
          <a:xfrm>
            <a:off x="342900" y="4632896"/>
            <a:ext cx="5753100" cy="358775"/>
          </a:xfrm>
        </p:spPr>
        <p:txBody>
          <a:bodyPr lIns="0" anchor="b" anchorCtr="0">
            <a:normAutofit/>
          </a:bodyPr>
          <a:lstStyle>
            <a:lvl1pPr marL="0" indent="0">
              <a:buFontTx/>
              <a:buNone/>
              <a:defRPr sz="1800">
                <a:solidFill>
                  <a:schemeClr val="tx1"/>
                </a:solidFill>
              </a:defRPr>
            </a:lvl1pPr>
            <a:lvl2pPr marL="287338" indent="0">
              <a:buFontTx/>
              <a:buNone/>
              <a:defRPr/>
            </a:lvl2pPr>
            <a:lvl3pPr marL="574675" indent="0">
              <a:buFontTx/>
              <a:buNone/>
              <a:defRPr/>
            </a:lvl3pPr>
            <a:lvl4pPr marL="803275" indent="0">
              <a:buFontTx/>
              <a:buNone/>
              <a:defRPr/>
            </a:lvl4pPr>
            <a:lvl5pPr marL="1031875" indent="0">
              <a:buFontTx/>
              <a:buNone/>
              <a:defRPr/>
            </a:lvl5pPr>
          </a:lstStyle>
          <a:p>
            <a:pPr lvl="0"/>
            <a:r>
              <a:rPr lang="en-US" dirty="0"/>
              <a:t>Presenter name</a:t>
            </a:r>
          </a:p>
        </p:txBody>
      </p:sp>
    </p:spTree>
    <p:extLst>
      <p:ext uri="{BB962C8B-B14F-4D97-AF65-F5344CB8AC3E}">
        <p14:creationId xmlns:p14="http://schemas.microsoft.com/office/powerpoint/2010/main" val="3439807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A1D64-2AF1-FE48-B966-37A28A3E5CC9}"/>
              </a:ext>
            </a:extLst>
          </p:cNvPr>
          <p:cNvSpPr>
            <a:spLocks noGrp="1"/>
          </p:cNvSpPr>
          <p:nvPr>
            <p:ph type="title"/>
          </p:nvPr>
        </p:nvSpPr>
        <p:spPr>
          <a:xfrm>
            <a:off x="465666" y="457200"/>
            <a:ext cx="11269133" cy="990600"/>
          </a:xfrm>
          <a:prstGeom prst="rect">
            <a:avLst/>
          </a:prstGeom>
        </p:spPr>
        <p:txBody>
          <a:bodyPr lIns="0">
            <a:normAutofit/>
          </a:bodyPr>
          <a:lstStyle>
            <a:lvl1pPr>
              <a:defRPr sz="4500"/>
            </a:lvl1pPr>
          </a:lstStyle>
          <a:p>
            <a:r>
              <a:rPr lang="en-US" dirty="0"/>
              <a:t>Click to edit Master title style</a:t>
            </a:r>
          </a:p>
        </p:txBody>
      </p:sp>
      <p:sp>
        <p:nvSpPr>
          <p:cNvPr id="3" name="Content Placeholder 2">
            <a:extLst>
              <a:ext uri="{FF2B5EF4-FFF2-40B4-BE49-F238E27FC236}">
                <a16:creationId xmlns:a16="http://schemas.microsoft.com/office/drawing/2014/main" id="{CD58157B-3149-DD49-AF6E-204756CE2380}"/>
              </a:ext>
            </a:extLst>
          </p:cNvPr>
          <p:cNvSpPr>
            <a:spLocks noGrp="1"/>
          </p:cNvSpPr>
          <p:nvPr>
            <p:ph idx="1"/>
          </p:nvPr>
        </p:nvSpPr>
        <p:spPr>
          <a:xfrm>
            <a:off x="465665" y="1600200"/>
            <a:ext cx="11269133" cy="4229100"/>
          </a:xfrm>
        </p:spPr>
        <p:txBody>
          <a:bodyPr/>
          <a:lstStyle>
            <a:lvl1pPr>
              <a:defRPr b="0" i="0">
                <a:solidFill>
                  <a:schemeClr val="tx1">
                    <a:lumMod val="75000"/>
                    <a:lumOff val="25000"/>
                  </a:schemeClr>
                </a:solidFill>
                <a:latin typeface="Arial" panose="020B0604020202020204" pitchFamily="34" charset="0"/>
                <a:cs typeface="Arial" panose="020B0604020202020204" pitchFamily="34" charset="0"/>
              </a:defRPr>
            </a:lvl1pPr>
            <a:lvl2pPr>
              <a:defRPr b="0" i="0">
                <a:solidFill>
                  <a:schemeClr val="tx1">
                    <a:lumMod val="75000"/>
                    <a:lumOff val="25000"/>
                  </a:schemeClr>
                </a:solidFill>
                <a:latin typeface="Arial" panose="020B0604020202020204" pitchFamily="34" charset="0"/>
                <a:cs typeface="Arial" panose="020B0604020202020204" pitchFamily="34" charset="0"/>
              </a:defRPr>
            </a:lvl2pPr>
            <a:lvl3pPr>
              <a:defRPr b="0" i="0">
                <a:solidFill>
                  <a:schemeClr val="tx1">
                    <a:lumMod val="75000"/>
                    <a:lumOff val="25000"/>
                  </a:schemeClr>
                </a:solidFill>
                <a:latin typeface="Arial" panose="020B0604020202020204" pitchFamily="34" charset="0"/>
                <a:cs typeface="Arial" panose="020B0604020202020204" pitchFamily="34" charset="0"/>
              </a:defRPr>
            </a:lvl3pPr>
            <a:lvl4pPr>
              <a:defRPr b="0" i="0">
                <a:solidFill>
                  <a:schemeClr val="tx1">
                    <a:lumMod val="75000"/>
                    <a:lumOff val="25000"/>
                  </a:schemeClr>
                </a:solidFill>
                <a:latin typeface="Arial" panose="020B0604020202020204" pitchFamily="34" charset="0"/>
                <a:cs typeface="Arial" panose="020B0604020202020204" pitchFamily="34" charset="0"/>
              </a:defRPr>
            </a:lvl4pPr>
            <a:lvl5pPr>
              <a:defRPr b="0" i="0">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CF811CB8-DE62-9D4B-BFD4-B724420BBF29}"/>
              </a:ext>
            </a:extLst>
          </p:cNvPr>
          <p:cNvSpPr>
            <a:spLocks noGrp="1"/>
          </p:cNvSpPr>
          <p:nvPr>
            <p:ph type="sldNum" sz="quarter" idx="12"/>
          </p:nvPr>
        </p:nvSpPr>
        <p:spPr/>
        <p:txBody>
          <a:bodyPr/>
          <a:lstStyle/>
          <a:p>
            <a:fld id="{8395A67B-D0FE-F448-80B1-1191BC67A3E6}" type="slidenum">
              <a:rPr lang="en-US" smtClean="0"/>
              <a:pPr/>
              <a:t>‹#›</a:t>
            </a:fld>
            <a:endParaRPr lang="en-US" dirty="0"/>
          </a:p>
        </p:txBody>
      </p:sp>
    </p:spTree>
    <p:extLst>
      <p:ext uri="{BB962C8B-B14F-4D97-AF65-F5344CB8AC3E}">
        <p14:creationId xmlns:p14="http://schemas.microsoft.com/office/powerpoint/2010/main" val="1280356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B1071-EAD7-2142-9E61-767469E34BFA}"/>
              </a:ext>
            </a:extLst>
          </p:cNvPr>
          <p:cNvSpPr>
            <a:spLocks noGrp="1"/>
          </p:cNvSpPr>
          <p:nvPr>
            <p:ph type="title"/>
          </p:nvPr>
        </p:nvSpPr>
        <p:spPr>
          <a:xfrm>
            <a:off x="831850" y="576263"/>
            <a:ext cx="10515600" cy="2852737"/>
          </a:xfrm>
          <a:prstGeom prst="rect">
            <a:avLst/>
          </a:prstGeom>
        </p:spPr>
        <p:txBody>
          <a:bodyPr anchor="b">
            <a:normAutofit/>
          </a:bodyPr>
          <a:lstStyle>
            <a:lvl1pPr algn="ctr">
              <a:defRPr sz="4500"/>
            </a:lvl1pPr>
          </a:lstStyle>
          <a:p>
            <a:r>
              <a:rPr lang="en-US" dirty="0"/>
              <a:t>Click to edit Master title style</a:t>
            </a:r>
          </a:p>
        </p:txBody>
      </p:sp>
      <p:sp>
        <p:nvSpPr>
          <p:cNvPr id="3" name="Text Placeholder 2">
            <a:extLst>
              <a:ext uri="{FF2B5EF4-FFF2-40B4-BE49-F238E27FC236}">
                <a16:creationId xmlns:a16="http://schemas.microsoft.com/office/drawing/2014/main" id="{65D96C5B-016D-C54F-9A6E-0A79A4CE2FCA}"/>
              </a:ext>
            </a:extLst>
          </p:cNvPr>
          <p:cNvSpPr>
            <a:spLocks noGrp="1"/>
          </p:cNvSpPr>
          <p:nvPr>
            <p:ph type="body" idx="1"/>
          </p:nvPr>
        </p:nvSpPr>
        <p:spPr>
          <a:xfrm>
            <a:off x="831850" y="3632730"/>
            <a:ext cx="10515600" cy="1500187"/>
          </a:xfrm>
        </p:spPr>
        <p:txBody>
          <a:bodyPr anchor="t" anchorCtr="1"/>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id="{28987156-1B62-FF4E-96AA-FF576F5C04CD}"/>
              </a:ext>
            </a:extLst>
          </p:cNvPr>
          <p:cNvSpPr>
            <a:spLocks noGrp="1"/>
          </p:cNvSpPr>
          <p:nvPr>
            <p:ph type="sldNum" sz="quarter" idx="12"/>
          </p:nvPr>
        </p:nvSpPr>
        <p:spPr>
          <a:xfrm>
            <a:off x="11741727" y="0"/>
            <a:ext cx="447224" cy="457199"/>
          </a:xfrm>
          <a:prstGeom prst="rect">
            <a:avLst/>
          </a:prstGeom>
        </p:spPr>
        <p:txBody>
          <a:bodyPr/>
          <a:lstStyle/>
          <a:p>
            <a:fld id="{220513D4-7261-F848-8FAE-CF02B39A77BD}" type="slidenum">
              <a:rPr lang="en-US" smtClean="0"/>
              <a:t>‹#›</a:t>
            </a:fld>
            <a:endParaRPr lang="en-US"/>
          </a:p>
        </p:txBody>
      </p:sp>
    </p:spTree>
    <p:extLst>
      <p:ext uri="{BB962C8B-B14F-4D97-AF65-F5344CB8AC3E}">
        <p14:creationId xmlns:p14="http://schemas.microsoft.com/office/powerpoint/2010/main" val="1799863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0F02A-4F51-E644-8B2B-31C6F597B2C5}"/>
              </a:ext>
            </a:extLst>
          </p:cNvPr>
          <p:cNvSpPr>
            <a:spLocks noGrp="1"/>
          </p:cNvSpPr>
          <p:nvPr>
            <p:ph type="title"/>
          </p:nvPr>
        </p:nvSpPr>
        <p:spPr>
          <a:xfrm>
            <a:off x="457200" y="457199"/>
            <a:ext cx="11277600" cy="990601"/>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A93D98B-14A6-2B46-A93E-4BC72CD19054}"/>
              </a:ext>
            </a:extLst>
          </p:cNvPr>
          <p:cNvSpPr>
            <a:spLocks noGrp="1"/>
          </p:cNvSpPr>
          <p:nvPr>
            <p:ph sz="half" idx="1"/>
          </p:nvPr>
        </p:nvSpPr>
        <p:spPr>
          <a:xfrm>
            <a:off x="457200" y="1600200"/>
            <a:ext cx="51816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8DBDA5-30F9-ED40-BA26-39171345436D}"/>
              </a:ext>
            </a:extLst>
          </p:cNvPr>
          <p:cNvSpPr>
            <a:spLocks noGrp="1"/>
          </p:cNvSpPr>
          <p:nvPr>
            <p:ph sz="half" idx="2"/>
          </p:nvPr>
        </p:nvSpPr>
        <p:spPr>
          <a:xfrm>
            <a:off x="6560127" y="1600200"/>
            <a:ext cx="51816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2B625CD-903C-3743-9541-67483A0424F5}"/>
              </a:ext>
            </a:extLst>
          </p:cNvPr>
          <p:cNvSpPr>
            <a:spLocks noGrp="1"/>
          </p:cNvSpPr>
          <p:nvPr>
            <p:ph type="sldNum" sz="quarter" idx="12"/>
          </p:nvPr>
        </p:nvSpPr>
        <p:spPr>
          <a:xfrm>
            <a:off x="11741727" y="0"/>
            <a:ext cx="447224" cy="457199"/>
          </a:xfrm>
          <a:prstGeom prst="rect">
            <a:avLst/>
          </a:prstGeom>
        </p:spPr>
        <p:txBody>
          <a:bodyPr/>
          <a:lstStyle/>
          <a:p>
            <a:fld id="{220513D4-7261-F848-8FAE-CF02B39A77BD}" type="slidenum">
              <a:rPr lang="en-US" smtClean="0"/>
              <a:t>‹#›</a:t>
            </a:fld>
            <a:endParaRPr lang="en-US" dirty="0"/>
          </a:p>
        </p:txBody>
      </p:sp>
    </p:spTree>
    <p:extLst>
      <p:ext uri="{BB962C8B-B14F-4D97-AF65-F5344CB8AC3E}">
        <p14:creationId xmlns:p14="http://schemas.microsoft.com/office/powerpoint/2010/main" val="4256300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21294-1363-054E-8DCD-CB664EF77EF2}"/>
              </a:ext>
            </a:extLst>
          </p:cNvPr>
          <p:cNvSpPr>
            <a:spLocks noGrp="1"/>
          </p:cNvSpPr>
          <p:nvPr>
            <p:ph type="title"/>
          </p:nvPr>
        </p:nvSpPr>
        <p:spPr>
          <a:xfrm>
            <a:off x="457199" y="457199"/>
            <a:ext cx="11270721" cy="990601"/>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4296DDB2-303F-784C-B377-925EEDAD3B5D}"/>
              </a:ext>
            </a:extLst>
          </p:cNvPr>
          <p:cNvSpPr>
            <a:spLocks noGrp="1"/>
          </p:cNvSpPr>
          <p:nvPr>
            <p:ph type="body" idx="1"/>
          </p:nvPr>
        </p:nvSpPr>
        <p:spPr>
          <a:xfrm>
            <a:off x="457200" y="16002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F54FAFF-5E82-6B48-AF85-FD48AEE39900}"/>
              </a:ext>
            </a:extLst>
          </p:cNvPr>
          <p:cNvSpPr>
            <a:spLocks noGrp="1"/>
          </p:cNvSpPr>
          <p:nvPr>
            <p:ph sz="half" idx="2"/>
          </p:nvPr>
        </p:nvSpPr>
        <p:spPr>
          <a:xfrm>
            <a:off x="457200" y="2424112"/>
            <a:ext cx="5157787" cy="32824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AD9F4C-27A7-0C49-8E62-C87DDF94827B}"/>
              </a:ext>
            </a:extLst>
          </p:cNvPr>
          <p:cNvSpPr>
            <a:spLocks noGrp="1"/>
          </p:cNvSpPr>
          <p:nvPr>
            <p:ph type="body" sz="quarter" idx="3"/>
          </p:nvPr>
        </p:nvSpPr>
        <p:spPr>
          <a:xfrm>
            <a:off x="6544733" y="16002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7312F80-5872-0B43-B7B6-ABD5D1318CFF}"/>
              </a:ext>
            </a:extLst>
          </p:cNvPr>
          <p:cNvSpPr>
            <a:spLocks noGrp="1"/>
          </p:cNvSpPr>
          <p:nvPr>
            <p:ph sz="quarter" idx="4"/>
          </p:nvPr>
        </p:nvSpPr>
        <p:spPr>
          <a:xfrm>
            <a:off x="6544733" y="2424112"/>
            <a:ext cx="5183188" cy="32824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E115E0DB-5C91-584F-A15F-D5B2D5476E84}"/>
              </a:ext>
            </a:extLst>
          </p:cNvPr>
          <p:cNvSpPr>
            <a:spLocks noGrp="1"/>
          </p:cNvSpPr>
          <p:nvPr>
            <p:ph type="sldNum" sz="quarter" idx="12"/>
          </p:nvPr>
        </p:nvSpPr>
        <p:spPr>
          <a:xfrm>
            <a:off x="11741727" y="0"/>
            <a:ext cx="447224" cy="457199"/>
          </a:xfrm>
          <a:prstGeom prst="rect">
            <a:avLst/>
          </a:prstGeom>
        </p:spPr>
        <p:txBody>
          <a:bodyPr/>
          <a:lstStyle/>
          <a:p>
            <a:fld id="{220513D4-7261-F848-8FAE-CF02B39A77BD}" type="slidenum">
              <a:rPr lang="en-US" smtClean="0"/>
              <a:t>‹#›</a:t>
            </a:fld>
            <a:endParaRPr lang="en-US"/>
          </a:p>
        </p:txBody>
      </p:sp>
    </p:spTree>
    <p:extLst>
      <p:ext uri="{BB962C8B-B14F-4D97-AF65-F5344CB8AC3E}">
        <p14:creationId xmlns:p14="http://schemas.microsoft.com/office/powerpoint/2010/main" val="584607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B0246-A0AF-BF4B-B83B-CEE81161068F}"/>
              </a:ext>
            </a:extLst>
          </p:cNvPr>
          <p:cNvSpPr>
            <a:spLocks noGrp="1"/>
          </p:cNvSpPr>
          <p:nvPr>
            <p:ph type="title"/>
          </p:nvPr>
        </p:nvSpPr>
        <p:spPr>
          <a:xfrm>
            <a:off x="457200" y="457199"/>
            <a:ext cx="11277600" cy="990601"/>
          </a:xfrm>
          <a:prstGeom prst="rect">
            <a:avLst/>
          </a:prstGeo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5B44269A-EC65-C948-9444-AD4FE21795EA}"/>
              </a:ext>
            </a:extLst>
          </p:cNvPr>
          <p:cNvSpPr>
            <a:spLocks noGrp="1"/>
          </p:cNvSpPr>
          <p:nvPr>
            <p:ph type="sldNum" sz="quarter" idx="12"/>
          </p:nvPr>
        </p:nvSpPr>
        <p:spPr>
          <a:xfrm>
            <a:off x="11741727" y="0"/>
            <a:ext cx="447224" cy="457199"/>
          </a:xfrm>
          <a:prstGeom prst="rect">
            <a:avLst/>
          </a:prstGeom>
        </p:spPr>
        <p:txBody>
          <a:bodyPr/>
          <a:lstStyle/>
          <a:p>
            <a:fld id="{220513D4-7261-F848-8FAE-CF02B39A77BD}" type="slidenum">
              <a:rPr lang="en-US" smtClean="0"/>
              <a:t>‹#›</a:t>
            </a:fld>
            <a:endParaRPr lang="en-US"/>
          </a:p>
        </p:txBody>
      </p:sp>
    </p:spTree>
    <p:extLst>
      <p:ext uri="{BB962C8B-B14F-4D97-AF65-F5344CB8AC3E}">
        <p14:creationId xmlns:p14="http://schemas.microsoft.com/office/powerpoint/2010/main" val="1139580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9834D57-9D7F-3B42-B3FC-5D1C1139C926}"/>
              </a:ext>
            </a:extLst>
          </p:cNvPr>
          <p:cNvSpPr>
            <a:spLocks noGrp="1"/>
          </p:cNvSpPr>
          <p:nvPr>
            <p:ph type="sldNum" sz="quarter" idx="12"/>
          </p:nvPr>
        </p:nvSpPr>
        <p:spPr>
          <a:xfrm>
            <a:off x="11741727" y="0"/>
            <a:ext cx="447224" cy="457199"/>
          </a:xfrm>
          <a:prstGeom prst="rect">
            <a:avLst/>
          </a:prstGeom>
        </p:spPr>
        <p:txBody>
          <a:bodyPr/>
          <a:lstStyle/>
          <a:p>
            <a:fld id="{220513D4-7261-F848-8FAE-CF02B39A77BD}" type="slidenum">
              <a:rPr lang="en-US" smtClean="0"/>
              <a:t>‹#›</a:t>
            </a:fld>
            <a:endParaRPr lang="en-US"/>
          </a:p>
        </p:txBody>
      </p:sp>
    </p:spTree>
    <p:extLst>
      <p:ext uri="{BB962C8B-B14F-4D97-AF65-F5344CB8AC3E}">
        <p14:creationId xmlns:p14="http://schemas.microsoft.com/office/powerpoint/2010/main" val="1967668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pyright End Pa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504B0C-B32D-2543-8B8F-AEF6E283ECD9}"/>
              </a:ext>
            </a:extLst>
          </p:cNvPr>
          <p:cNvPicPr>
            <a:picLocks noChangeAspect="1"/>
          </p:cNvPicPr>
          <p:nvPr userDrawn="1"/>
        </p:nvPicPr>
        <p:blipFill>
          <a:blip r:embed="rId2"/>
          <a:stretch>
            <a:fillRect/>
          </a:stretch>
        </p:blipFill>
        <p:spPr>
          <a:xfrm>
            <a:off x="6350" y="3572"/>
            <a:ext cx="12179300" cy="6850856"/>
          </a:xfrm>
          <a:prstGeom prst="rect">
            <a:avLst/>
          </a:prstGeom>
        </p:spPr>
      </p:pic>
      <p:sp>
        <p:nvSpPr>
          <p:cNvPr id="2" name="Title 1">
            <a:extLst>
              <a:ext uri="{FF2B5EF4-FFF2-40B4-BE49-F238E27FC236}">
                <a16:creationId xmlns:a16="http://schemas.microsoft.com/office/drawing/2014/main" id="{7EBC3CB7-5BAD-C24D-BB3C-7944B7180E78}"/>
              </a:ext>
            </a:extLst>
          </p:cNvPr>
          <p:cNvSpPr>
            <a:spLocks noGrp="1"/>
          </p:cNvSpPr>
          <p:nvPr>
            <p:ph type="title" hasCustomPrompt="1"/>
          </p:nvPr>
        </p:nvSpPr>
        <p:spPr>
          <a:xfrm>
            <a:off x="457200" y="3739896"/>
            <a:ext cx="11277600" cy="278969"/>
          </a:xfrm>
        </p:spPr>
        <p:txBody>
          <a:bodyPr>
            <a:normAutofit/>
          </a:bodyPr>
          <a:lstStyle>
            <a:lvl1pPr algn="ctr">
              <a:defRPr sz="1400">
                <a:latin typeface="Arial" panose="020B0604020202020204" pitchFamily="34" charset="0"/>
                <a:cs typeface="Arial" panose="020B0604020202020204" pitchFamily="34" charset="0"/>
              </a:defRPr>
            </a:lvl1pPr>
          </a:lstStyle>
          <a:p>
            <a:r>
              <a:rPr lang="en-US" dirty="0"/>
              <a:t>Click to edit Master title style  </a:t>
            </a:r>
          </a:p>
        </p:txBody>
      </p:sp>
      <p:pic>
        <p:nvPicPr>
          <p:cNvPr id="6" name="Picture 5">
            <a:extLst>
              <a:ext uri="{FF2B5EF4-FFF2-40B4-BE49-F238E27FC236}">
                <a16:creationId xmlns:a16="http://schemas.microsoft.com/office/drawing/2014/main" id="{A4918F2C-203D-1C4B-B183-00A210CE6702}"/>
              </a:ext>
            </a:extLst>
          </p:cNvPr>
          <p:cNvPicPr>
            <a:picLocks noChangeAspect="1"/>
          </p:cNvPicPr>
          <p:nvPr userDrawn="1"/>
        </p:nvPicPr>
        <p:blipFill>
          <a:blip r:embed="rId3"/>
          <a:stretch>
            <a:fillRect/>
          </a:stretch>
        </p:blipFill>
        <p:spPr>
          <a:xfrm>
            <a:off x="6350" y="0"/>
            <a:ext cx="12179300" cy="6858000"/>
          </a:xfrm>
          <a:prstGeom prst="rect">
            <a:avLst/>
          </a:prstGeom>
        </p:spPr>
      </p:pic>
    </p:spTree>
    <p:extLst>
      <p:ext uri="{BB962C8B-B14F-4D97-AF65-F5344CB8AC3E}">
        <p14:creationId xmlns:p14="http://schemas.microsoft.com/office/powerpoint/2010/main" val="3828075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56E6F-8FD2-0E47-911E-80748C6FC722}"/>
              </a:ext>
            </a:extLst>
          </p:cNvPr>
          <p:cNvPicPr>
            <a:picLocks noChangeAspect="1"/>
          </p:cNvPicPr>
          <p:nvPr userDrawn="1"/>
        </p:nvPicPr>
        <p:blipFill>
          <a:blip r:embed="rId16"/>
          <a:stretch>
            <a:fill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8AE849F5-151E-204E-9BB8-946F1AC58E2B}"/>
              </a:ext>
            </a:extLst>
          </p:cNvPr>
          <p:cNvSpPr>
            <a:spLocks noGrp="1"/>
          </p:cNvSpPr>
          <p:nvPr>
            <p:ph type="body" idx="1"/>
          </p:nvPr>
        </p:nvSpPr>
        <p:spPr>
          <a:xfrm>
            <a:off x="457200" y="1600200"/>
            <a:ext cx="11277600" cy="4229100"/>
          </a:xfrm>
          <a:prstGeom prst="rect">
            <a:avLst/>
          </a:prstGeom>
        </p:spPr>
        <p:txBody>
          <a:bodyPr vert="horz" lIns="91440" tIns="45720" rIns="91440" bIns="45720" rtlCol="0">
            <a:normAutofit/>
          </a:bodyPr>
          <a:lstStyle/>
          <a:p>
            <a:pPr lvl="0"/>
            <a:r>
              <a:rPr lang="en-US" dirty="0"/>
              <a:t>Edit Master text styles</a:t>
            </a:r>
          </a:p>
          <a:p>
            <a:pPr lvl="1"/>
            <a:r>
              <a:rPr lang="en-US" dirty="0"/>
              <a:t> Second level</a:t>
            </a:r>
          </a:p>
          <a:p>
            <a:pPr lvl="2"/>
            <a:r>
              <a:rPr lang="en-US" dirty="0"/>
              <a:t>Third level</a:t>
            </a:r>
          </a:p>
          <a:p>
            <a:pPr lvl="3"/>
            <a:r>
              <a:rPr lang="en-US" dirty="0"/>
              <a:t>Fourth level</a:t>
            </a:r>
          </a:p>
          <a:p>
            <a:pPr lvl="4"/>
            <a:r>
              <a:rPr lang="en-US" dirty="0"/>
              <a:t>Fifth level</a:t>
            </a:r>
          </a:p>
        </p:txBody>
      </p:sp>
      <p:sp>
        <p:nvSpPr>
          <p:cNvPr id="12" name="Title Placeholder 11">
            <a:extLst>
              <a:ext uri="{FF2B5EF4-FFF2-40B4-BE49-F238E27FC236}">
                <a16:creationId xmlns:a16="http://schemas.microsoft.com/office/drawing/2014/main" id="{057F95FF-DFDB-A547-BB18-138C33CA3491}"/>
              </a:ext>
            </a:extLst>
          </p:cNvPr>
          <p:cNvSpPr>
            <a:spLocks noGrp="1"/>
          </p:cNvSpPr>
          <p:nvPr>
            <p:ph type="title"/>
          </p:nvPr>
        </p:nvSpPr>
        <p:spPr>
          <a:xfrm>
            <a:off x="457200" y="457201"/>
            <a:ext cx="11277600" cy="990599"/>
          </a:xfrm>
          <a:prstGeom prst="rect">
            <a:avLst/>
          </a:prstGeom>
        </p:spPr>
        <p:txBody>
          <a:bodyPr vert="horz" lIns="0" tIns="45720" rIns="91440" bIns="45720" rtlCol="0" anchor="b" anchorCtr="0">
            <a:normAutofit/>
          </a:bodyPr>
          <a:lstStyle/>
          <a:p>
            <a:r>
              <a:rPr lang="en-US" dirty="0"/>
              <a:t>Click to edit Master title style</a:t>
            </a:r>
          </a:p>
        </p:txBody>
      </p:sp>
      <p:sp>
        <p:nvSpPr>
          <p:cNvPr id="6" name="Slide Number Placeholder 5">
            <a:extLst>
              <a:ext uri="{FF2B5EF4-FFF2-40B4-BE49-F238E27FC236}">
                <a16:creationId xmlns:a16="http://schemas.microsoft.com/office/drawing/2014/main" id="{5E353303-3C57-8046-9232-D2E7A9E7DA55}"/>
              </a:ext>
            </a:extLst>
          </p:cNvPr>
          <p:cNvSpPr>
            <a:spLocks noGrp="1"/>
          </p:cNvSpPr>
          <p:nvPr>
            <p:ph type="sldNum" sz="quarter" idx="4"/>
          </p:nvPr>
        </p:nvSpPr>
        <p:spPr>
          <a:xfrm>
            <a:off x="11741727" y="0"/>
            <a:ext cx="447224" cy="457199"/>
          </a:xfrm>
          <a:prstGeom prst="rect">
            <a:avLst/>
          </a:prstGeom>
        </p:spPr>
        <p:txBody>
          <a:bodyPr vert="horz" lIns="91440" tIns="45720" rIns="91440" bIns="45720" rtlCol="0" anchor="ctr" anchorCtr="1"/>
          <a:lstStyle>
            <a:lvl1pPr algn="r">
              <a:defRPr sz="1400" b="1" i="0">
                <a:solidFill>
                  <a:schemeClr val="tx1">
                    <a:tint val="75000"/>
                  </a:schemeClr>
                </a:solidFill>
                <a:latin typeface="Arial" panose="020B0604020202020204" pitchFamily="34" charset="0"/>
                <a:cs typeface="Arial" panose="020B0604020202020204" pitchFamily="34" charset="0"/>
              </a:defRPr>
            </a:lvl1pPr>
          </a:lstStyle>
          <a:p>
            <a:fld id="{8395A67B-D0FE-F448-80B1-1191BC67A3E6}" type="slidenum">
              <a:rPr lang="en-US" smtClean="0"/>
              <a:pPr/>
              <a:t>‹#›</a:t>
            </a:fld>
            <a:endParaRPr lang="en-US" dirty="0"/>
          </a:p>
        </p:txBody>
      </p:sp>
      <p:pic>
        <p:nvPicPr>
          <p:cNvPr id="7" name="Picture 6">
            <a:extLst>
              <a:ext uri="{FF2B5EF4-FFF2-40B4-BE49-F238E27FC236}">
                <a16:creationId xmlns:a16="http://schemas.microsoft.com/office/drawing/2014/main" id="{8B939A5F-4FDD-CB47-A6F6-500ECFBF9C56}"/>
              </a:ext>
            </a:extLst>
          </p:cNvPr>
          <p:cNvPicPr>
            <a:picLocks noChangeAspect="1"/>
          </p:cNvPicPr>
          <p:nvPr userDrawn="1"/>
        </p:nvPicPr>
        <p:blipFill>
          <a:blip r:embed="rId17"/>
          <a:stretch>
            <a:fillRect/>
          </a:stretch>
        </p:blipFill>
        <p:spPr>
          <a:xfrm>
            <a:off x="6350" y="0"/>
            <a:ext cx="12179300" cy="6858000"/>
          </a:xfrm>
          <a:prstGeom prst="rect">
            <a:avLst/>
          </a:prstGeom>
        </p:spPr>
      </p:pic>
      <p:pic>
        <p:nvPicPr>
          <p:cNvPr id="9" name="Picture 8">
            <a:extLst>
              <a:ext uri="{FF2B5EF4-FFF2-40B4-BE49-F238E27FC236}">
                <a16:creationId xmlns:a16="http://schemas.microsoft.com/office/drawing/2014/main" id="{0ADE690F-BD4C-F043-BCD8-A57427244567}"/>
              </a:ext>
            </a:extLst>
          </p:cNvPr>
          <p:cNvPicPr>
            <a:picLocks noChangeAspect="1"/>
          </p:cNvPicPr>
          <p:nvPr userDrawn="1"/>
        </p:nvPicPr>
        <p:blipFill>
          <a:blip r:embed="rId18"/>
          <a:stretch>
            <a:fillRect/>
          </a:stretch>
        </p:blipFill>
        <p:spPr>
          <a:xfrm>
            <a:off x="6350" y="0"/>
            <a:ext cx="12179300" cy="6858000"/>
          </a:xfrm>
          <a:prstGeom prst="rect">
            <a:avLst/>
          </a:prstGeom>
        </p:spPr>
      </p:pic>
    </p:spTree>
    <p:extLst>
      <p:ext uri="{BB962C8B-B14F-4D97-AF65-F5344CB8AC3E}">
        <p14:creationId xmlns:p14="http://schemas.microsoft.com/office/powerpoint/2010/main" val="4088670450"/>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76" r:id="rId3"/>
    <p:sldLayoutId id="2147483670" r:id="rId4"/>
    <p:sldLayoutId id="2147483675" r:id="rId5"/>
    <p:sldLayoutId id="2147483666" r:id="rId6"/>
    <p:sldLayoutId id="2147483679" r:id="rId7"/>
    <p:sldLayoutId id="2147483650" r:id="rId8"/>
    <p:sldLayoutId id="2147483651" r:id="rId9"/>
    <p:sldLayoutId id="2147483652" r:id="rId10"/>
    <p:sldLayoutId id="2147483653" r:id="rId11"/>
    <p:sldLayoutId id="2147483654" r:id="rId12"/>
    <p:sldLayoutId id="2147483655" r:id="rId13"/>
    <p:sldLayoutId id="2147483660" r:id="rId14"/>
  </p:sldLayoutIdLst>
  <p:hf hdr="0" ftr="0" dt="0"/>
  <p:txStyles>
    <p:titleStyle>
      <a:lvl1pPr algn="l" defTabSz="914400" rtl="0" eaLnBrk="1" latinLnBrk="0" hangingPunct="1">
        <a:lnSpc>
          <a:spcPct val="90000"/>
        </a:lnSpc>
        <a:spcBef>
          <a:spcPct val="0"/>
        </a:spcBef>
        <a:buNone/>
        <a:defRPr sz="4500" kern="1200">
          <a:solidFill>
            <a:schemeClr val="tx1"/>
          </a:solidFill>
          <a:latin typeface="+mj-lt"/>
          <a:ea typeface="+mj-ea"/>
          <a:cs typeface="+mj-cs"/>
        </a:defRPr>
      </a:lvl1pPr>
    </p:titleStyle>
    <p:bodyStyle>
      <a:lvl1pPr marL="287338" indent="-287338" algn="l" defTabSz="914400" rtl="0" eaLnBrk="1" latinLnBrk="0" hangingPunct="1">
        <a:lnSpc>
          <a:spcPct val="90000"/>
        </a:lnSpc>
        <a:spcBef>
          <a:spcPts val="1000"/>
        </a:spcBef>
        <a:buSzPct val="70000"/>
        <a:buFontTx/>
        <a:buBlip>
          <a:blip r:embed="rId19"/>
        </a:buBlip>
        <a:tabLst/>
        <a:defRPr sz="2800" b="0" i="0" kern="1200">
          <a:solidFill>
            <a:schemeClr val="tx1"/>
          </a:solidFill>
          <a:latin typeface="Arial" panose="020B0604020202020204" pitchFamily="34" charset="0"/>
          <a:ea typeface="+mn-ea"/>
          <a:cs typeface="Arial" panose="020B0604020202020204" pitchFamily="34" charset="0"/>
        </a:defRPr>
      </a:lvl1pPr>
      <a:lvl2pPr marL="465138" indent="-177800" algn="l" defTabSz="914400" rtl="0" eaLnBrk="1" latinLnBrk="0" hangingPunct="1">
        <a:lnSpc>
          <a:spcPct val="90000"/>
        </a:lnSpc>
        <a:spcBef>
          <a:spcPts val="500"/>
        </a:spcBef>
        <a:buSzPct val="65000"/>
        <a:buFontTx/>
        <a:buBlip>
          <a:blip r:embed="rId19"/>
        </a:buBlip>
        <a:tabLst/>
        <a:defRPr sz="2400" b="0" i="0" kern="1200">
          <a:solidFill>
            <a:schemeClr val="tx1"/>
          </a:solidFill>
          <a:latin typeface="Arial" panose="020B0604020202020204" pitchFamily="34" charset="0"/>
          <a:ea typeface="+mn-ea"/>
          <a:cs typeface="Arial" panose="020B0604020202020204" pitchFamily="34" charset="0"/>
        </a:defRPr>
      </a:lvl2pPr>
      <a:lvl3pPr marL="744538" indent="-169863" algn="l" defTabSz="914400" rtl="0" eaLnBrk="1" latinLnBrk="0" hangingPunct="1">
        <a:lnSpc>
          <a:spcPct val="90000"/>
        </a:lnSpc>
        <a:spcBef>
          <a:spcPts val="500"/>
        </a:spcBef>
        <a:buSzPct val="55000"/>
        <a:buFontTx/>
        <a:buBlip>
          <a:blip r:embed="rId19"/>
        </a:buBlip>
        <a:tabLst/>
        <a:defRPr sz="2000" b="0" i="0" kern="1200">
          <a:solidFill>
            <a:schemeClr val="tx1"/>
          </a:solidFill>
          <a:latin typeface="Arial" panose="020B0604020202020204" pitchFamily="34" charset="0"/>
          <a:ea typeface="+mn-ea"/>
          <a:cs typeface="Arial" panose="020B0604020202020204" pitchFamily="34" charset="0"/>
        </a:defRPr>
      </a:lvl3pPr>
      <a:lvl4pPr marL="973138" indent="-169863" algn="l" defTabSz="914400" rtl="0" eaLnBrk="1" latinLnBrk="0" hangingPunct="1">
        <a:lnSpc>
          <a:spcPct val="90000"/>
        </a:lnSpc>
        <a:spcBef>
          <a:spcPts val="500"/>
        </a:spcBef>
        <a:buClr>
          <a:srgbClr val="5B86AD"/>
        </a:buClr>
        <a:buSzPct val="110000"/>
        <a:buFont typeface="Arial" panose="020B0604020202020204" pitchFamily="34" charset="0"/>
        <a:buChar char="•"/>
        <a:tabLst/>
        <a:defRPr sz="1800" b="0" i="0" kern="1200">
          <a:solidFill>
            <a:schemeClr val="tx1"/>
          </a:solidFill>
          <a:latin typeface="Arial" panose="020B0604020202020204" pitchFamily="34" charset="0"/>
          <a:ea typeface="+mn-ea"/>
          <a:cs typeface="Arial" panose="020B0604020202020204" pitchFamily="34" charset="0"/>
        </a:defRPr>
      </a:lvl4pPr>
      <a:lvl5pPr marL="1201738" indent="-169863" algn="l" defTabSz="914400" rtl="0" eaLnBrk="1" latinLnBrk="0" hangingPunct="1">
        <a:lnSpc>
          <a:spcPct val="90000"/>
        </a:lnSpc>
        <a:spcBef>
          <a:spcPts val="500"/>
        </a:spcBef>
        <a:buClr>
          <a:srgbClr val="5B86AD"/>
        </a:buClr>
        <a:buFont typeface="Arial" panose="020B0604020202020204" pitchFamily="34" charset="0"/>
        <a:buChar char="•"/>
        <a:tabLst/>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3" userDrawn="1">
          <p15:clr>
            <a:srgbClr val="F26B43"/>
          </p15:clr>
        </p15:guide>
        <p15:guide id="5" orient="horz" userDrawn="1">
          <p15:clr>
            <a:srgbClr val="F26B43"/>
          </p15:clr>
        </p15:guide>
        <p15:guide id="6" orient="horz" pos="4320" userDrawn="1">
          <p15:clr>
            <a:srgbClr val="F26B43"/>
          </p15:clr>
        </p15:guide>
        <p15:guide id="7" orient="horz" pos="3672" userDrawn="1">
          <p15:clr>
            <a:srgbClr val="F26B43"/>
          </p15:clr>
        </p15:guide>
        <p15:guide id="8" orient="horz" pos="288" userDrawn="1">
          <p15:clr>
            <a:srgbClr val="F26B43"/>
          </p15:clr>
        </p15:guide>
        <p15:guide id="9" pos="288" userDrawn="1">
          <p15:clr>
            <a:srgbClr val="F26B43"/>
          </p15:clr>
        </p15:guide>
        <p15:guide id="10" pos="7392" userDrawn="1">
          <p15:clr>
            <a:srgbClr val="F26B43"/>
          </p15:clr>
        </p15:guide>
        <p15:guide id="11" pos="7680" userDrawn="1">
          <p15:clr>
            <a:srgbClr val="F26B43"/>
          </p15:clr>
        </p15:guide>
        <p15:guide id="12" orient="horz" pos="912" userDrawn="1">
          <p15:clr>
            <a:srgbClr val="F26B43"/>
          </p15:clr>
        </p15:guide>
        <p15:guide id="13" orient="horz" pos="1008" userDrawn="1">
          <p15:clr>
            <a:srgbClr val="F26B43"/>
          </p15:clr>
        </p15:guide>
        <p15:guide id="14" orient="horz" pos="3600" userDrawn="1">
          <p15:clr>
            <a:srgbClr val="F26B43"/>
          </p15:clr>
        </p15:guide>
        <p15:guide id="15" orient="horz" pos="4224" userDrawn="1">
          <p15:clr>
            <a:srgbClr val="F26B43"/>
          </p15:clr>
        </p15:guide>
        <p15:guide id="16" pos="21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8" Type="http://schemas.openxmlformats.org/officeDocument/2006/relationships/image" Target="../media/image20.tmp"/><Relationship Id="rId3" Type="http://schemas.openxmlformats.org/officeDocument/2006/relationships/image" Target="../media/image15.png"/><Relationship Id="rId7" Type="http://schemas.openxmlformats.org/officeDocument/2006/relationships/image" Target="../media/image19.jpg"/><Relationship Id="rId12" Type="http://schemas.openxmlformats.org/officeDocument/2006/relationships/image" Target="../media/image24.tmp"/><Relationship Id="rId2" Type="http://schemas.openxmlformats.org/officeDocument/2006/relationships/slideLayout" Target="../slideLayouts/slideLayout8.xml"/><Relationship Id="rId1" Type="http://schemas.openxmlformats.org/officeDocument/2006/relationships/tags" Target="../tags/tag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jp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16.jpeg"/><Relationship Id="rId7" Type="http://schemas.openxmlformats.org/officeDocument/2006/relationships/image" Target="../media/image25.jpeg"/><Relationship Id="rId12" Type="http://schemas.openxmlformats.org/officeDocument/2006/relationships/image" Target="../media/image30.jpeg"/><Relationship Id="rId2" Type="http://schemas.openxmlformats.org/officeDocument/2006/relationships/image" Target="../media/image15.png"/><Relationship Id="rId1" Type="http://schemas.openxmlformats.org/officeDocument/2006/relationships/slideLayout" Target="../slideLayouts/slideLayout8.xml"/><Relationship Id="rId6" Type="http://schemas.openxmlformats.org/officeDocument/2006/relationships/image" Target="../media/image24.tmp"/><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hyperlink" Target="mailto:fgpcontributorssupport-pgfsupportcontributeur@nrcan-rncan.gc.ca" TargetMode="External"/><Relationship Id="rId2" Type="http://schemas.openxmlformats.org/officeDocument/2006/relationships/image" Target="../media/image3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FBC71-D2EB-CE42-AF5C-A5A9BA5573DE}"/>
              </a:ext>
            </a:extLst>
          </p:cNvPr>
          <p:cNvSpPr>
            <a:spLocks noGrp="1"/>
          </p:cNvSpPr>
          <p:nvPr>
            <p:ph type="ctrTitle"/>
          </p:nvPr>
        </p:nvSpPr>
        <p:spPr/>
        <p:txBody>
          <a:bodyPr/>
          <a:lstStyle/>
          <a:p>
            <a:r>
              <a:rPr lang="en-US" dirty="0" smtClean="0"/>
              <a:t>Contributor Support Services</a:t>
            </a:r>
            <a:endParaRPr lang="en-US" dirty="0"/>
          </a:p>
        </p:txBody>
      </p:sp>
      <p:sp>
        <p:nvSpPr>
          <p:cNvPr id="3" name="Text Placeholder 2">
            <a:extLst>
              <a:ext uri="{FF2B5EF4-FFF2-40B4-BE49-F238E27FC236}">
                <a16:creationId xmlns:a16="http://schemas.microsoft.com/office/drawing/2014/main" id="{59735B7B-573E-214D-B6E2-8AC99C9D792D}"/>
              </a:ext>
            </a:extLst>
          </p:cNvPr>
          <p:cNvSpPr>
            <a:spLocks noGrp="1"/>
          </p:cNvSpPr>
          <p:nvPr>
            <p:ph type="body" sz="quarter" idx="13"/>
          </p:nvPr>
        </p:nvSpPr>
        <p:spPr/>
        <p:txBody>
          <a:bodyPr/>
          <a:lstStyle/>
          <a:p>
            <a:r>
              <a:rPr lang="en-US" dirty="0" smtClean="0"/>
              <a:t>Federal Geospatial Platform</a:t>
            </a:r>
            <a:endParaRPr lang="en-US" dirty="0"/>
          </a:p>
        </p:txBody>
      </p:sp>
      <p:sp>
        <p:nvSpPr>
          <p:cNvPr id="4" name="Slide Number Placeholder 3">
            <a:extLst>
              <a:ext uri="{FF2B5EF4-FFF2-40B4-BE49-F238E27FC236}">
                <a16:creationId xmlns:a16="http://schemas.microsoft.com/office/drawing/2014/main" id="{6688E932-8E8F-5C40-A673-D9A8CACAFCF3}"/>
              </a:ext>
            </a:extLst>
          </p:cNvPr>
          <p:cNvSpPr>
            <a:spLocks noGrp="1"/>
          </p:cNvSpPr>
          <p:nvPr>
            <p:ph type="sldNum" sz="quarter" idx="16"/>
          </p:nvPr>
        </p:nvSpPr>
        <p:spPr/>
        <p:txBody>
          <a:bodyPr/>
          <a:lstStyle/>
          <a:p>
            <a:fld id="{8395A67B-D0FE-F448-80B1-1191BC67A3E6}" type="slidenum">
              <a:rPr lang="en-US" smtClean="0"/>
              <a:pPr/>
              <a:t>1</a:t>
            </a:fld>
            <a:endParaRPr lang="en-US" dirty="0"/>
          </a:p>
        </p:txBody>
      </p:sp>
      <p:sp>
        <p:nvSpPr>
          <p:cNvPr id="5" name="Text Placeholder 4">
            <a:extLst>
              <a:ext uri="{FF2B5EF4-FFF2-40B4-BE49-F238E27FC236}">
                <a16:creationId xmlns:a16="http://schemas.microsoft.com/office/drawing/2014/main" id="{CB23EB46-129C-E64A-B2AA-31FE862521CB}"/>
              </a:ext>
            </a:extLst>
          </p:cNvPr>
          <p:cNvSpPr>
            <a:spLocks noGrp="1"/>
          </p:cNvSpPr>
          <p:nvPr>
            <p:ph type="body" sz="quarter" idx="17"/>
          </p:nvPr>
        </p:nvSpPr>
        <p:spPr>
          <a:xfrm>
            <a:off x="342900" y="4538166"/>
            <a:ext cx="5753100" cy="358775"/>
          </a:xfrm>
        </p:spPr>
        <p:txBody>
          <a:bodyPr/>
          <a:lstStyle/>
          <a:p>
            <a:r>
              <a:rPr lang="en-US" dirty="0" smtClean="0"/>
              <a:t>Martin Mimeault</a:t>
            </a:r>
            <a:endParaRPr lang="en-US" dirty="0"/>
          </a:p>
        </p:txBody>
      </p:sp>
    </p:spTree>
    <p:extLst>
      <p:ext uri="{BB962C8B-B14F-4D97-AF65-F5344CB8AC3E}">
        <p14:creationId xmlns:p14="http://schemas.microsoft.com/office/powerpoint/2010/main" val="2765606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C4E9-A121-EB42-BF39-31051E050964}"/>
              </a:ext>
            </a:extLst>
          </p:cNvPr>
          <p:cNvSpPr>
            <a:spLocks noGrp="1"/>
          </p:cNvSpPr>
          <p:nvPr>
            <p:ph type="title"/>
          </p:nvPr>
        </p:nvSpPr>
        <p:spPr/>
        <p:txBody>
          <a:bodyPr/>
          <a:lstStyle/>
          <a:p>
            <a:r>
              <a:rPr lang="en-CA" dirty="0"/>
              <a:t>FGP flow overview</a:t>
            </a:r>
            <a:endParaRPr lang="en-US" dirty="0"/>
          </a:p>
        </p:txBody>
      </p:sp>
      <p:sp>
        <p:nvSpPr>
          <p:cNvPr id="4" name="Slide Number Placeholder 3">
            <a:extLst>
              <a:ext uri="{FF2B5EF4-FFF2-40B4-BE49-F238E27FC236}">
                <a16:creationId xmlns:a16="http://schemas.microsoft.com/office/drawing/2014/main" id="{C05BAE37-CEA2-A54C-B554-681621E6FFB3}"/>
              </a:ext>
            </a:extLst>
          </p:cNvPr>
          <p:cNvSpPr>
            <a:spLocks noGrp="1"/>
          </p:cNvSpPr>
          <p:nvPr>
            <p:ph type="sldNum" sz="quarter" idx="12"/>
          </p:nvPr>
        </p:nvSpPr>
        <p:spPr/>
        <p:txBody>
          <a:bodyPr/>
          <a:lstStyle/>
          <a:p>
            <a:fld id="{8395A67B-D0FE-F448-80B1-1191BC67A3E6}" type="slidenum">
              <a:rPr lang="en-US" smtClean="0"/>
              <a:pPr/>
              <a:t>2</a:t>
            </a:fld>
            <a:endParaRPr lang="en-US" dirty="0"/>
          </a:p>
        </p:txBody>
      </p:sp>
      <p:sp>
        <p:nvSpPr>
          <p:cNvPr id="5" name="Rectangle à coins arrondis 4"/>
          <p:cNvSpPr/>
          <p:nvPr/>
        </p:nvSpPr>
        <p:spPr>
          <a:xfrm>
            <a:off x="3556599" y="3760046"/>
            <a:ext cx="2919047" cy="1291580"/>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2" descr="C:\Users\marmarti\AppData\Local\Microsoft\Windows\Temporary Internet Files\Content.IE5\21718OVO\120px-User.sv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3118" y="4098434"/>
            <a:ext cx="571500" cy="5715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necteur droit 7"/>
          <p:cNvCxnSpPr/>
          <p:nvPr/>
        </p:nvCxnSpPr>
        <p:spPr>
          <a:xfrm>
            <a:off x="3163278" y="3327998"/>
            <a:ext cx="6408712" cy="0"/>
          </a:xfrm>
          <a:prstGeom prst="line">
            <a:avLst/>
          </a:prstGeom>
          <a:ln>
            <a:prstDash val="dash"/>
          </a:ln>
        </p:spPr>
        <p:style>
          <a:lnRef idx="3">
            <a:schemeClr val="accent2"/>
          </a:lnRef>
          <a:fillRef idx="0">
            <a:schemeClr val="accent2"/>
          </a:fillRef>
          <a:effectRef idx="2">
            <a:schemeClr val="accent2"/>
          </a:effectRef>
          <a:fontRef idx="minor">
            <a:schemeClr val="tx1"/>
          </a:fontRef>
        </p:style>
      </p:cxnSp>
      <p:sp>
        <p:nvSpPr>
          <p:cNvPr id="8" name="Organigramme : Procédé prédéfini 9"/>
          <p:cNvSpPr/>
          <p:nvPr/>
        </p:nvSpPr>
        <p:spPr>
          <a:xfrm>
            <a:off x="5107494" y="1546021"/>
            <a:ext cx="1224136" cy="1013524"/>
          </a:xfrm>
          <a:prstGeom prst="flowChartPredefinedProcess">
            <a:avLst/>
          </a:prstGeom>
        </p:spPr>
        <p:style>
          <a:lnRef idx="0">
            <a:schemeClr val="accent2"/>
          </a:lnRef>
          <a:fillRef idx="3">
            <a:schemeClr val="accent2"/>
          </a:fillRef>
          <a:effectRef idx="3">
            <a:schemeClr val="accent2"/>
          </a:effectRef>
          <a:fontRef idx="minor">
            <a:schemeClr val="lt1"/>
          </a:fontRef>
        </p:style>
        <p:txBody>
          <a:bodyPr lIns="36000" rIns="36000" rtlCol="0" anchor="ctr"/>
          <a:lstStyle/>
          <a:p>
            <a:pPr algn="ctr"/>
            <a:r>
              <a:rPr lang="en-CA" dirty="0" smtClean="0"/>
              <a:t>FGP-Open</a:t>
            </a:r>
            <a:br>
              <a:rPr lang="en-CA" dirty="0" smtClean="0"/>
            </a:br>
            <a:r>
              <a:rPr lang="en-CA" dirty="0" smtClean="0"/>
              <a:t>Data</a:t>
            </a:r>
            <a:endParaRPr lang="en-CA" dirty="0"/>
          </a:p>
        </p:txBody>
      </p:sp>
      <p:sp>
        <p:nvSpPr>
          <p:cNvPr id="9" name="Organigramme : Procédé prédéfini 16"/>
          <p:cNvSpPr/>
          <p:nvPr/>
        </p:nvSpPr>
        <p:spPr>
          <a:xfrm>
            <a:off x="3674012" y="3865922"/>
            <a:ext cx="1224136" cy="1064235"/>
          </a:xfrm>
          <a:prstGeom prst="flowChartPredefinedProcess">
            <a:avLst/>
          </a:prstGeom>
        </p:spPr>
        <p:style>
          <a:lnRef idx="0">
            <a:schemeClr val="accent2"/>
          </a:lnRef>
          <a:fillRef idx="3">
            <a:schemeClr val="accent2"/>
          </a:fillRef>
          <a:effectRef idx="3">
            <a:schemeClr val="accent2"/>
          </a:effectRef>
          <a:fontRef idx="minor">
            <a:schemeClr val="lt1"/>
          </a:fontRef>
        </p:style>
        <p:txBody>
          <a:bodyPr rIns="36000" rtlCol="0" anchor="ctr"/>
          <a:lstStyle/>
          <a:p>
            <a:pPr algn="ctr"/>
            <a:r>
              <a:rPr lang="en-CA" dirty="0" smtClean="0"/>
              <a:t>Work-spaces</a:t>
            </a:r>
            <a:endParaRPr lang="en-CA" dirty="0"/>
          </a:p>
        </p:txBody>
      </p:sp>
      <p:pic>
        <p:nvPicPr>
          <p:cNvPr id="10" name="Picture 5" descr="C:\Users\marmarti\AppData\Local\Microsoft\Windows\Temporary Internet Files\Content.IE5\G7WM1AVY\system-users[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07622" y="1761876"/>
            <a:ext cx="689384" cy="68938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8"/>
          <p:cNvSpPr txBox="1"/>
          <p:nvPr/>
        </p:nvSpPr>
        <p:spPr>
          <a:xfrm>
            <a:off x="9283958" y="1887838"/>
            <a:ext cx="813043" cy="369332"/>
          </a:xfrm>
          <a:prstGeom prst="rect">
            <a:avLst/>
          </a:prstGeom>
          <a:noFill/>
        </p:spPr>
        <p:txBody>
          <a:bodyPr wrap="none" rtlCol="0">
            <a:spAutoFit/>
          </a:bodyPr>
          <a:lstStyle/>
          <a:p>
            <a:r>
              <a:rPr lang="en-CA" dirty="0" smtClean="0"/>
              <a:t>Public</a:t>
            </a:r>
            <a:endParaRPr lang="en-CA" dirty="0"/>
          </a:p>
        </p:txBody>
      </p:sp>
      <p:pic>
        <p:nvPicPr>
          <p:cNvPr id="12" name="Picture 2" descr="C:\Users\marmarti\AppData\Local\Microsoft\Windows\Temporary Internet Files\Content.IE5\21718OVO\120px-User.sv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3878" y="4057341"/>
            <a:ext cx="638944" cy="638944"/>
          </a:xfrm>
          <a:prstGeom prst="rect">
            <a:avLst/>
          </a:prstGeom>
          <a:noFill/>
          <a:extLst>
            <a:ext uri="{909E8E84-426E-40DD-AFC4-6F175D3DCCD1}">
              <a14:hiddenFill xmlns:a14="http://schemas.microsoft.com/office/drawing/2010/main">
                <a:solidFill>
                  <a:srgbClr val="FFFFFF"/>
                </a:solidFill>
              </a14:hiddenFill>
            </a:ext>
          </a:extLst>
        </p:spPr>
      </p:pic>
      <p:sp>
        <p:nvSpPr>
          <p:cNvPr id="13" name="Flèche vers le haut 13"/>
          <p:cNvSpPr/>
          <p:nvPr/>
        </p:nvSpPr>
        <p:spPr>
          <a:xfrm>
            <a:off x="5577353" y="2804842"/>
            <a:ext cx="322229" cy="811188"/>
          </a:xfrm>
          <a:prstGeom prst="up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CA"/>
          </a:p>
        </p:txBody>
      </p:sp>
      <p:sp>
        <p:nvSpPr>
          <p:cNvPr id="14" name="ZoneTexte 15"/>
          <p:cNvSpPr txBox="1"/>
          <p:nvPr/>
        </p:nvSpPr>
        <p:spPr>
          <a:xfrm>
            <a:off x="5881057" y="3329668"/>
            <a:ext cx="1309974" cy="307777"/>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rtlCol="0">
            <a:spAutoFit/>
          </a:bodyPr>
          <a:lstStyle/>
          <a:p>
            <a:r>
              <a:rPr lang="en-CA" sz="1400" dirty="0" smtClean="0"/>
              <a:t>Publication L2</a:t>
            </a:r>
            <a:endParaRPr lang="en-CA" sz="1400" dirty="0"/>
          </a:p>
        </p:txBody>
      </p:sp>
      <p:grpSp>
        <p:nvGrpSpPr>
          <p:cNvPr id="15" name="Groupe 20"/>
          <p:cNvGrpSpPr/>
          <p:nvPr/>
        </p:nvGrpSpPr>
        <p:grpSpPr>
          <a:xfrm>
            <a:off x="4341652" y="5123634"/>
            <a:ext cx="4366242" cy="652636"/>
            <a:chOff x="3581890" y="5224636"/>
            <a:chExt cx="1940257" cy="652636"/>
          </a:xfrm>
        </p:grpSpPr>
        <p:sp>
          <p:nvSpPr>
            <p:cNvPr id="16" name="Demi-tour 12"/>
            <p:cNvSpPr/>
            <p:nvPr/>
          </p:nvSpPr>
          <p:spPr>
            <a:xfrm rot="10800000" flipH="1">
              <a:off x="3581890" y="5224636"/>
              <a:ext cx="684076" cy="652636"/>
            </a:xfrm>
            <a:prstGeom prst="uturnArrow">
              <a:avLst>
                <a:gd name="adj1" fmla="val 25000"/>
                <a:gd name="adj2" fmla="val 25000"/>
                <a:gd name="adj3" fmla="val 25000"/>
                <a:gd name="adj4" fmla="val 43750"/>
                <a:gd name="adj5" fmla="val 10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CA">
                <a:solidFill>
                  <a:schemeClr val="tx1"/>
                </a:solidFill>
              </a:endParaRPr>
            </a:p>
          </p:txBody>
        </p:sp>
        <p:sp>
          <p:nvSpPr>
            <p:cNvPr id="17" name="ZoneTexte 24"/>
            <p:cNvSpPr txBox="1"/>
            <p:nvPr/>
          </p:nvSpPr>
          <p:spPr>
            <a:xfrm>
              <a:off x="4212173" y="5550954"/>
              <a:ext cx="1309974" cy="307777"/>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rtlCol="0">
              <a:spAutoFit/>
            </a:bodyPr>
            <a:lstStyle>
              <a:defPPr>
                <a:defRPr lang="en-US"/>
              </a:defPPr>
              <a:lvl1pPr>
                <a:defRPr sz="1400"/>
              </a:lvl1pPr>
            </a:lstStyle>
            <a:p>
              <a:r>
                <a:rPr lang="en-CA" dirty="0"/>
                <a:t>Publication L1</a:t>
              </a:r>
            </a:p>
          </p:txBody>
        </p:sp>
      </p:grpSp>
      <p:grpSp>
        <p:nvGrpSpPr>
          <p:cNvPr id="18" name="Groupe 30"/>
          <p:cNvGrpSpPr/>
          <p:nvPr/>
        </p:nvGrpSpPr>
        <p:grpSpPr>
          <a:xfrm flipH="1">
            <a:off x="6475645" y="1875045"/>
            <a:ext cx="2407703" cy="1152430"/>
            <a:chOff x="872395" y="4372085"/>
            <a:chExt cx="2076742" cy="1152430"/>
          </a:xfrm>
        </p:grpSpPr>
        <p:sp>
          <p:nvSpPr>
            <p:cNvPr id="19" name="Flèche droite 31"/>
            <p:cNvSpPr/>
            <p:nvPr/>
          </p:nvSpPr>
          <p:spPr>
            <a:xfrm>
              <a:off x="1255780" y="4372085"/>
              <a:ext cx="1516021" cy="355476"/>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CA"/>
            </a:p>
          </p:txBody>
        </p:sp>
        <p:sp>
          <p:nvSpPr>
            <p:cNvPr id="20" name="ZoneTexte 32"/>
            <p:cNvSpPr txBox="1"/>
            <p:nvPr/>
          </p:nvSpPr>
          <p:spPr>
            <a:xfrm>
              <a:off x="872395" y="4785851"/>
              <a:ext cx="2076742" cy="738664"/>
            </a:xfrm>
            <a:prstGeom prst="rect">
              <a:avLst/>
            </a:prstGeom>
            <a:noFill/>
          </p:spPr>
          <p:txBody>
            <a:bodyPr wrap="square" lIns="36000" rIns="36000" rtlCol="0">
              <a:spAutoFit/>
            </a:bodyPr>
            <a:lstStyle/>
            <a:p>
              <a:pPr algn="ctr"/>
              <a:r>
                <a:rPr lang="en-CA" sz="1400" dirty="0" smtClean="0"/>
                <a:t>Search / Discover </a:t>
              </a:r>
            </a:p>
            <a:p>
              <a:pPr algn="ctr"/>
              <a:r>
                <a:rPr lang="en-CA" sz="1400" dirty="0" smtClean="0"/>
                <a:t>L2 approved metadata</a:t>
              </a:r>
            </a:p>
            <a:p>
              <a:pPr algn="ctr"/>
              <a:r>
                <a:rPr lang="en-CA" sz="1400" dirty="0" smtClean="0"/>
                <a:t>via Open Canada Web page</a:t>
              </a:r>
            </a:p>
          </p:txBody>
        </p:sp>
      </p:grpSp>
      <p:grpSp>
        <p:nvGrpSpPr>
          <p:cNvPr id="21" name="Groupe 33"/>
          <p:cNvGrpSpPr/>
          <p:nvPr/>
        </p:nvGrpSpPr>
        <p:grpSpPr>
          <a:xfrm flipH="1">
            <a:off x="6547654" y="4047776"/>
            <a:ext cx="2335697" cy="1152430"/>
            <a:chOff x="937467" y="4372085"/>
            <a:chExt cx="1947702" cy="1152430"/>
          </a:xfrm>
        </p:grpSpPr>
        <p:sp>
          <p:nvSpPr>
            <p:cNvPr id="22" name="Flèche droite 34"/>
            <p:cNvSpPr/>
            <p:nvPr/>
          </p:nvSpPr>
          <p:spPr>
            <a:xfrm>
              <a:off x="1255780" y="4372085"/>
              <a:ext cx="1516021" cy="355476"/>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CA"/>
            </a:p>
          </p:txBody>
        </p:sp>
        <p:sp>
          <p:nvSpPr>
            <p:cNvPr id="23" name="ZoneTexte 35"/>
            <p:cNvSpPr txBox="1"/>
            <p:nvPr/>
          </p:nvSpPr>
          <p:spPr>
            <a:xfrm>
              <a:off x="937467" y="4785851"/>
              <a:ext cx="1947702" cy="738664"/>
            </a:xfrm>
            <a:prstGeom prst="rect">
              <a:avLst/>
            </a:prstGeom>
            <a:noFill/>
          </p:spPr>
          <p:txBody>
            <a:bodyPr wrap="square" rtlCol="0">
              <a:spAutoFit/>
            </a:bodyPr>
            <a:lstStyle/>
            <a:p>
              <a:pPr algn="ctr"/>
              <a:r>
                <a:rPr lang="en-CA" sz="1400" dirty="0" smtClean="0"/>
                <a:t>Search / Discover</a:t>
              </a:r>
            </a:p>
            <a:p>
              <a:pPr algn="ctr"/>
              <a:r>
                <a:rPr lang="en-CA" sz="1400" dirty="0" smtClean="0"/>
                <a:t>L1 approved metadata </a:t>
              </a:r>
            </a:p>
            <a:p>
              <a:pPr algn="ctr"/>
              <a:r>
                <a:rPr lang="en-CA" sz="1400" dirty="0" smtClean="0"/>
                <a:t>via </a:t>
              </a:r>
              <a:r>
                <a:rPr lang="en-CA" sz="1400" dirty="0" err="1" smtClean="0"/>
                <a:t>GCGeo</a:t>
              </a:r>
              <a:r>
                <a:rPr lang="en-CA" sz="1400" dirty="0" smtClean="0"/>
                <a:t> Web page</a:t>
              </a:r>
            </a:p>
          </p:txBody>
        </p:sp>
      </p:grpSp>
      <p:grpSp>
        <p:nvGrpSpPr>
          <p:cNvPr id="24" name="Groupe 3"/>
          <p:cNvGrpSpPr/>
          <p:nvPr/>
        </p:nvGrpSpPr>
        <p:grpSpPr>
          <a:xfrm>
            <a:off x="2298600" y="4200435"/>
            <a:ext cx="1268296" cy="923199"/>
            <a:chOff x="1787101" y="4373445"/>
            <a:chExt cx="1268296" cy="923199"/>
          </a:xfrm>
        </p:grpSpPr>
        <p:sp>
          <p:nvSpPr>
            <p:cNvPr id="25" name="ZoneTexte 25"/>
            <p:cNvSpPr txBox="1"/>
            <p:nvPr/>
          </p:nvSpPr>
          <p:spPr>
            <a:xfrm>
              <a:off x="1787101" y="4773424"/>
              <a:ext cx="1268296" cy="523220"/>
            </a:xfrm>
            <a:prstGeom prst="rect">
              <a:avLst/>
            </a:prstGeom>
            <a:noFill/>
          </p:spPr>
          <p:txBody>
            <a:bodyPr wrap="none" rtlCol="0">
              <a:spAutoFit/>
            </a:bodyPr>
            <a:lstStyle/>
            <a:p>
              <a:r>
                <a:rPr lang="en-CA" sz="1400" dirty="0" smtClean="0"/>
                <a:t>Create / Load</a:t>
              </a:r>
            </a:p>
            <a:p>
              <a:r>
                <a:rPr lang="en-CA" sz="1400" dirty="0" smtClean="0"/>
                <a:t>Metadata</a:t>
              </a:r>
            </a:p>
          </p:txBody>
        </p:sp>
        <p:sp>
          <p:nvSpPr>
            <p:cNvPr id="26" name="Double flèche horizontale 2"/>
            <p:cNvSpPr/>
            <p:nvPr/>
          </p:nvSpPr>
          <p:spPr>
            <a:xfrm>
              <a:off x="1835696" y="4373445"/>
              <a:ext cx="936104" cy="341616"/>
            </a:xfrm>
            <a:prstGeom prst="lef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CA"/>
            </a:p>
          </p:txBody>
        </p:sp>
      </p:grpSp>
      <p:sp>
        <p:nvSpPr>
          <p:cNvPr id="27" name="Organigramme : Procédé prédéfini 26"/>
          <p:cNvSpPr/>
          <p:nvPr/>
        </p:nvSpPr>
        <p:spPr>
          <a:xfrm>
            <a:off x="5114172" y="3839125"/>
            <a:ext cx="1224136" cy="1064235"/>
          </a:xfrm>
          <a:prstGeom prst="flowChartPredefinedProcess">
            <a:avLst/>
          </a:prstGeom>
        </p:spPr>
        <p:style>
          <a:lnRef idx="0">
            <a:schemeClr val="accent2"/>
          </a:lnRef>
          <a:fillRef idx="3">
            <a:schemeClr val="accent2"/>
          </a:fillRef>
          <a:effectRef idx="3">
            <a:schemeClr val="accent2"/>
          </a:effectRef>
          <a:fontRef idx="minor">
            <a:schemeClr val="lt1"/>
          </a:fontRef>
        </p:style>
        <p:txBody>
          <a:bodyPr rIns="36000" rtlCol="0" anchor="ctr"/>
          <a:lstStyle/>
          <a:p>
            <a:pPr algn="ctr"/>
            <a:r>
              <a:rPr lang="en-CA" sz="1700" dirty="0" smtClean="0"/>
              <a:t>FGP-Internal</a:t>
            </a:r>
            <a:endParaRPr lang="en-CA" sz="1700" dirty="0"/>
          </a:p>
        </p:txBody>
      </p:sp>
      <p:sp>
        <p:nvSpPr>
          <p:cNvPr id="28" name="ZoneTexte 10"/>
          <p:cNvSpPr txBox="1"/>
          <p:nvPr/>
        </p:nvSpPr>
        <p:spPr>
          <a:xfrm>
            <a:off x="3671335" y="3452269"/>
            <a:ext cx="1269899" cy="307777"/>
          </a:xfrm>
          <a:prstGeom prst="rect">
            <a:avLst/>
          </a:prstGeom>
          <a:noFill/>
        </p:spPr>
        <p:txBody>
          <a:bodyPr wrap="none" rtlCol="0">
            <a:spAutoFit/>
          </a:bodyPr>
          <a:lstStyle/>
          <a:p>
            <a:r>
              <a:rPr lang="en-CA" sz="1400" dirty="0" smtClean="0">
                <a:solidFill>
                  <a:schemeClr val="accent5">
                    <a:lumMod val="50000"/>
                  </a:schemeClr>
                </a:solidFill>
              </a:rPr>
              <a:t>GCGeo.gc.ca</a:t>
            </a:r>
            <a:endParaRPr lang="en-CA" sz="1400" dirty="0">
              <a:solidFill>
                <a:schemeClr val="accent5">
                  <a:lumMod val="50000"/>
                </a:schemeClr>
              </a:solidFill>
            </a:endParaRPr>
          </a:p>
        </p:txBody>
      </p:sp>
      <p:pic>
        <p:nvPicPr>
          <p:cNvPr id="29" name="Picture 2" descr="C:\Users\marmarti\AppData\Local\Microsoft\Windows\Temporary Internet Files\Content.IE5\21718OVO\120px-User.sv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281" y="5449952"/>
            <a:ext cx="5715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marmarti\AppData\Local\Microsoft\Windows\Temporary Internet Files\Content.IE5\21718OVO\120px-User.sv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7996" y="3221599"/>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31" name="ZoneTexte 6"/>
          <p:cNvSpPr txBox="1"/>
          <p:nvPr/>
        </p:nvSpPr>
        <p:spPr>
          <a:xfrm>
            <a:off x="1545444" y="4696285"/>
            <a:ext cx="880369" cy="369332"/>
          </a:xfrm>
          <a:prstGeom prst="rect">
            <a:avLst/>
          </a:prstGeom>
          <a:noFill/>
        </p:spPr>
        <p:txBody>
          <a:bodyPr wrap="none" rtlCol="0">
            <a:spAutoFit/>
          </a:bodyPr>
          <a:lstStyle/>
          <a:p>
            <a:r>
              <a:rPr lang="en-CA" b="1" dirty="0" smtClean="0">
                <a:solidFill>
                  <a:srgbClr val="FFC000"/>
                </a:solidFill>
              </a:rPr>
              <a:t>Editor</a:t>
            </a:r>
            <a:endParaRPr lang="en-CA" b="1" dirty="0">
              <a:solidFill>
                <a:srgbClr val="FFC000"/>
              </a:solidFill>
            </a:endParaRPr>
          </a:p>
        </p:txBody>
      </p:sp>
      <p:sp>
        <p:nvSpPr>
          <p:cNvPr id="32" name="ZoneTexte 36"/>
          <p:cNvSpPr txBox="1"/>
          <p:nvPr/>
        </p:nvSpPr>
        <p:spPr>
          <a:xfrm>
            <a:off x="7411750" y="5622962"/>
            <a:ext cx="2608406" cy="369332"/>
          </a:xfrm>
          <a:prstGeom prst="rect">
            <a:avLst/>
          </a:prstGeom>
          <a:noFill/>
        </p:spPr>
        <p:txBody>
          <a:bodyPr wrap="none" rtlCol="0">
            <a:spAutoFit/>
          </a:bodyPr>
          <a:lstStyle/>
          <a:p>
            <a:r>
              <a:rPr lang="en-CA" b="1" dirty="0" smtClean="0">
                <a:solidFill>
                  <a:srgbClr val="FFC000"/>
                </a:solidFill>
              </a:rPr>
              <a:t>Content Reviewer L1</a:t>
            </a:r>
            <a:endParaRPr lang="en-CA" b="1" dirty="0">
              <a:solidFill>
                <a:srgbClr val="FFC000"/>
              </a:solidFill>
            </a:endParaRPr>
          </a:p>
        </p:txBody>
      </p:sp>
      <p:sp>
        <p:nvSpPr>
          <p:cNvPr id="33" name="ZoneTexte 37"/>
          <p:cNvSpPr txBox="1"/>
          <p:nvPr/>
        </p:nvSpPr>
        <p:spPr>
          <a:xfrm>
            <a:off x="7627774" y="3327998"/>
            <a:ext cx="2608406" cy="369332"/>
          </a:xfrm>
          <a:prstGeom prst="rect">
            <a:avLst/>
          </a:prstGeom>
          <a:noFill/>
        </p:spPr>
        <p:txBody>
          <a:bodyPr wrap="none" rtlCol="0">
            <a:spAutoFit/>
          </a:bodyPr>
          <a:lstStyle/>
          <a:p>
            <a:r>
              <a:rPr lang="en-CA" b="1" dirty="0" smtClean="0">
                <a:solidFill>
                  <a:srgbClr val="FFC000"/>
                </a:solidFill>
              </a:rPr>
              <a:t>Content Reviewer L2</a:t>
            </a:r>
            <a:endParaRPr lang="en-CA" b="1" dirty="0">
              <a:solidFill>
                <a:srgbClr val="FFC000"/>
              </a:solidFill>
            </a:endParaRPr>
          </a:p>
        </p:txBody>
      </p:sp>
    </p:spTree>
    <p:extLst>
      <p:ext uri="{BB962C8B-B14F-4D97-AF65-F5344CB8AC3E}">
        <p14:creationId xmlns:p14="http://schemas.microsoft.com/office/powerpoint/2010/main" val="10219359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C4E9-A121-EB42-BF39-31051E050964}"/>
              </a:ext>
            </a:extLst>
          </p:cNvPr>
          <p:cNvSpPr>
            <a:spLocks noGrp="1"/>
          </p:cNvSpPr>
          <p:nvPr>
            <p:ph type="title"/>
          </p:nvPr>
        </p:nvSpPr>
        <p:spPr/>
        <p:txBody>
          <a:bodyPr/>
          <a:lstStyle/>
          <a:p>
            <a:r>
              <a:rPr lang="en-CA" dirty="0"/>
              <a:t>FGP </a:t>
            </a:r>
            <a:r>
              <a:rPr lang="en-CA" dirty="0" smtClean="0"/>
              <a:t>user roles and responsibilities</a:t>
            </a:r>
            <a:endParaRPr lang="en-US" dirty="0"/>
          </a:p>
        </p:txBody>
      </p:sp>
      <p:sp>
        <p:nvSpPr>
          <p:cNvPr id="4" name="Slide Number Placeholder 3">
            <a:extLst>
              <a:ext uri="{FF2B5EF4-FFF2-40B4-BE49-F238E27FC236}">
                <a16:creationId xmlns:a16="http://schemas.microsoft.com/office/drawing/2014/main" id="{C05BAE37-CEA2-A54C-B554-681621E6FFB3}"/>
              </a:ext>
            </a:extLst>
          </p:cNvPr>
          <p:cNvSpPr>
            <a:spLocks noGrp="1"/>
          </p:cNvSpPr>
          <p:nvPr>
            <p:ph type="sldNum" sz="quarter" idx="12"/>
          </p:nvPr>
        </p:nvSpPr>
        <p:spPr/>
        <p:txBody>
          <a:bodyPr/>
          <a:lstStyle/>
          <a:p>
            <a:fld id="{8395A67B-D0FE-F448-80B1-1191BC67A3E6}" type="slidenum">
              <a:rPr lang="en-US" smtClean="0"/>
              <a:pPr/>
              <a:t>3</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990147698"/>
              </p:ext>
            </p:extLst>
          </p:nvPr>
        </p:nvGraphicFramePr>
        <p:xfrm>
          <a:off x="2862923" y="1772215"/>
          <a:ext cx="6474617" cy="3906520"/>
        </p:xfrm>
        <a:graphic>
          <a:graphicData uri="http://schemas.openxmlformats.org/drawingml/2006/table">
            <a:tbl>
              <a:tblPr firstRow="1" bandRow="1">
                <a:tableStyleId>{7DF18680-E054-41AD-8BC1-D1AEF772440D}</a:tableStyleId>
              </a:tblPr>
              <a:tblGrid>
                <a:gridCol w="1658723">
                  <a:extLst>
                    <a:ext uri="{9D8B030D-6E8A-4147-A177-3AD203B41FA5}">
                      <a16:colId xmlns:a16="http://schemas.microsoft.com/office/drawing/2014/main" val="2479178067"/>
                    </a:ext>
                  </a:extLst>
                </a:gridCol>
                <a:gridCol w="4815894">
                  <a:extLst>
                    <a:ext uri="{9D8B030D-6E8A-4147-A177-3AD203B41FA5}">
                      <a16:colId xmlns:a16="http://schemas.microsoft.com/office/drawing/2014/main" val="2991404732"/>
                    </a:ext>
                  </a:extLst>
                </a:gridCol>
              </a:tblGrid>
              <a:tr h="370840">
                <a:tc>
                  <a:txBody>
                    <a:bodyPr/>
                    <a:lstStyle/>
                    <a:p>
                      <a:r>
                        <a:rPr lang="en-CA" sz="1600" dirty="0" smtClean="0"/>
                        <a:t>Type of</a:t>
                      </a:r>
                      <a:r>
                        <a:rPr lang="en-CA" sz="1600" baseline="0" dirty="0" smtClean="0"/>
                        <a:t> users</a:t>
                      </a:r>
                      <a:endParaRPr lang="en-CA" sz="1600" dirty="0"/>
                    </a:p>
                  </a:txBody>
                  <a:tcPr/>
                </a:tc>
                <a:tc>
                  <a:txBody>
                    <a:bodyPr/>
                    <a:lstStyle/>
                    <a:p>
                      <a:r>
                        <a:rPr lang="en-CA" sz="1600" dirty="0" smtClean="0"/>
                        <a:t>Roles </a:t>
                      </a:r>
                      <a:r>
                        <a:rPr lang="en-CA" sz="1600" dirty="0" smtClean="0"/>
                        <a:t>and responsibilities</a:t>
                      </a:r>
                      <a:endParaRPr lang="en-CA" sz="1600" dirty="0"/>
                    </a:p>
                  </a:txBody>
                  <a:tcPr/>
                </a:tc>
                <a:extLst>
                  <a:ext uri="{0D108BD9-81ED-4DB2-BD59-A6C34878D82A}">
                    <a16:rowId xmlns:a16="http://schemas.microsoft.com/office/drawing/2014/main" val="4166656683"/>
                  </a:ext>
                </a:extLst>
              </a:tr>
              <a:tr h="370840">
                <a:tc>
                  <a:txBody>
                    <a:bodyPr/>
                    <a:lstStyle/>
                    <a:p>
                      <a:r>
                        <a:rPr lang="en-CA" sz="1400" dirty="0" smtClean="0"/>
                        <a:t>FGP Representative</a:t>
                      </a:r>
                      <a:endParaRPr lang="en-CA" sz="1400" dirty="0"/>
                    </a:p>
                  </a:txBody>
                  <a:tcPr/>
                </a:tc>
                <a:tc>
                  <a:txBody>
                    <a:bodyPr/>
                    <a:lstStyle/>
                    <a:p>
                      <a:r>
                        <a:rPr lang="en-CA" sz="1400" dirty="0" smtClean="0"/>
                        <a:t>Responsible for the organization of the workspace and official point of contact with the FGP.</a:t>
                      </a:r>
                      <a:endParaRPr lang="en-CA" sz="1400" dirty="0"/>
                    </a:p>
                  </a:txBody>
                  <a:tcPr/>
                </a:tc>
                <a:extLst>
                  <a:ext uri="{0D108BD9-81ED-4DB2-BD59-A6C34878D82A}">
                    <a16:rowId xmlns:a16="http://schemas.microsoft.com/office/drawing/2014/main" val="1009137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smtClean="0"/>
                        <a:t>User Administrator</a:t>
                      </a:r>
                    </a:p>
                    <a:p>
                      <a:endParaRPr lang="fr-CA"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u="none" strike="noStrike" kern="1200" cap="none" spc="0" normalizeH="0" baseline="0" noProof="0" dirty="0" smtClean="0">
                          <a:ln>
                            <a:noFill/>
                          </a:ln>
                          <a:effectLst/>
                          <a:uLnTx/>
                          <a:uFillTx/>
                        </a:rPr>
                        <a:t>Responsible for actively managing FGP workspace accounts and user roles.</a:t>
                      </a:r>
                      <a:endParaRPr lang="fr-CA" dirty="0"/>
                    </a:p>
                  </a:txBody>
                  <a:tcPr/>
                </a:tc>
                <a:extLst>
                  <a:ext uri="{0D108BD9-81ED-4DB2-BD59-A6C34878D82A}">
                    <a16:rowId xmlns:a16="http://schemas.microsoft.com/office/drawing/2014/main" val="1323998871"/>
                  </a:ext>
                </a:extLst>
              </a:tr>
              <a:tr h="370840">
                <a:tc>
                  <a:txBody>
                    <a:bodyPr/>
                    <a:lstStyle/>
                    <a:p>
                      <a:r>
                        <a:rPr lang="en-CA" sz="1400" dirty="0" smtClean="0"/>
                        <a:t>Content reviewer L1 </a:t>
                      </a:r>
                      <a:endParaRPr lang="en-CA" sz="1400" dirty="0"/>
                    </a:p>
                  </a:txBody>
                  <a:tcPr/>
                </a:tc>
                <a:tc>
                  <a:txBody>
                    <a:bodyPr/>
                    <a:lstStyle/>
                    <a:p>
                      <a:r>
                        <a:rPr lang="en-CA" sz="1400" dirty="0" smtClean="0"/>
                        <a:t>Review</a:t>
                      </a:r>
                      <a:r>
                        <a:rPr lang="en-CA" sz="1400" baseline="0" dirty="0" smtClean="0"/>
                        <a:t> and approves (Branch level DG sign-off required)</a:t>
                      </a:r>
                      <a:r>
                        <a:rPr lang="en-CA" sz="1400" dirty="0" smtClean="0"/>
                        <a:t> </a:t>
                      </a:r>
                      <a:r>
                        <a:rPr lang="en-CA" sz="1400" baseline="0" dirty="0" smtClean="0"/>
                        <a:t>metadata records published on the FGP (accessible on the government network only).</a:t>
                      </a:r>
                      <a:endParaRPr lang="en-CA" sz="1400" dirty="0"/>
                    </a:p>
                  </a:txBody>
                  <a:tcPr/>
                </a:tc>
                <a:extLst>
                  <a:ext uri="{0D108BD9-81ED-4DB2-BD59-A6C34878D82A}">
                    <a16:rowId xmlns:a16="http://schemas.microsoft.com/office/drawing/2014/main" val="454336462"/>
                  </a:ext>
                </a:extLst>
              </a:tr>
              <a:tr h="370840">
                <a:tc>
                  <a:txBody>
                    <a:bodyPr/>
                    <a:lstStyle/>
                    <a:p>
                      <a:r>
                        <a:rPr lang="en-CA" sz="1400" dirty="0" smtClean="0"/>
                        <a:t>Content reviewer L2</a:t>
                      </a:r>
                      <a:endParaRPr lang="en-CA" sz="1400" dirty="0"/>
                    </a:p>
                  </a:txBody>
                  <a:tcPr/>
                </a:tc>
                <a:tc>
                  <a:txBody>
                    <a:bodyPr/>
                    <a:lstStyle/>
                    <a:p>
                      <a:r>
                        <a:rPr lang="en-CA" sz="1400" dirty="0" smtClean="0"/>
                        <a:t>Review</a:t>
                      </a:r>
                      <a:r>
                        <a:rPr lang="en-CA" sz="1400" baseline="0" dirty="0" smtClean="0"/>
                        <a:t> and approves (Chief Information Officer sign-off required)</a:t>
                      </a:r>
                      <a:r>
                        <a:rPr lang="en-CA" sz="1400" dirty="0" smtClean="0"/>
                        <a:t> </a:t>
                      </a:r>
                      <a:r>
                        <a:rPr lang="en-CA" sz="1400" baseline="0" dirty="0" smtClean="0"/>
                        <a:t>metadata records published on Open Map (and the Open Science and Data Platform).</a:t>
                      </a:r>
                      <a:endParaRPr lang="en-CA" sz="1400" dirty="0"/>
                    </a:p>
                  </a:txBody>
                  <a:tcPr/>
                </a:tc>
                <a:extLst>
                  <a:ext uri="{0D108BD9-81ED-4DB2-BD59-A6C34878D82A}">
                    <a16:rowId xmlns:a16="http://schemas.microsoft.com/office/drawing/2014/main" val="1130395195"/>
                  </a:ext>
                </a:extLst>
              </a:tr>
              <a:tr h="370840">
                <a:tc>
                  <a:txBody>
                    <a:bodyPr/>
                    <a:lstStyle/>
                    <a:p>
                      <a:r>
                        <a:rPr lang="en-CA" sz="1400" dirty="0" smtClean="0"/>
                        <a:t>Editor</a:t>
                      </a:r>
                      <a:endParaRPr lang="en-CA" sz="1400" dirty="0"/>
                    </a:p>
                  </a:txBody>
                  <a:tcPr/>
                </a:tc>
                <a:tc>
                  <a:txBody>
                    <a:bodyPr/>
                    <a:lstStyle/>
                    <a:p>
                      <a:r>
                        <a:rPr lang="en-CA" sz="1400" dirty="0" smtClean="0"/>
                        <a:t>Edit/Delete/Import</a:t>
                      </a:r>
                      <a:r>
                        <a:rPr lang="en-CA" sz="1400" baseline="0" dirty="0" smtClean="0"/>
                        <a:t> draft metadata record within a specific workspace.</a:t>
                      </a:r>
                      <a:endParaRPr lang="en-CA" sz="1400" dirty="0"/>
                    </a:p>
                  </a:txBody>
                  <a:tcPr/>
                </a:tc>
                <a:extLst>
                  <a:ext uri="{0D108BD9-81ED-4DB2-BD59-A6C34878D82A}">
                    <a16:rowId xmlns:a16="http://schemas.microsoft.com/office/drawing/2014/main" val="1518061005"/>
                  </a:ext>
                </a:extLst>
              </a:tr>
              <a:tr h="370840">
                <a:tc>
                  <a:txBody>
                    <a:bodyPr/>
                    <a:lstStyle/>
                    <a:p>
                      <a:r>
                        <a:rPr lang="en-CA" sz="1400" dirty="0" smtClean="0"/>
                        <a:t>Registered user</a:t>
                      </a:r>
                      <a:endParaRPr lang="en-CA" sz="1400" dirty="0"/>
                    </a:p>
                  </a:txBody>
                  <a:tcPr/>
                </a:tc>
                <a:tc>
                  <a:txBody>
                    <a:bodyPr/>
                    <a:lstStyle/>
                    <a:p>
                      <a:r>
                        <a:rPr lang="en-CA" sz="1400" dirty="0" smtClean="0"/>
                        <a:t>Discover/Visualize</a:t>
                      </a:r>
                      <a:r>
                        <a:rPr lang="en-CA" sz="1400" baseline="0" dirty="0" smtClean="0"/>
                        <a:t> draft metadata records for a specific workspace.</a:t>
                      </a:r>
                      <a:endParaRPr lang="en-CA" sz="1400" dirty="0"/>
                    </a:p>
                  </a:txBody>
                  <a:tcPr/>
                </a:tc>
                <a:extLst>
                  <a:ext uri="{0D108BD9-81ED-4DB2-BD59-A6C34878D82A}">
                    <a16:rowId xmlns:a16="http://schemas.microsoft.com/office/drawing/2014/main" val="2725557713"/>
                  </a:ext>
                </a:extLst>
              </a:tr>
            </a:tbl>
          </a:graphicData>
        </a:graphic>
      </p:graphicFrame>
    </p:spTree>
    <p:extLst>
      <p:ext uri="{BB962C8B-B14F-4D97-AF65-F5344CB8AC3E}">
        <p14:creationId xmlns:p14="http://schemas.microsoft.com/office/powerpoint/2010/main" val="3153474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05BAE37-CEA2-A54C-B554-681621E6FFB3}"/>
              </a:ext>
            </a:extLst>
          </p:cNvPr>
          <p:cNvSpPr>
            <a:spLocks noGrp="1"/>
          </p:cNvSpPr>
          <p:nvPr>
            <p:ph type="sldNum" sz="quarter" idx="12"/>
          </p:nvPr>
        </p:nvSpPr>
        <p:spPr/>
        <p:txBody>
          <a:bodyPr/>
          <a:lstStyle/>
          <a:p>
            <a:fld id="{8395A67B-D0FE-F448-80B1-1191BC67A3E6}" type="slidenum">
              <a:rPr lang="en-US" smtClean="0"/>
              <a:pPr/>
              <a:t>4</a:t>
            </a:fld>
            <a:endParaRPr lang="en-US" dirty="0"/>
          </a:p>
        </p:txBody>
      </p:sp>
      <p:sp>
        <p:nvSpPr>
          <p:cNvPr id="5" name="Rectangle 4"/>
          <p:cNvSpPr/>
          <p:nvPr/>
        </p:nvSpPr>
        <p:spPr>
          <a:xfrm>
            <a:off x="1762371" y="715133"/>
            <a:ext cx="8981501" cy="492858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cxnSp>
        <p:nvCxnSpPr>
          <p:cNvPr id="6" name="Straight Arrow Connector 5"/>
          <p:cNvCxnSpPr/>
          <p:nvPr/>
        </p:nvCxnSpPr>
        <p:spPr>
          <a:xfrm>
            <a:off x="5677074" y="1580280"/>
            <a:ext cx="0" cy="639074"/>
          </a:xfrm>
          <a:prstGeom prst="straightConnector1">
            <a:avLst/>
          </a:prstGeom>
          <a:ln w="44450">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981515" y="1752316"/>
            <a:ext cx="278119" cy="475896"/>
          </a:xfrm>
          <a:prstGeom prst="straightConnector1">
            <a:avLst/>
          </a:prstGeom>
          <a:ln w="44450">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6100775" y="1754912"/>
            <a:ext cx="300258" cy="480516"/>
          </a:xfrm>
          <a:prstGeom prst="straightConnector1">
            <a:avLst/>
          </a:prstGeom>
          <a:ln w="44450">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4653278" y="4159365"/>
            <a:ext cx="2378232" cy="1404128"/>
            <a:chOff x="277331" y="5026041"/>
            <a:chExt cx="2855942" cy="1589912"/>
          </a:xfrm>
        </p:grpSpPr>
        <p:sp>
          <p:nvSpPr>
            <p:cNvPr id="10" name="Rectangle 9"/>
            <p:cNvSpPr/>
            <p:nvPr/>
          </p:nvSpPr>
          <p:spPr>
            <a:xfrm>
              <a:off x="277331" y="5026041"/>
              <a:ext cx="2700161" cy="1589912"/>
            </a:xfrm>
            <a:prstGeom prst="rect">
              <a:avLst/>
            </a:prstGeom>
            <a:solidFill>
              <a:schemeClr val="accent2">
                <a:lumMod val="20000"/>
                <a:lumOff val="80000"/>
              </a:schemeClr>
            </a:solidFill>
            <a:ln w="254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11" name="TextBox 10"/>
            <p:cNvSpPr txBox="1"/>
            <p:nvPr/>
          </p:nvSpPr>
          <p:spPr>
            <a:xfrm>
              <a:off x="387296" y="5621309"/>
              <a:ext cx="2745977" cy="940948"/>
            </a:xfrm>
            <a:prstGeom prst="rect">
              <a:avLst/>
            </a:prstGeom>
            <a:noFill/>
            <a:ln>
              <a:noFill/>
            </a:ln>
          </p:spPr>
          <p:txBody>
            <a:bodyPr wrap="square" rtlCol="0">
              <a:spAutoFit/>
            </a:bodyPr>
            <a:lstStyle/>
            <a:p>
              <a:pPr marL="214313" indent="-214313">
                <a:buFontTx/>
                <a:buChar char="-"/>
              </a:pPr>
              <a:r>
                <a:rPr lang="en-CA" sz="1200" b="1" dirty="0" err="1"/>
                <a:t>Redmine</a:t>
              </a:r>
              <a:endParaRPr lang="en-CA" sz="1200" b="1" dirty="0"/>
            </a:p>
            <a:p>
              <a:pPr marL="214313" indent="-214313">
                <a:buFontTx/>
                <a:buChar char="-"/>
              </a:pPr>
              <a:r>
                <a:rPr lang="en-CA" sz="1200" b="1" dirty="0"/>
                <a:t>Monitoring Tables</a:t>
              </a:r>
            </a:p>
            <a:p>
              <a:pPr marL="557213" lvl="1" indent="-214313">
                <a:buFontTx/>
                <a:buChar char="-"/>
              </a:pPr>
              <a:r>
                <a:rPr lang="en-CA" sz="1200" b="1" dirty="0"/>
                <a:t>Contributors</a:t>
              </a:r>
            </a:p>
            <a:p>
              <a:pPr marL="557213" lvl="1" indent="-214313">
                <a:buFontTx/>
                <a:buChar char="-"/>
              </a:pPr>
              <a:r>
                <a:rPr lang="en-CA" sz="1200" b="1" dirty="0"/>
                <a:t>Workspaces</a:t>
              </a:r>
            </a:p>
          </p:txBody>
        </p:sp>
        <p:sp>
          <p:nvSpPr>
            <p:cNvPr id="12" name="TextBox 11"/>
            <p:cNvSpPr txBox="1"/>
            <p:nvPr/>
          </p:nvSpPr>
          <p:spPr>
            <a:xfrm>
              <a:off x="384641" y="5155335"/>
              <a:ext cx="2494981" cy="522749"/>
            </a:xfrm>
            <a:prstGeom prst="rect">
              <a:avLst/>
            </a:prstGeom>
            <a:noFill/>
            <a:ln>
              <a:noFill/>
            </a:ln>
          </p:spPr>
          <p:txBody>
            <a:bodyPr wrap="square" rtlCol="0">
              <a:spAutoFit/>
            </a:bodyPr>
            <a:lstStyle/>
            <a:p>
              <a:r>
                <a:rPr lang="en-CA" sz="1200" b="1" u="sng" dirty="0"/>
                <a:t>REQUEST MANAGEMENT</a:t>
              </a:r>
            </a:p>
          </p:txBody>
        </p:sp>
      </p:grpSp>
      <p:pic>
        <p:nvPicPr>
          <p:cNvPr id="13" name="Picture 5" descr="C:\Users\marmarti\AppData\Local\Microsoft\Windows\Temporary Internet Files\Content.IE5\G7WM1AVY\system-users[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23832" y="2749626"/>
            <a:ext cx="706485" cy="706485"/>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4196975" y="782709"/>
            <a:ext cx="988281" cy="930516"/>
            <a:chOff x="3404467" y="279908"/>
            <a:chExt cx="1317708" cy="1240688"/>
          </a:xfrm>
        </p:grpSpPr>
        <p:pic>
          <p:nvPicPr>
            <p:cNvPr id="15" name="Picture 2" descr="C:\Users\marmarti\AppData\Local\Microsoft\Windows\Temporary Internet Files\Content.IE5\21718OVO\120px-User.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963707" y="856030"/>
              <a:ext cx="664566" cy="664566"/>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37"/>
            <p:cNvSpPr txBox="1"/>
            <p:nvPr/>
          </p:nvSpPr>
          <p:spPr>
            <a:xfrm>
              <a:off x="3404467" y="279908"/>
              <a:ext cx="1317708" cy="677108"/>
            </a:xfrm>
            <a:prstGeom prst="rect">
              <a:avLst/>
            </a:prstGeom>
            <a:noFill/>
          </p:spPr>
          <p:txBody>
            <a:bodyPr wrap="square" rtlCol="0">
              <a:spAutoFit/>
            </a:bodyPr>
            <a:lstStyle/>
            <a:p>
              <a:r>
                <a:rPr lang="fr-CA" sz="1350" b="1" dirty="0">
                  <a:solidFill>
                    <a:schemeClr val="accent2">
                      <a:lumMod val="75000"/>
                    </a:schemeClr>
                  </a:solidFill>
                </a:rPr>
                <a:t>Data Group</a:t>
              </a:r>
            </a:p>
          </p:txBody>
        </p:sp>
      </p:grpSp>
      <p:grpSp>
        <p:nvGrpSpPr>
          <p:cNvPr id="17" name="Group 16"/>
          <p:cNvGrpSpPr/>
          <p:nvPr/>
        </p:nvGrpSpPr>
        <p:grpSpPr>
          <a:xfrm>
            <a:off x="1848763" y="1580281"/>
            <a:ext cx="2227817" cy="3651237"/>
            <a:chOff x="165221" y="1486642"/>
            <a:chExt cx="2970423" cy="4079594"/>
          </a:xfrm>
        </p:grpSpPr>
        <p:sp>
          <p:nvSpPr>
            <p:cNvPr id="18" name="Rounded Rectangle 17"/>
            <p:cNvSpPr/>
            <p:nvPr/>
          </p:nvSpPr>
          <p:spPr>
            <a:xfrm>
              <a:off x="165221" y="1486642"/>
              <a:ext cx="2970423" cy="3619036"/>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grpSp>
          <p:nvGrpSpPr>
            <p:cNvPr id="19" name="Group 18"/>
            <p:cNvGrpSpPr/>
            <p:nvPr/>
          </p:nvGrpSpPr>
          <p:grpSpPr>
            <a:xfrm>
              <a:off x="257084" y="1595329"/>
              <a:ext cx="2671164" cy="3970907"/>
              <a:chOff x="257084" y="1595329"/>
              <a:chExt cx="2671164" cy="3970907"/>
            </a:xfrm>
          </p:grpSpPr>
          <p:sp>
            <p:nvSpPr>
              <p:cNvPr id="20" name="TextBox 19"/>
              <p:cNvSpPr txBox="1"/>
              <p:nvPr/>
            </p:nvSpPr>
            <p:spPr>
              <a:xfrm>
                <a:off x="681875" y="1595329"/>
                <a:ext cx="2038040" cy="738664"/>
              </a:xfrm>
              <a:prstGeom prst="rect">
                <a:avLst/>
              </a:prstGeom>
              <a:noFill/>
            </p:spPr>
            <p:txBody>
              <a:bodyPr wrap="square" rtlCol="0">
                <a:spAutoFit/>
              </a:bodyPr>
              <a:lstStyle/>
              <a:p>
                <a:r>
                  <a:rPr lang="en-CA" sz="1500" b="1" dirty="0">
                    <a:solidFill>
                      <a:schemeClr val="accent1">
                        <a:lumMod val="50000"/>
                      </a:schemeClr>
                    </a:solidFill>
                  </a:rPr>
                  <a:t>BASIC SUPPPORT</a:t>
                </a:r>
              </a:p>
            </p:txBody>
          </p:sp>
          <p:sp>
            <p:nvSpPr>
              <p:cNvPr id="21" name="TextBox 20"/>
              <p:cNvSpPr txBox="1"/>
              <p:nvPr/>
            </p:nvSpPr>
            <p:spPr>
              <a:xfrm>
                <a:off x="257084" y="2119139"/>
                <a:ext cx="2671164" cy="3447097"/>
              </a:xfrm>
              <a:prstGeom prst="rect">
                <a:avLst/>
              </a:prstGeom>
              <a:noFill/>
            </p:spPr>
            <p:txBody>
              <a:bodyPr wrap="square" rtlCol="0">
                <a:spAutoFit/>
              </a:bodyPr>
              <a:lstStyle/>
              <a:p>
                <a:pPr marL="214313" indent="-214313">
                  <a:buFontTx/>
                  <a:buChar char="-"/>
                </a:pPr>
                <a:r>
                  <a:rPr lang="en-CA" sz="1350" dirty="0">
                    <a:solidFill>
                      <a:schemeClr val="dk1"/>
                    </a:solidFill>
                  </a:rPr>
                  <a:t>Support to provide good knowledge of the FGP publication workflow</a:t>
                </a:r>
              </a:p>
              <a:p>
                <a:pPr marL="214313" indent="-214313">
                  <a:buFontTx/>
                  <a:buChar char="-"/>
                </a:pPr>
                <a:r>
                  <a:rPr lang="en-CA" sz="1350" dirty="0">
                    <a:solidFill>
                      <a:schemeClr val="dk1"/>
                    </a:solidFill>
                  </a:rPr>
                  <a:t>Support for metadata creation, validation and loading</a:t>
                </a:r>
              </a:p>
              <a:p>
                <a:pPr marL="214313" indent="-214313">
                  <a:buFontTx/>
                  <a:buChar char="-"/>
                </a:pPr>
                <a:r>
                  <a:rPr lang="en-CA" sz="1350" dirty="0">
                    <a:solidFill>
                      <a:schemeClr val="dk1"/>
                    </a:solidFill>
                  </a:rPr>
                  <a:t>Support on how to use the FGP Data Catalogue and Viewer</a:t>
                </a:r>
              </a:p>
            </p:txBody>
          </p:sp>
        </p:grpSp>
      </p:grpSp>
      <p:grpSp>
        <p:nvGrpSpPr>
          <p:cNvPr id="22" name="Group 21"/>
          <p:cNvGrpSpPr/>
          <p:nvPr/>
        </p:nvGrpSpPr>
        <p:grpSpPr>
          <a:xfrm>
            <a:off x="7418140" y="1058184"/>
            <a:ext cx="3139352" cy="4471782"/>
            <a:chOff x="7678514" y="834917"/>
            <a:chExt cx="4185803" cy="5962376"/>
          </a:xfrm>
        </p:grpSpPr>
        <p:sp>
          <p:nvSpPr>
            <p:cNvPr id="23" name="Rounded Rectangle 22"/>
            <p:cNvSpPr/>
            <p:nvPr/>
          </p:nvSpPr>
          <p:spPr>
            <a:xfrm>
              <a:off x="7678514" y="834917"/>
              <a:ext cx="4185803" cy="5962376"/>
            </a:xfrm>
            <a:prstGeom prst="roundRect">
              <a:avLst/>
            </a:prstGeom>
            <a:solidFill>
              <a:srgbClr val="FFC00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grpSp>
          <p:nvGrpSpPr>
            <p:cNvPr id="24" name="Group 23"/>
            <p:cNvGrpSpPr/>
            <p:nvPr/>
          </p:nvGrpSpPr>
          <p:grpSpPr>
            <a:xfrm>
              <a:off x="7860013" y="980250"/>
              <a:ext cx="3863781" cy="5723914"/>
              <a:chOff x="7835870" y="745910"/>
              <a:chExt cx="3863781" cy="5723914"/>
            </a:xfrm>
          </p:grpSpPr>
          <p:sp>
            <p:nvSpPr>
              <p:cNvPr id="25" name="TextBox 24"/>
              <p:cNvSpPr txBox="1"/>
              <p:nvPr/>
            </p:nvSpPr>
            <p:spPr>
              <a:xfrm>
                <a:off x="8237154" y="745910"/>
                <a:ext cx="3094450" cy="430887"/>
              </a:xfrm>
              <a:prstGeom prst="rect">
                <a:avLst/>
              </a:prstGeom>
              <a:noFill/>
            </p:spPr>
            <p:txBody>
              <a:bodyPr wrap="square" rtlCol="0">
                <a:spAutoFit/>
              </a:bodyPr>
              <a:lstStyle/>
              <a:p>
                <a:r>
                  <a:rPr lang="en-CA" sz="1500" b="1" dirty="0">
                    <a:solidFill>
                      <a:schemeClr val="accent1">
                        <a:lumMod val="50000"/>
                      </a:schemeClr>
                    </a:solidFill>
                  </a:rPr>
                  <a:t>ADVANCED SUPPORT</a:t>
                </a:r>
              </a:p>
            </p:txBody>
          </p:sp>
          <p:sp>
            <p:nvSpPr>
              <p:cNvPr id="26" name="ZoneTexte 8"/>
              <p:cNvSpPr txBox="1"/>
              <p:nvPr/>
            </p:nvSpPr>
            <p:spPr>
              <a:xfrm>
                <a:off x="8976715" y="2849665"/>
                <a:ext cx="1716711" cy="338555"/>
              </a:xfrm>
              <a:prstGeom prst="rect">
                <a:avLst/>
              </a:prstGeom>
              <a:solidFill>
                <a:schemeClr val="accent1">
                  <a:lumMod val="20000"/>
                  <a:lumOff val="80000"/>
                </a:schemeClr>
              </a:solidFill>
              <a:ln w="25400" cap="flat">
                <a:solidFill>
                  <a:schemeClr val="accent1"/>
                </a:solidFill>
              </a:ln>
            </p:spPr>
            <p:txBody>
              <a:bodyPr wrap="none" rtlCol="0">
                <a:spAutoFit/>
              </a:bodyPr>
              <a:lstStyle/>
              <a:p>
                <a:pPr algn="ctr"/>
                <a:r>
                  <a:rPr lang="fr-CA" sz="1000" b="1" dirty="0"/>
                  <a:t>DATA</a:t>
                </a:r>
                <a:r>
                  <a:rPr lang="fr-CA" sz="1050" b="1" dirty="0">
                    <a:solidFill>
                      <a:schemeClr val="accent5"/>
                    </a:solidFill>
                  </a:rPr>
                  <a:t> </a:t>
                </a:r>
                <a:r>
                  <a:rPr lang="fr-CA" sz="1000" b="1" dirty="0"/>
                  <a:t>ANALYSIS</a:t>
                </a:r>
              </a:p>
            </p:txBody>
          </p:sp>
          <p:sp>
            <p:nvSpPr>
              <p:cNvPr id="27" name="ZoneTexte 8"/>
              <p:cNvSpPr txBox="1"/>
              <p:nvPr/>
            </p:nvSpPr>
            <p:spPr>
              <a:xfrm>
                <a:off x="8060350" y="3430146"/>
                <a:ext cx="3576621" cy="553997"/>
              </a:xfrm>
              <a:prstGeom prst="rect">
                <a:avLst/>
              </a:prstGeom>
              <a:solidFill>
                <a:schemeClr val="accent1">
                  <a:lumMod val="20000"/>
                  <a:lumOff val="80000"/>
                </a:schemeClr>
              </a:solidFill>
              <a:ln w="25400">
                <a:solidFill>
                  <a:schemeClr val="accent1"/>
                </a:solidFill>
              </a:ln>
            </p:spPr>
            <p:txBody>
              <a:bodyPr wrap="none" rtlCol="0">
                <a:spAutoFit/>
              </a:bodyPr>
              <a:lstStyle/>
              <a:p>
                <a:r>
                  <a:rPr lang="fr-CA" sz="1000" b="1" dirty="0"/>
                  <a:t>DATA</a:t>
                </a:r>
                <a:r>
                  <a:rPr lang="fr-CA" sz="1050" b="1" dirty="0">
                    <a:solidFill>
                      <a:schemeClr val="accent5"/>
                    </a:solidFill>
                  </a:rPr>
                  <a:t> </a:t>
                </a:r>
                <a:r>
                  <a:rPr lang="fr-CA" sz="1000" b="1" dirty="0"/>
                  <a:t>CONDITIONING</a:t>
                </a:r>
              </a:p>
              <a:p>
                <a:pPr marL="214313" indent="-214313">
                  <a:buFont typeface="Arial" panose="020B0604020202020204" pitchFamily="34" charset="0"/>
                  <a:buChar char="•"/>
                </a:pPr>
                <a:r>
                  <a:rPr lang="fr-CA" sz="1000" b="1" dirty="0" err="1"/>
                  <a:t>Feature</a:t>
                </a:r>
                <a:r>
                  <a:rPr lang="fr-CA" sz="1050" b="1" dirty="0">
                    <a:solidFill>
                      <a:schemeClr val="accent5"/>
                    </a:solidFill>
                  </a:rPr>
                  <a:t> </a:t>
                </a:r>
                <a:r>
                  <a:rPr lang="fr-CA" sz="1000" b="1" dirty="0"/>
                  <a:t>Manipulation</a:t>
                </a:r>
                <a:r>
                  <a:rPr lang="fr-CA" sz="1050" b="1" dirty="0">
                    <a:solidFill>
                      <a:schemeClr val="accent5"/>
                    </a:solidFill>
                  </a:rPr>
                  <a:t> </a:t>
                </a:r>
                <a:r>
                  <a:rPr lang="fr-CA" sz="1000" b="1" dirty="0"/>
                  <a:t>Engine</a:t>
                </a:r>
                <a:r>
                  <a:rPr lang="fr-CA" sz="1050" b="1" dirty="0">
                    <a:solidFill>
                      <a:schemeClr val="accent5"/>
                    </a:solidFill>
                  </a:rPr>
                  <a:t> </a:t>
                </a:r>
                <a:r>
                  <a:rPr lang="fr-CA" sz="1050" b="1" dirty="0"/>
                  <a:t>(</a:t>
                </a:r>
                <a:r>
                  <a:rPr lang="fr-CA" sz="1000" b="1" dirty="0"/>
                  <a:t>FME</a:t>
                </a:r>
                <a:r>
                  <a:rPr lang="fr-CA" sz="1050" b="1" dirty="0"/>
                  <a:t>)</a:t>
                </a:r>
              </a:p>
            </p:txBody>
          </p:sp>
          <p:sp>
            <p:nvSpPr>
              <p:cNvPr id="28" name="ZoneTexte 8"/>
              <p:cNvSpPr txBox="1"/>
              <p:nvPr/>
            </p:nvSpPr>
            <p:spPr>
              <a:xfrm>
                <a:off x="7835870" y="4293808"/>
                <a:ext cx="3863781" cy="759183"/>
              </a:xfrm>
              <a:prstGeom prst="rect">
                <a:avLst/>
              </a:prstGeom>
              <a:solidFill>
                <a:schemeClr val="accent1">
                  <a:lumMod val="20000"/>
                  <a:lumOff val="80000"/>
                </a:schemeClr>
              </a:solidFill>
              <a:ln w="25400">
                <a:solidFill>
                  <a:schemeClr val="accent1"/>
                </a:solidFill>
              </a:ln>
            </p:spPr>
            <p:txBody>
              <a:bodyPr wrap="square" rtlCol="0">
                <a:spAutoFit/>
              </a:bodyPr>
              <a:lstStyle/>
              <a:p>
                <a:r>
                  <a:rPr lang="fr-CA" sz="1000" b="1" dirty="0" smtClean="0"/>
                  <a:t>DATA DISSEMINATION REPOSITORY (DDR)</a:t>
                </a:r>
              </a:p>
              <a:p>
                <a:pPr marL="171450" indent="-171450">
                  <a:buFont typeface="Arial" panose="020B0604020202020204" pitchFamily="34" charset="0"/>
                  <a:buChar char="•"/>
                </a:pPr>
                <a:r>
                  <a:rPr lang="fr-CA" sz="1050" b="1" dirty="0" smtClean="0"/>
                  <a:t>Web service </a:t>
                </a:r>
                <a:r>
                  <a:rPr lang="fr-CA" sz="1050" b="1" dirty="0" err="1" smtClean="0"/>
                  <a:t>creation</a:t>
                </a:r>
                <a:r>
                  <a:rPr lang="fr-CA" sz="1050" b="1" dirty="0" smtClean="0"/>
                  <a:t> (English and French)</a:t>
                </a:r>
              </a:p>
              <a:p>
                <a:pPr marL="171450" indent="-171450">
                  <a:buFont typeface="Arial" panose="020B0604020202020204" pitchFamily="34" charset="0"/>
                  <a:buChar char="•"/>
                </a:pPr>
                <a:r>
                  <a:rPr lang="en-US" sz="1050" b="1" dirty="0" smtClean="0"/>
                  <a:t>Data export (any format) and file hosting</a:t>
                </a:r>
                <a:endParaRPr lang="fr-CA" sz="1050" b="1" dirty="0"/>
              </a:p>
            </p:txBody>
          </p:sp>
          <p:sp>
            <p:nvSpPr>
              <p:cNvPr id="29" name="ZoneTexte 8"/>
              <p:cNvSpPr txBox="1"/>
              <p:nvPr/>
            </p:nvSpPr>
            <p:spPr>
              <a:xfrm>
                <a:off x="8530213" y="5351871"/>
                <a:ext cx="2522486" cy="338555"/>
              </a:xfrm>
              <a:prstGeom prst="rect">
                <a:avLst/>
              </a:prstGeom>
              <a:solidFill>
                <a:schemeClr val="accent1">
                  <a:lumMod val="20000"/>
                  <a:lumOff val="80000"/>
                </a:schemeClr>
              </a:solidFill>
              <a:ln w="25400">
                <a:solidFill>
                  <a:schemeClr val="accent1"/>
                </a:solidFill>
              </a:ln>
            </p:spPr>
            <p:txBody>
              <a:bodyPr wrap="none" rtlCol="0">
                <a:spAutoFit/>
              </a:bodyPr>
              <a:lstStyle/>
              <a:p>
                <a:pPr algn="ctr"/>
                <a:r>
                  <a:rPr lang="fr-CA" sz="1050" b="1" dirty="0"/>
                  <a:t>METADATA COMPLETION</a:t>
                </a:r>
              </a:p>
            </p:txBody>
          </p:sp>
          <p:sp>
            <p:nvSpPr>
              <p:cNvPr id="30" name="ZoneTexte 8"/>
              <p:cNvSpPr txBox="1"/>
              <p:nvPr/>
            </p:nvSpPr>
            <p:spPr>
              <a:xfrm>
                <a:off x="8076564" y="1642595"/>
                <a:ext cx="3429789" cy="307776"/>
              </a:xfrm>
              <a:prstGeom prst="rect">
                <a:avLst/>
              </a:prstGeom>
              <a:solidFill>
                <a:schemeClr val="accent6">
                  <a:lumMod val="40000"/>
                  <a:lumOff val="60000"/>
                </a:schemeClr>
              </a:solidFill>
              <a:ln w="25400" cap="flat">
                <a:solidFill>
                  <a:schemeClr val="accent1"/>
                </a:solidFill>
              </a:ln>
            </p:spPr>
            <p:txBody>
              <a:bodyPr wrap="square" rtlCol="0">
                <a:spAutoFit/>
              </a:bodyPr>
              <a:lstStyle/>
              <a:p>
                <a:pPr algn="ctr"/>
                <a:r>
                  <a:rPr lang="fr-CA" sz="900" b="1" dirty="0"/>
                  <a:t>WORKSPACE AND ACCOUNTS CREATION</a:t>
                </a:r>
              </a:p>
            </p:txBody>
          </p:sp>
          <p:sp>
            <p:nvSpPr>
              <p:cNvPr id="31" name="ZoneTexte 8"/>
              <p:cNvSpPr txBox="1"/>
              <p:nvPr/>
            </p:nvSpPr>
            <p:spPr>
              <a:xfrm>
                <a:off x="8292514" y="2266091"/>
                <a:ext cx="3085112" cy="307776"/>
              </a:xfrm>
              <a:prstGeom prst="rect">
                <a:avLst/>
              </a:prstGeom>
              <a:solidFill>
                <a:schemeClr val="accent6">
                  <a:lumMod val="40000"/>
                  <a:lumOff val="60000"/>
                </a:schemeClr>
              </a:solidFill>
              <a:ln w="25400" cap="flat">
                <a:solidFill>
                  <a:schemeClr val="accent1"/>
                </a:solidFill>
              </a:ln>
            </p:spPr>
            <p:txBody>
              <a:bodyPr wrap="square" rtlCol="0">
                <a:spAutoFit/>
              </a:bodyPr>
              <a:lstStyle/>
              <a:p>
                <a:pPr algn="ctr"/>
                <a:r>
                  <a:rPr lang="fr-CA" sz="900" b="1" dirty="0"/>
                  <a:t>METADATA CREATION AND EDITION</a:t>
                </a:r>
              </a:p>
            </p:txBody>
          </p:sp>
          <p:grpSp>
            <p:nvGrpSpPr>
              <p:cNvPr id="32" name="Group 31"/>
              <p:cNvGrpSpPr/>
              <p:nvPr/>
            </p:nvGrpSpPr>
            <p:grpSpPr>
              <a:xfrm rot="5400000">
                <a:off x="9489033" y="5265433"/>
                <a:ext cx="550687" cy="1858095"/>
                <a:chOff x="3606932" y="253423"/>
                <a:chExt cx="550687" cy="1858095"/>
              </a:xfrm>
            </p:grpSpPr>
            <p:sp>
              <p:nvSpPr>
                <p:cNvPr id="40" name="Oval 39"/>
                <p:cNvSpPr/>
                <p:nvPr/>
              </p:nvSpPr>
              <p:spPr>
                <a:xfrm>
                  <a:off x="3606932" y="253423"/>
                  <a:ext cx="550687" cy="1858095"/>
                </a:xfrm>
                <a:prstGeom prst="ellipse">
                  <a:avLst/>
                </a:prstGeom>
                <a:solidFill>
                  <a:srgbClr val="92D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41" name="TextBox 40"/>
                <p:cNvSpPr txBox="1"/>
                <p:nvPr/>
              </p:nvSpPr>
              <p:spPr>
                <a:xfrm>
                  <a:off x="3663059" y="475516"/>
                  <a:ext cx="461666" cy="1496959"/>
                </a:xfrm>
                <a:prstGeom prst="rect">
                  <a:avLst/>
                </a:prstGeom>
                <a:noFill/>
              </p:spPr>
              <p:txBody>
                <a:bodyPr vert="vert270" wrap="square" rtlCol="0">
                  <a:spAutoFit/>
                </a:bodyPr>
                <a:lstStyle/>
                <a:p>
                  <a:pPr algn="r"/>
                  <a:r>
                    <a:rPr lang="en-CA" sz="1050" b="1" dirty="0">
                      <a:solidFill>
                        <a:schemeClr val="accent6">
                          <a:lumMod val="50000"/>
                        </a:schemeClr>
                      </a:solidFill>
                    </a:rPr>
                    <a:t>PUBLICATION</a:t>
                  </a:r>
                </a:p>
              </p:txBody>
            </p:sp>
          </p:grpSp>
          <p:sp>
            <p:nvSpPr>
              <p:cNvPr id="33" name="TextBox 32"/>
              <p:cNvSpPr txBox="1"/>
              <p:nvPr/>
            </p:nvSpPr>
            <p:spPr>
              <a:xfrm>
                <a:off x="7966509" y="1183665"/>
                <a:ext cx="3475864" cy="400109"/>
              </a:xfrm>
              <a:prstGeom prst="rect">
                <a:avLst/>
              </a:prstGeom>
              <a:noFill/>
            </p:spPr>
            <p:txBody>
              <a:bodyPr wrap="square" rtlCol="0">
                <a:spAutoFit/>
              </a:bodyPr>
              <a:lstStyle/>
              <a:p>
                <a:r>
                  <a:rPr lang="en-CA" sz="1350" dirty="0"/>
                  <a:t>- Basic support +</a:t>
                </a:r>
              </a:p>
            </p:txBody>
          </p:sp>
          <p:cxnSp>
            <p:nvCxnSpPr>
              <p:cNvPr id="34" name="Straight Arrow Connector 33"/>
              <p:cNvCxnSpPr>
                <a:stCxn id="30" idx="2"/>
                <a:endCxn id="31" idx="0"/>
              </p:cNvCxnSpPr>
              <p:nvPr/>
            </p:nvCxnSpPr>
            <p:spPr>
              <a:xfrm>
                <a:off x="9791459" y="1950372"/>
                <a:ext cx="0" cy="31572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9791458" y="2573869"/>
                <a:ext cx="4899" cy="27579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9796356" y="3197366"/>
                <a:ext cx="0" cy="225632"/>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9791458" y="3986030"/>
                <a:ext cx="4899" cy="307777"/>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9791456" y="5052991"/>
                <a:ext cx="1" cy="286467"/>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9791456" y="5725491"/>
                <a:ext cx="4900" cy="191999"/>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42" name="ZoneTexte 37"/>
          <p:cNvSpPr txBox="1"/>
          <p:nvPr/>
        </p:nvSpPr>
        <p:spPr>
          <a:xfrm>
            <a:off x="4916992" y="2270207"/>
            <a:ext cx="1498041" cy="507831"/>
          </a:xfrm>
          <a:prstGeom prst="rect">
            <a:avLst/>
          </a:prstGeom>
          <a:noFill/>
        </p:spPr>
        <p:txBody>
          <a:bodyPr wrap="square" rtlCol="0">
            <a:spAutoFit/>
          </a:bodyPr>
          <a:lstStyle/>
          <a:p>
            <a:pPr algn="ctr"/>
            <a:r>
              <a:rPr lang="fr-CA" sz="1350" b="1" dirty="0" err="1">
                <a:solidFill>
                  <a:schemeClr val="accent2">
                    <a:lumMod val="75000"/>
                  </a:schemeClr>
                </a:solidFill>
              </a:rPr>
              <a:t>Contributor</a:t>
            </a:r>
            <a:endParaRPr lang="fr-CA" sz="1350" b="1" dirty="0">
              <a:solidFill>
                <a:schemeClr val="accent2">
                  <a:lumMod val="75000"/>
                </a:schemeClr>
              </a:solidFill>
            </a:endParaRPr>
          </a:p>
          <a:p>
            <a:pPr algn="ctr"/>
            <a:r>
              <a:rPr lang="fr-CA" sz="1350" b="1" dirty="0">
                <a:solidFill>
                  <a:schemeClr val="accent2">
                    <a:lumMod val="75000"/>
                  </a:schemeClr>
                </a:solidFill>
              </a:rPr>
              <a:t>Support team</a:t>
            </a:r>
          </a:p>
        </p:txBody>
      </p:sp>
      <p:sp>
        <p:nvSpPr>
          <p:cNvPr id="43" name="Right Arrow 42"/>
          <p:cNvSpPr/>
          <p:nvPr/>
        </p:nvSpPr>
        <p:spPr>
          <a:xfrm rot="10800000">
            <a:off x="4193221" y="2802102"/>
            <a:ext cx="941185" cy="492040"/>
          </a:xfrm>
          <a:prstGeom prst="rightArrow">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44" name="Right Arrow 43"/>
          <p:cNvSpPr/>
          <p:nvPr/>
        </p:nvSpPr>
        <p:spPr>
          <a:xfrm>
            <a:off x="6154025" y="2797329"/>
            <a:ext cx="956621" cy="485273"/>
          </a:xfrm>
          <a:prstGeom prst="rightArrow">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45" name="Right Arrow 44"/>
          <p:cNvSpPr/>
          <p:nvPr/>
        </p:nvSpPr>
        <p:spPr>
          <a:xfrm rot="5400000">
            <a:off x="5365392" y="3661507"/>
            <a:ext cx="561983" cy="333630"/>
          </a:xfrm>
          <a:prstGeom prst="rightArrow">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46" name="TextBox 45"/>
          <p:cNvSpPr txBox="1"/>
          <p:nvPr/>
        </p:nvSpPr>
        <p:spPr>
          <a:xfrm>
            <a:off x="1778557" y="746518"/>
            <a:ext cx="2443667" cy="738664"/>
          </a:xfrm>
          <a:prstGeom prst="rect">
            <a:avLst/>
          </a:prstGeom>
          <a:noFill/>
          <a:ln w="38100">
            <a:noFill/>
          </a:ln>
        </p:spPr>
        <p:txBody>
          <a:bodyPr wrap="square" rtlCol="0">
            <a:spAutoFit/>
          </a:bodyPr>
          <a:lstStyle/>
          <a:p>
            <a:r>
              <a:rPr lang="en-CA" sz="2100" b="1" dirty="0">
                <a:solidFill>
                  <a:schemeClr val="accent1">
                    <a:lumMod val="75000"/>
                  </a:schemeClr>
                </a:solidFill>
              </a:rPr>
              <a:t>SERVICES PROVIDED</a:t>
            </a:r>
          </a:p>
        </p:txBody>
      </p:sp>
      <p:grpSp>
        <p:nvGrpSpPr>
          <p:cNvPr id="47" name="Group 46"/>
          <p:cNvGrpSpPr/>
          <p:nvPr/>
        </p:nvGrpSpPr>
        <p:grpSpPr>
          <a:xfrm>
            <a:off x="5081221" y="767353"/>
            <a:ext cx="1247294" cy="786613"/>
            <a:chOff x="4615780" y="261152"/>
            <a:chExt cx="1663059" cy="1048818"/>
          </a:xfrm>
        </p:grpSpPr>
        <p:sp>
          <p:nvSpPr>
            <p:cNvPr id="48" name="ZoneTexte 37"/>
            <p:cNvSpPr txBox="1"/>
            <p:nvPr/>
          </p:nvSpPr>
          <p:spPr>
            <a:xfrm>
              <a:off x="4615780" y="261152"/>
              <a:ext cx="1663059" cy="400109"/>
            </a:xfrm>
            <a:prstGeom prst="rect">
              <a:avLst/>
            </a:prstGeom>
            <a:noFill/>
          </p:spPr>
          <p:txBody>
            <a:bodyPr wrap="square" rtlCol="0">
              <a:spAutoFit/>
            </a:bodyPr>
            <a:lstStyle/>
            <a:p>
              <a:r>
                <a:rPr lang="en-CA" sz="1350" b="1" dirty="0">
                  <a:solidFill>
                    <a:schemeClr val="accent2">
                      <a:lumMod val="75000"/>
                    </a:schemeClr>
                  </a:solidFill>
                </a:rPr>
                <a:t>Contributor</a:t>
              </a:r>
            </a:p>
          </p:txBody>
        </p:sp>
        <p:pic>
          <p:nvPicPr>
            <p:cNvPr id="49" name="Picture 2" descr="C:\Users\marmarti\AppData\Local\Microsoft\Windows\Temporary Internet Files\Content.IE5\21718OVO\120px-User.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079819" y="645404"/>
              <a:ext cx="664566" cy="6645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Group 49"/>
          <p:cNvGrpSpPr/>
          <p:nvPr/>
        </p:nvGrpSpPr>
        <p:grpSpPr>
          <a:xfrm>
            <a:off x="6259921" y="885055"/>
            <a:ext cx="771589" cy="778708"/>
            <a:chOff x="6155062" y="486698"/>
            <a:chExt cx="798734" cy="1038277"/>
          </a:xfrm>
        </p:grpSpPr>
        <p:sp>
          <p:nvSpPr>
            <p:cNvPr id="51" name="ZoneTexte 37"/>
            <p:cNvSpPr txBox="1"/>
            <p:nvPr/>
          </p:nvSpPr>
          <p:spPr>
            <a:xfrm>
              <a:off x="6155062" y="486698"/>
              <a:ext cx="798734" cy="677108"/>
            </a:xfrm>
            <a:prstGeom prst="rect">
              <a:avLst/>
            </a:prstGeom>
            <a:noFill/>
          </p:spPr>
          <p:txBody>
            <a:bodyPr wrap="square" rtlCol="0">
              <a:spAutoFit/>
            </a:bodyPr>
            <a:lstStyle/>
            <a:p>
              <a:r>
                <a:rPr lang="fr-CA" sz="1350" b="1" dirty="0" err="1">
                  <a:solidFill>
                    <a:schemeClr val="accent2">
                      <a:lumMod val="75000"/>
                    </a:schemeClr>
                  </a:solidFill>
                </a:rPr>
                <a:t>Other</a:t>
              </a:r>
              <a:endParaRPr lang="fr-CA" sz="1350" b="1" dirty="0">
                <a:solidFill>
                  <a:schemeClr val="accent2">
                    <a:lumMod val="75000"/>
                  </a:schemeClr>
                </a:solidFill>
              </a:endParaRPr>
            </a:p>
          </p:txBody>
        </p:sp>
        <p:pic>
          <p:nvPicPr>
            <p:cNvPr id="52" name="Picture 2" descr="C:\Users\marmarti\AppData\Local\Microsoft\Windows\Temporary Internet Files\Content.IE5\21718OVO\120px-User.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171293" y="860409"/>
              <a:ext cx="664566" cy="66456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712377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C4E9-A121-EB42-BF39-31051E050964}"/>
              </a:ext>
            </a:extLst>
          </p:cNvPr>
          <p:cNvSpPr>
            <a:spLocks noGrp="1"/>
          </p:cNvSpPr>
          <p:nvPr>
            <p:ph type="title"/>
          </p:nvPr>
        </p:nvSpPr>
        <p:spPr/>
        <p:txBody>
          <a:bodyPr/>
          <a:lstStyle/>
          <a:p>
            <a:r>
              <a:rPr lang="en-CA" dirty="0" smtClean="0"/>
              <a:t>Services not provided</a:t>
            </a:r>
            <a:endParaRPr lang="en-US" dirty="0"/>
          </a:p>
        </p:txBody>
      </p:sp>
      <p:sp>
        <p:nvSpPr>
          <p:cNvPr id="4" name="Slide Number Placeholder 3">
            <a:extLst>
              <a:ext uri="{FF2B5EF4-FFF2-40B4-BE49-F238E27FC236}">
                <a16:creationId xmlns:a16="http://schemas.microsoft.com/office/drawing/2014/main" id="{C05BAE37-CEA2-A54C-B554-681621E6FFB3}"/>
              </a:ext>
            </a:extLst>
          </p:cNvPr>
          <p:cNvSpPr>
            <a:spLocks noGrp="1"/>
          </p:cNvSpPr>
          <p:nvPr>
            <p:ph type="sldNum" sz="quarter" idx="12"/>
          </p:nvPr>
        </p:nvSpPr>
        <p:spPr/>
        <p:txBody>
          <a:bodyPr/>
          <a:lstStyle/>
          <a:p>
            <a:fld id="{8395A67B-D0FE-F448-80B1-1191BC67A3E6}" type="slidenum">
              <a:rPr lang="en-US" smtClean="0"/>
              <a:pPr/>
              <a:t>5</a:t>
            </a:fld>
            <a:endParaRPr lang="en-US" dirty="0"/>
          </a:p>
        </p:txBody>
      </p:sp>
      <p:sp>
        <p:nvSpPr>
          <p:cNvPr id="5" name="Content Placeholder 2"/>
          <p:cNvSpPr>
            <a:spLocks noGrp="1"/>
          </p:cNvSpPr>
          <p:nvPr>
            <p:ph idx="1"/>
          </p:nvPr>
        </p:nvSpPr>
        <p:spPr>
          <a:xfrm>
            <a:off x="465665" y="1647731"/>
            <a:ext cx="8427509" cy="4426044"/>
          </a:xfrm>
        </p:spPr>
        <p:txBody>
          <a:bodyPr/>
          <a:lstStyle/>
          <a:p>
            <a:r>
              <a:rPr lang="en-CA" dirty="0" smtClean="0"/>
              <a:t>For both the </a:t>
            </a:r>
            <a:r>
              <a:rPr lang="en-CA" b="1" dirty="0"/>
              <a:t>Basic</a:t>
            </a:r>
            <a:r>
              <a:rPr lang="en-CA" dirty="0"/>
              <a:t> and </a:t>
            </a:r>
            <a:r>
              <a:rPr lang="en-CA" b="1" dirty="0"/>
              <a:t>Advanced</a:t>
            </a:r>
            <a:r>
              <a:rPr lang="en-CA" dirty="0"/>
              <a:t> </a:t>
            </a:r>
            <a:r>
              <a:rPr lang="en-CA" dirty="0" smtClean="0"/>
              <a:t>support, here are items the service offer do not cover.</a:t>
            </a:r>
            <a:endParaRPr lang="en-CA" dirty="0"/>
          </a:p>
          <a:p>
            <a:endParaRPr lang="en-CA" dirty="0" smtClean="0"/>
          </a:p>
        </p:txBody>
      </p:sp>
      <p:graphicFrame>
        <p:nvGraphicFramePr>
          <p:cNvPr id="6" name="Table 5"/>
          <p:cNvGraphicFramePr>
            <a:graphicFrameLocks noGrp="1"/>
          </p:cNvGraphicFramePr>
          <p:nvPr>
            <p:extLst>
              <p:ext uri="{D42A27DB-BD31-4B8C-83A1-F6EECF244321}">
                <p14:modId xmlns:p14="http://schemas.microsoft.com/office/powerpoint/2010/main" val="2821818901"/>
              </p:ext>
            </p:extLst>
          </p:nvPr>
        </p:nvGraphicFramePr>
        <p:xfrm>
          <a:off x="1849097" y="2746811"/>
          <a:ext cx="8502269" cy="2880086"/>
        </p:xfrm>
        <a:graphic>
          <a:graphicData uri="http://schemas.openxmlformats.org/drawingml/2006/table">
            <a:tbl>
              <a:tblPr firstRow="1" bandRow="1">
                <a:tableStyleId>{5C22544A-7EE6-4342-B048-85BDC9FD1C3A}</a:tableStyleId>
              </a:tblPr>
              <a:tblGrid>
                <a:gridCol w="8502269">
                  <a:extLst>
                    <a:ext uri="{9D8B030D-6E8A-4147-A177-3AD203B41FA5}">
                      <a16:colId xmlns:a16="http://schemas.microsoft.com/office/drawing/2014/main" val="2144603478"/>
                    </a:ext>
                  </a:extLst>
                </a:gridCol>
              </a:tblGrid>
              <a:tr h="403586">
                <a:tc>
                  <a:txBody>
                    <a:bodyPr/>
                    <a:lstStyle/>
                    <a:p>
                      <a:pPr algn="ctr"/>
                      <a:r>
                        <a:rPr lang="en-CA" sz="1800" dirty="0" smtClean="0">
                          <a:solidFill>
                            <a:schemeClr val="bg1"/>
                          </a:solidFill>
                        </a:rPr>
                        <a:t>Services not provided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477887"/>
                  </a:ext>
                </a:extLst>
              </a:tr>
              <a:tr h="2468880">
                <a:tc>
                  <a:txBody>
                    <a:bodyPr/>
                    <a:lstStyle/>
                    <a:p>
                      <a:pPr marL="285750" lvl="0" indent="-285750">
                        <a:buFontTx/>
                        <a:buChar char="-"/>
                      </a:pPr>
                      <a:r>
                        <a:rPr lang="en-CA" sz="1800" kern="1200" dirty="0" smtClean="0">
                          <a:solidFill>
                            <a:schemeClr val="dk1"/>
                          </a:solidFill>
                          <a:effectLst/>
                          <a:latin typeface="+mn-lt"/>
                          <a:ea typeface="+mn-ea"/>
                          <a:cs typeface="+mn-cs"/>
                        </a:rPr>
                        <a:t>Creation</a:t>
                      </a:r>
                      <a:r>
                        <a:rPr lang="en-CA" sz="1800" kern="1200" baseline="0" dirty="0" smtClean="0">
                          <a:solidFill>
                            <a:schemeClr val="dk1"/>
                          </a:solidFill>
                          <a:effectLst/>
                          <a:latin typeface="+mn-lt"/>
                          <a:ea typeface="+mn-ea"/>
                          <a:cs typeface="+mn-cs"/>
                        </a:rPr>
                        <a:t> </a:t>
                      </a:r>
                      <a:r>
                        <a:rPr lang="en-CA" sz="1800" kern="1200" dirty="0" smtClean="0">
                          <a:solidFill>
                            <a:schemeClr val="dk1"/>
                          </a:solidFill>
                          <a:effectLst/>
                          <a:latin typeface="+mn-lt"/>
                          <a:ea typeface="+mn-ea"/>
                          <a:cs typeface="+mn-cs"/>
                        </a:rPr>
                        <a:t>or editing of the contributor’s dataset</a:t>
                      </a:r>
                    </a:p>
                    <a:p>
                      <a:pPr marL="742950" lvl="1" indent="-285750">
                        <a:buFontTx/>
                        <a:buChar char="-"/>
                      </a:pPr>
                      <a:r>
                        <a:rPr lang="en-CA" sz="1800" kern="1200" dirty="0" smtClean="0">
                          <a:solidFill>
                            <a:srgbClr val="FF0000"/>
                          </a:solidFill>
                          <a:effectLst/>
                          <a:latin typeface="+mn-lt"/>
                          <a:ea typeface="+mn-ea"/>
                          <a:cs typeface="+mn-cs"/>
                        </a:rPr>
                        <a:t>Unless minor editing is required to resolve FGP database loading constraints (Advanced support only)</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CA" sz="1800" kern="1200" dirty="0" smtClean="0">
                          <a:solidFill>
                            <a:schemeClr val="dk1"/>
                          </a:solidFill>
                          <a:effectLst/>
                          <a:latin typeface="+mn-lt"/>
                          <a:ea typeface="+mn-ea"/>
                          <a:cs typeface="+mn-cs"/>
                        </a:rPr>
                        <a:t>Translation of data and metadata content where bilingualism is required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CA" sz="1800" kern="1200" dirty="0" smtClean="0">
                          <a:solidFill>
                            <a:schemeClr val="dk1"/>
                          </a:solidFill>
                          <a:effectLst/>
                          <a:latin typeface="+mn-lt"/>
                          <a:ea typeface="+mn-ea"/>
                          <a:cs typeface="+mn-cs"/>
                        </a:rPr>
                        <a:t>Getting official approval for gcgeo.gc.ca publishing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CA" sz="1800" kern="1200" dirty="0" smtClean="0">
                          <a:solidFill>
                            <a:schemeClr val="dk1"/>
                          </a:solidFill>
                          <a:effectLst/>
                          <a:latin typeface="+mn-lt"/>
                          <a:ea typeface="+mn-ea"/>
                          <a:cs typeface="+mn-cs"/>
                        </a:rPr>
                        <a:t>Getting official approval for open.canada.ca publishing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CA" sz="1800" kern="1200" dirty="0" smtClean="0">
                          <a:solidFill>
                            <a:schemeClr val="dk1"/>
                          </a:solidFill>
                          <a:effectLst/>
                          <a:latin typeface="+mn-lt"/>
                          <a:ea typeface="+mn-ea"/>
                          <a:cs typeface="+mn-cs"/>
                        </a:rPr>
                        <a:t>Support to FGP users on data content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CA" sz="1800" kern="1200" dirty="0" smtClean="0">
                          <a:solidFill>
                            <a:schemeClr val="dk1"/>
                          </a:solidFill>
                          <a:effectLst/>
                          <a:latin typeface="+mn-lt"/>
                          <a:ea typeface="+mn-ea"/>
                          <a:cs typeface="+mn-cs"/>
                        </a:rPr>
                        <a:t>Technical support (Catalogue, viewer, systems, infrastructure)</a:t>
                      </a:r>
                    </a:p>
                    <a:p>
                      <a:pPr marL="285750" lvl="0" indent="-285750">
                        <a:buFontTx/>
                        <a:buChar char="-"/>
                      </a:pPr>
                      <a:endParaRPr lang="en-CA" sz="1400" kern="1200" dirty="0" smtClean="0">
                        <a:solidFill>
                          <a:schemeClr val="dk1"/>
                        </a:solidFill>
                        <a:effectLst/>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722556082"/>
                  </a:ext>
                </a:extLst>
              </a:tr>
            </a:tbl>
          </a:graphicData>
        </a:graphic>
      </p:graphicFrame>
    </p:spTree>
    <p:extLst>
      <p:ext uri="{BB962C8B-B14F-4D97-AF65-F5344CB8AC3E}">
        <p14:creationId xmlns:p14="http://schemas.microsoft.com/office/powerpoint/2010/main" val="6254101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C4E9-A121-EB42-BF39-31051E050964}"/>
              </a:ext>
            </a:extLst>
          </p:cNvPr>
          <p:cNvSpPr>
            <a:spLocks noGrp="1"/>
          </p:cNvSpPr>
          <p:nvPr>
            <p:ph type="title"/>
          </p:nvPr>
        </p:nvSpPr>
        <p:spPr/>
        <p:txBody>
          <a:bodyPr/>
          <a:lstStyle/>
          <a:p>
            <a:r>
              <a:rPr lang="en-CA" dirty="0" smtClean="0"/>
              <a:t>FGP web services requirements</a:t>
            </a:r>
            <a:endParaRPr lang="en-US" dirty="0"/>
          </a:p>
        </p:txBody>
      </p:sp>
      <p:sp>
        <p:nvSpPr>
          <p:cNvPr id="4" name="Slide Number Placeholder 3">
            <a:extLst>
              <a:ext uri="{FF2B5EF4-FFF2-40B4-BE49-F238E27FC236}">
                <a16:creationId xmlns:a16="http://schemas.microsoft.com/office/drawing/2014/main" id="{C05BAE37-CEA2-A54C-B554-681621E6FFB3}"/>
              </a:ext>
            </a:extLst>
          </p:cNvPr>
          <p:cNvSpPr>
            <a:spLocks noGrp="1"/>
          </p:cNvSpPr>
          <p:nvPr>
            <p:ph type="sldNum" sz="quarter" idx="12"/>
          </p:nvPr>
        </p:nvSpPr>
        <p:spPr/>
        <p:txBody>
          <a:bodyPr/>
          <a:lstStyle/>
          <a:p>
            <a:fld id="{8395A67B-D0FE-F448-80B1-1191BC67A3E6}" type="slidenum">
              <a:rPr lang="en-US" smtClean="0"/>
              <a:pPr/>
              <a:t>6</a:t>
            </a:fld>
            <a:endParaRPr lang="en-US" dirty="0"/>
          </a:p>
        </p:txBody>
      </p:sp>
      <p:sp>
        <p:nvSpPr>
          <p:cNvPr id="7" name="Rectangle à coins arrondis 3"/>
          <p:cNvSpPr/>
          <p:nvPr/>
        </p:nvSpPr>
        <p:spPr>
          <a:xfrm>
            <a:off x="2384361" y="5305230"/>
            <a:ext cx="7344816" cy="92254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CA" sz="2400" dirty="0" smtClean="0">
                <a:solidFill>
                  <a:schemeClr val="tx1"/>
                </a:solidFill>
              </a:rPr>
              <a:t>Coordinate </a:t>
            </a:r>
            <a:r>
              <a:rPr lang="en-CA" sz="2400" dirty="0">
                <a:solidFill>
                  <a:schemeClr val="tx1"/>
                </a:solidFill>
              </a:rPr>
              <a:t>reference </a:t>
            </a:r>
            <a:r>
              <a:rPr lang="en-CA" sz="2400" dirty="0" smtClean="0">
                <a:solidFill>
                  <a:schemeClr val="tx1"/>
                </a:solidFill>
              </a:rPr>
              <a:t>system</a:t>
            </a:r>
            <a:endParaRPr lang="en-CA" sz="2400" dirty="0">
              <a:solidFill>
                <a:schemeClr val="tx1"/>
              </a:solidFill>
            </a:endParaRPr>
          </a:p>
          <a:p>
            <a:pPr lvl="1"/>
            <a:r>
              <a:rPr lang="en-CA" sz="1600" b="1" dirty="0"/>
              <a:t>EPSG:3978 - </a:t>
            </a:r>
            <a:r>
              <a:rPr lang="fr-CA" sz="1600" dirty="0"/>
              <a:t>NAD83 / Canada Atlas Lambert</a:t>
            </a:r>
          </a:p>
          <a:p>
            <a:pPr lvl="1"/>
            <a:r>
              <a:rPr lang="en-CA" sz="1600" b="1" dirty="0" smtClean="0"/>
              <a:t>EPSG:3857 </a:t>
            </a:r>
            <a:r>
              <a:rPr lang="en-CA" sz="1600" dirty="0" smtClean="0"/>
              <a:t>(or </a:t>
            </a:r>
            <a:r>
              <a:rPr lang="fr-CA" sz="1600" dirty="0" smtClean="0"/>
              <a:t>EPSG:102100 for ESRI)</a:t>
            </a:r>
            <a:r>
              <a:rPr lang="en-CA" sz="1600" b="1" dirty="0" smtClean="0"/>
              <a:t> - </a:t>
            </a:r>
            <a:r>
              <a:rPr lang="fr-CA" sz="1600" dirty="0" smtClean="0"/>
              <a:t>WGS84 Web Mercator</a:t>
            </a:r>
          </a:p>
        </p:txBody>
      </p:sp>
      <p:graphicFrame>
        <p:nvGraphicFramePr>
          <p:cNvPr id="8" name="Content Placeholder 5"/>
          <p:cNvGraphicFramePr>
            <a:graphicFrameLocks noGrp="1"/>
          </p:cNvGraphicFramePr>
          <p:nvPr>
            <p:ph idx="1"/>
            <p:custDataLst>
              <p:tags r:id="rId1"/>
            </p:custDataLst>
            <p:extLst>
              <p:ext uri="{D42A27DB-BD31-4B8C-83A1-F6EECF244321}">
                <p14:modId xmlns:p14="http://schemas.microsoft.com/office/powerpoint/2010/main" val="762120158"/>
              </p:ext>
            </p:extLst>
          </p:nvPr>
        </p:nvGraphicFramePr>
        <p:xfrm>
          <a:off x="2384361" y="1447800"/>
          <a:ext cx="7344816" cy="3919844"/>
        </p:xfrm>
        <a:graphic>
          <a:graphicData uri="http://schemas.openxmlformats.org/drawingml/2006/table">
            <a:tbl>
              <a:tblPr firstRow="1" bandRow="1">
                <a:tableStyleId>{5C22544A-7EE6-4342-B048-85BDC9FD1C3A}</a:tableStyleId>
              </a:tblPr>
              <a:tblGrid>
                <a:gridCol w="4981449">
                  <a:extLst>
                    <a:ext uri="{9D8B030D-6E8A-4147-A177-3AD203B41FA5}">
                      <a16:colId xmlns:a16="http://schemas.microsoft.com/office/drawing/2014/main" val="20000"/>
                    </a:ext>
                  </a:extLst>
                </a:gridCol>
                <a:gridCol w="212385">
                  <a:extLst>
                    <a:ext uri="{9D8B030D-6E8A-4147-A177-3AD203B41FA5}">
                      <a16:colId xmlns:a16="http://schemas.microsoft.com/office/drawing/2014/main" val="20001"/>
                    </a:ext>
                  </a:extLst>
                </a:gridCol>
                <a:gridCol w="2150982">
                  <a:extLst>
                    <a:ext uri="{9D8B030D-6E8A-4147-A177-3AD203B41FA5}">
                      <a16:colId xmlns:a16="http://schemas.microsoft.com/office/drawing/2014/main" val="633374023"/>
                    </a:ext>
                  </a:extLst>
                </a:gridCol>
              </a:tblGrid>
              <a:tr h="338565">
                <a:tc>
                  <a:txBody>
                    <a:bodyPr/>
                    <a:lstStyle/>
                    <a:p>
                      <a:r>
                        <a:rPr lang="en-CA" sz="1600" b="1" dirty="0"/>
                        <a:t>Type</a:t>
                      </a:r>
                      <a:r>
                        <a:rPr lang="en-CA" sz="1600" b="1" baseline="0" dirty="0"/>
                        <a:t> </a:t>
                      </a:r>
                      <a:r>
                        <a:rPr lang="en-CA" sz="1600" b="1" baseline="0" dirty="0" smtClean="0"/>
                        <a:t>of </a:t>
                      </a:r>
                      <a:r>
                        <a:rPr lang="en-CA" sz="1600" b="1" baseline="0" dirty="0"/>
                        <a:t>service</a:t>
                      </a:r>
                      <a:endParaRPr lang="en-C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C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C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0001"/>
                  </a:ext>
                </a:extLst>
              </a:tr>
              <a:tr h="338565">
                <a:tc>
                  <a:txBody>
                    <a:bodyPr/>
                    <a:lstStyle/>
                    <a:p>
                      <a:r>
                        <a:rPr lang="en-CA" sz="1600" b="1" dirty="0"/>
                        <a:t>OGC Web</a:t>
                      </a:r>
                      <a:r>
                        <a:rPr lang="en-CA" sz="1600" b="1" baseline="0" dirty="0"/>
                        <a:t> Map Service (WMS)</a:t>
                      </a:r>
                      <a:endParaRPr lang="en-C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t>x</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6602854"/>
                  </a:ext>
                </a:extLst>
              </a:tr>
              <a:tr h="338565">
                <a:tc>
                  <a:txBody>
                    <a:bodyPr/>
                    <a:lstStyle/>
                    <a:p>
                      <a:r>
                        <a:rPr lang="fr-CA" sz="1600" dirty="0"/>
                        <a:t>OGC Web </a:t>
                      </a:r>
                      <a:r>
                        <a:rPr lang="fr-CA" sz="1600" dirty="0" err="1"/>
                        <a:t>Feature</a:t>
                      </a:r>
                      <a:r>
                        <a:rPr lang="fr-CA" sz="1600" dirty="0"/>
                        <a:t> Service (WFS)</a:t>
                      </a:r>
                      <a:endParaRPr lang="en-CA"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74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t>OGC Web </a:t>
                      </a:r>
                      <a:r>
                        <a:rPr lang="fr-CA" sz="1600" dirty="0" err="1"/>
                        <a:t>Feature</a:t>
                      </a:r>
                      <a:r>
                        <a:rPr lang="fr-CA" sz="1600" dirty="0"/>
                        <a:t> Service (WMTS)</a:t>
                      </a:r>
                      <a:endParaRPr lang="en-CA"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smtClean="0"/>
                        <a:t>x</a:t>
                      </a:r>
                      <a:endParaRPr lang="en-CA" sz="16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88032">
                <a:tc>
                  <a:txBody>
                    <a:bodyPr/>
                    <a:lstStyle/>
                    <a:p>
                      <a:r>
                        <a:rPr lang="en-CA" sz="1600" dirty="0"/>
                        <a:t>ESRI</a:t>
                      </a:r>
                      <a:r>
                        <a:rPr lang="en-CA" sz="1600" baseline="0" dirty="0"/>
                        <a:t> REST Feature Service</a:t>
                      </a:r>
                      <a:endParaRPr lang="en-CA"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600" b="1" dirty="0" smtClean="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t>x</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38565">
                <a:tc>
                  <a:txBody>
                    <a:bodyPr/>
                    <a:lstStyle/>
                    <a:p>
                      <a:r>
                        <a:rPr lang="en-CA" sz="1600" b="1" dirty="0"/>
                        <a:t>ESRI </a:t>
                      </a:r>
                      <a:r>
                        <a:rPr lang="en-CA" sz="1600" b="1" baseline="0" dirty="0"/>
                        <a:t>REST </a:t>
                      </a:r>
                      <a:r>
                        <a:rPr lang="en-CA" sz="1600" b="1" dirty="0"/>
                        <a:t>Map Service (Feature Layer)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t>x</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38565">
                <a:tc>
                  <a:txBody>
                    <a:bodyPr/>
                    <a:lstStyle/>
                    <a:p>
                      <a:r>
                        <a:rPr lang="en-CA" sz="1600" b="1" dirty="0"/>
                        <a:t>ESRI </a:t>
                      </a:r>
                      <a:r>
                        <a:rPr lang="en-CA" sz="1600" b="1" baseline="0" dirty="0"/>
                        <a:t>REST</a:t>
                      </a:r>
                      <a:r>
                        <a:rPr lang="en-CA" sz="1600" b="1" dirty="0"/>
                        <a:t> Map Service (Raster layer)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b="1"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t>x</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38565">
                <a:tc>
                  <a:txBody>
                    <a:bodyPr/>
                    <a:lstStyle/>
                    <a:p>
                      <a:r>
                        <a:rPr lang="en-CA" sz="1600" dirty="0"/>
                        <a:t>ESRI </a:t>
                      </a:r>
                      <a:r>
                        <a:rPr lang="en-CA" sz="1600" baseline="0" dirty="0"/>
                        <a:t>REST</a:t>
                      </a:r>
                      <a:r>
                        <a:rPr lang="en-CA" sz="1600" dirty="0"/>
                        <a:t> Map Service (Group Layer)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t>x</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38565">
                <a:tc>
                  <a:txBody>
                    <a:bodyPr/>
                    <a:lstStyle/>
                    <a:p>
                      <a:r>
                        <a:rPr lang="en-CA" sz="1600" dirty="0"/>
                        <a:t>ESRI </a:t>
                      </a:r>
                      <a:r>
                        <a:rPr lang="en-CA" sz="1600" baseline="0" dirty="0"/>
                        <a:t>REST</a:t>
                      </a:r>
                      <a:r>
                        <a:rPr lang="en-CA" sz="1600" dirty="0"/>
                        <a:t> Map Service -</a:t>
                      </a:r>
                      <a:r>
                        <a:rPr lang="en-CA" sz="1600" baseline="0" dirty="0"/>
                        <a:t> </a:t>
                      </a:r>
                      <a:r>
                        <a:rPr lang="en-CA" sz="1600" dirty="0"/>
                        <a:t>with Dynamic</a:t>
                      </a:r>
                      <a:r>
                        <a:rPr lang="en-CA" sz="1600" baseline="0" dirty="0"/>
                        <a:t> Capabilities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t>x</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385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600" b="1" dirty="0"/>
                        <a:t>ESRI </a:t>
                      </a:r>
                      <a:r>
                        <a:rPr lang="en-CA" sz="1600" b="1" baseline="0" dirty="0"/>
                        <a:t>REST</a:t>
                      </a:r>
                      <a:r>
                        <a:rPr lang="en-CA" sz="1600" b="1" dirty="0"/>
                        <a:t> Image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b="1"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t>x</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38565">
                <a:tc>
                  <a:txBody>
                    <a:bodyPr/>
                    <a:lstStyle/>
                    <a:p>
                      <a:r>
                        <a:rPr lang="en-CA" sz="1600" b="1" dirty="0"/>
                        <a:t>ESRI </a:t>
                      </a:r>
                      <a:r>
                        <a:rPr lang="en-CA" sz="1600" b="1" baseline="0" dirty="0"/>
                        <a:t>REST</a:t>
                      </a:r>
                      <a:r>
                        <a:rPr lang="en-CA" sz="1600" b="1" dirty="0"/>
                        <a:t> </a:t>
                      </a:r>
                      <a:r>
                        <a:rPr lang="en-CA" sz="1600" b="1" dirty="0" smtClean="0"/>
                        <a:t>Tiled Map Service</a:t>
                      </a:r>
                      <a:endParaRPr lang="en-C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1600" b="1"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dirty="0"/>
                        <a:t>x</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761352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C4E9-A121-EB42-BF39-31051E050964}"/>
              </a:ext>
            </a:extLst>
          </p:cNvPr>
          <p:cNvSpPr>
            <a:spLocks noGrp="1"/>
          </p:cNvSpPr>
          <p:nvPr>
            <p:ph type="title"/>
          </p:nvPr>
        </p:nvSpPr>
        <p:spPr/>
        <p:txBody>
          <a:bodyPr>
            <a:normAutofit fontScale="90000"/>
          </a:bodyPr>
          <a:lstStyle/>
          <a:p>
            <a:r>
              <a:rPr lang="en-CA" dirty="0"/>
              <a:t>Data Dissemination Repository (DDR) Workflow</a:t>
            </a:r>
          </a:p>
        </p:txBody>
      </p:sp>
      <p:sp>
        <p:nvSpPr>
          <p:cNvPr id="4" name="Slide Number Placeholder 3">
            <a:extLst>
              <a:ext uri="{FF2B5EF4-FFF2-40B4-BE49-F238E27FC236}">
                <a16:creationId xmlns:a16="http://schemas.microsoft.com/office/drawing/2014/main" id="{C05BAE37-CEA2-A54C-B554-681621E6FFB3}"/>
              </a:ext>
            </a:extLst>
          </p:cNvPr>
          <p:cNvSpPr>
            <a:spLocks noGrp="1"/>
          </p:cNvSpPr>
          <p:nvPr>
            <p:ph type="sldNum" sz="quarter" idx="12"/>
          </p:nvPr>
        </p:nvSpPr>
        <p:spPr/>
        <p:txBody>
          <a:bodyPr/>
          <a:lstStyle/>
          <a:p>
            <a:fld id="{8395A67B-D0FE-F448-80B1-1191BC67A3E6}" type="slidenum">
              <a:rPr lang="en-US" smtClean="0"/>
              <a:pPr/>
              <a:t>7</a:t>
            </a:fld>
            <a:endParaRPr lang="en-US" dirty="0"/>
          </a:p>
        </p:txBody>
      </p:sp>
      <p:grpSp>
        <p:nvGrpSpPr>
          <p:cNvPr id="9" name="Group 8"/>
          <p:cNvGrpSpPr/>
          <p:nvPr/>
        </p:nvGrpSpPr>
        <p:grpSpPr>
          <a:xfrm>
            <a:off x="7476658" y="3353166"/>
            <a:ext cx="1133205" cy="1087394"/>
            <a:chOff x="6804216" y="2832239"/>
            <a:chExt cx="1133205" cy="1087394"/>
          </a:xfrm>
        </p:grpSpPr>
        <p:sp>
          <p:nvSpPr>
            <p:cNvPr id="10" name="TextBox 9"/>
            <p:cNvSpPr txBox="1"/>
            <p:nvPr/>
          </p:nvSpPr>
          <p:spPr>
            <a:xfrm>
              <a:off x="6804216" y="3611856"/>
              <a:ext cx="1133205" cy="307777"/>
            </a:xfrm>
            <a:prstGeom prst="rect">
              <a:avLst/>
            </a:prstGeom>
            <a:noFill/>
          </p:spPr>
          <p:txBody>
            <a:bodyPr wrap="square" rtlCol="0">
              <a:spAutoFit/>
            </a:bodyPr>
            <a:lstStyle/>
            <a:p>
              <a:pPr algn="ctr"/>
              <a:r>
                <a:rPr lang="en-CA" sz="1400" b="1" dirty="0" smtClean="0"/>
                <a:t>SERVER</a:t>
              </a:r>
              <a:endParaRPr lang="en-CA" sz="1400" b="1"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2558" y="2832239"/>
              <a:ext cx="825089" cy="820236"/>
            </a:xfrm>
            <a:prstGeom prst="rect">
              <a:avLst/>
            </a:prstGeom>
          </p:spPr>
        </p:pic>
      </p:grpSp>
      <p:cxnSp>
        <p:nvCxnSpPr>
          <p:cNvPr id="12" name="Elbow Connector 241"/>
          <p:cNvCxnSpPr/>
          <p:nvPr/>
        </p:nvCxnSpPr>
        <p:spPr>
          <a:xfrm rot="10800000">
            <a:off x="1922488" y="3971491"/>
            <a:ext cx="2921426" cy="838740"/>
          </a:xfrm>
          <a:prstGeom prst="bentConnector3">
            <a:avLst>
              <a:gd name="adj1" fmla="val 99682"/>
            </a:avLst>
          </a:prstGeom>
          <a:ln w="50800">
            <a:solidFill>
              <a:srgbClr val="CC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649698" y="5294632"/>
            <a:ext cx="986454" cy="400110"/>
          </a:xfrm>
          <a:prstGeom prst="rect">
            <a:avLst/>
          </a:prstGeom>
          <a:noFill/>
        </p:spPr>
        <p:txBody>
          <a:bodyPr wrap="square" rtlCol="0">
            <a:spAutoFit/>
          </a:bodyPr>
          <a:lstStyle/>
          <a:p>
            <a:pPr algn="r"/>
            <a:r>
              <a:rPr lang="en-CA" sz="2000" b="1" dirty="0" smtClean="0">
                <a:solidFill>
                  <a:srgbClr val="FF0000"/>
                </a:solidFill>
              </a:rPr>
              <a:t>DDR</a:t>
            </a:r>
            <a:endParaRPr lang="en-CA" sz="2000" b="1" dirty="0">
              <a:solidFill>
                <a:srgbClr val="FF0000"/>
              </a:solidFill>
            </a:endParaRPr>
          </a:p>
        </p:txBody>
      </p:sp>
      <p:cxnSp>
        <p:nvCxnSpPr>
          <p:cNvPr id="14" name="Elbow Connector 241"/>
          <p:cNvCxnSpPr/>
          <p:nvPr/>
        </p:nvCxnSpPr>
        <p:spPr>
          <a:xfrm flipV="1">
            <a:off x="5863403" y="3766253"/>
            <a:ext cx="1748457" cy="1069868"/>
          </a:xfrm>
          <a:prstGeom prst="bentConnector3">
            <a:avLst>
              <a:gd name="adj1" fmla="val 50000"/>
            </a:avLst>
          </a:prstGeom>
          <a:ln w="50800">
            <a:solidFill>
              <a:srgbClr val="CC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947420" y="2005366"/>
            <a:ext cx="1133205" cy="523220"/>
          </a:xfrm>
          <a:prstGeom prst="rect">
            <a:avLst/>
          </a:prstGeom>
          <a:noFill/>
        </p:spPr>
        <p:txBody>
          <a:bodyPr wrap="square" rtlCol="0">
            <a:spAutoFit/>
          </a:bodyPr>
          <a:lstStyle/>
          <a:p>
            <a:pPr algn="ctr"/>
            <a:r>
              <a:rPr lang="en-CA" sz="1400" dirty="0" smtClean="0"/>
              <a:t>FGP Contributor</a:t>
            </a:r>
            <a:endParaRPr lang="en-CA" sz="1400" dirty="0"/>
          </a:p>
        </p:txBody>
      </p:sp>
      <p:pic>
        <p:nvPicPr>
          <p:cNvPr id="16" name="Picture 9" descr="C:\Users\dboutin\AppData\Local\Microsoft\Windows\Temporary Internet Files\Content.IE5\B2N7SDYU\75288582_5808477dbc[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4137" y="4477236"/>
            <a:ext cx="894590" cy="89459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619666" y="3409974"/>
            <a:ext cx="1133205" cy="738664"/>
          </a:xfrm>
          <a:prstGeom prst="rect">
            <a:avLst/>
          </a:prstGeom>
          <a:noFill/>
        </p:spPr>
        <p:txBody>
          <a:bodyPr wrap="square" rtlCol="0">
            <a:spAutoFit/>
          </a:bodyPr>
          <a:lstStyle/>
          <a:p>
            <a:pPr algn="ctr"/>
            <a:r>
              <a:rPr lang="en-CA" sz="1400" dirty="0" smtClean="0"/>
              <a:t>WEB </a:t>
            </a:r>
          </a:p>
          <a:p>
            <a:pPr algn="ctr"/>
            <a:endParaRPr lang="en-CA" sz="1400" dirty="0" smtClean="0"/>
          </a:p>
          <a:p>
            <a:pPr algn="ctr"/>
            <a:r>
              <a:rPr lang="en-CA" sz="1400" dirty="0" smtClean="0"/>
              <a:t>SERVICES</a:t>
            </a:r>
            <a:endParaRPr lang="en-CA" sz="1400" dirty="0"/>
          </a:p>
        </p:txBody>
      </p:sp>
      <p:grpSp>
        <p:nvGrpSpPr>
          <p:cNvPr id="18" name="Group 17"/>
          <p:cNvGrpSpPr/>
          <p:nvPr/>
        </p:nvGrpSpPr>
        <p:grpSpPr>
          <a:xfrm>
            <a:off x="2630212" y="2609604"/>
            <a:ext cx="1069885" cy="1283346"/>
            <a:chOff x="1737874" y="2804849"/>
            <a:chExt cx="1069885" cy="1283346"/>
          </a:xfrm>
        </p:grpSpPr>
        <p:sp>
          <p:nvSpPr>
            <p:cNvPr id="19" name="TextBox 18"/>
            <p:cNvSpPr txBox="1"/>
            <p:nvPr/>
          </p:nvSpPr>
          <p:spPr>
            <a:xfrm>
              <a:off x="1737874" y="3805333"/>
              <a:ext cx="1069885" cy="282862"/>
            </a:xfrm>
            <a:prstGeom prst="rect">
              <a:avLst/>
            </a:prstGeom>
            <a:noFill/>
          </p:spPr>
          <p:txBody>
            <a:bodyPr wrap="square" rtlCol="0">
              <a:spAutoFit/>
            </a:bodyPr>
            <a:lstStyle/>
            <a:p>
              <a:pPr algn="ctr"/>
              <a:r>
                <a:rPr lang="en-CA" sz="1400" dirty="0" smtClean="0"/>
                <a:t>Have Not</a:t>
              </a:r>
              <a:endParaRPr lang="en-CA" sz="1400" dirty="0"/>
            </a:p>
          </p:txBody>
        </p:sp>
        <p:pic>
          <p:nvPicPr>
            <p:cNvPr id="20" name="Picture 4" descr="If Your Child Forgets EVERYTHING, Scientists May Have Good News for You |  MyBrownBaby"/>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6796" r="28185"/>
            <a:stretch/>
          </p:blipFill>
          <p:spPr bwMode="auto">
            <a:xfrm flipH="1">
              <a:off x="1943471" y="2804849"/>
              <a:ext cx="489633" cy="9661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p:cNvGrpSpPr/>
          <p:nvPr/>
        </p:nvGrpSpPr>
        <p:grpSpPr>
          <a:xfrm>
            <a:off x="1456229" y="2530574"/>
            <a:ext cx="893603" cy="1324803"/>
            <a:chOff x="6774455" y="909315"/>
            <a:chExt cx="1242926" cy="1571255"/>
          </a:xfrm>
        </p:grpSpPr>
        <p:sp>
          <p:nvSpPr>
            <p:cNvPr id="22" name="TextBox 21"/>
            <p:cNvSpPr txBox="1"/>
            <p:nvPr/>
          </p:nvSpPr>
          <p:spPr>
            <a:xfrm>
              <a:off x="6856379" y="2172793"/>
              <a:ext cx="1133205" cy="307777"/>
            </a:xfrm>
            <a:prstGeom prst="rect">
              <a:avLst/>
            </a:prstGeom>
            <a:noFill/>
          </p:spPr>
          <p:txBody>
            <a:bodyPr wrap="square" rtlCol="0">
              <a:spAutoFit/>
            </a:bodyPr>
            <a:lstStyle/>
            <a:p>
              <a:pPr algn="ctr"/>
              <a:r>
                <a:rPr lang="en-CA" sz="1400" dirty="0" smtClean="0"/>
                <a:t>Have</a:t>
              </a:r>
              <a:endParaRPr lang="en-CA" sz="1400" dirty="0"/>
            </a:p>
          </p:txBody>
        </p:sp>
        <p:pic>
          <p:nvPicPr>
            <p:cNvPr id="23" name="Picture 22" descr="John Locke, L’origine delle idee e dell’idea di sostanza ..."/>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774455" y="909315"/>
              <a:ext cx="1242926" cy="1294211"/>
            </a:xfrm>
            <a:prstGeom prst="rect">
              <a:avLst/>
            </a:prstGeom>
          </p:spPr>
        </p:pic>
      </p:grpSp>
      <p:grpSp>
        <p:nvGrpSpPr>
          <p:cNvPr id="24" name="Group 23"/>
          <p:cNvGrpSpPr/>
          <p:nvPr/>
        </p:nvGrpSpPr>
        <p:grpSpPr>
          <a:xfrm>
            <a:off x="5106020" y="1829311"/>
            <a:ext cx="2200904" cy="1378299"/>
            <a:chOff x="3277522" y="2392695"/>
            <a:chExt cx="2200904" cy="1378299"/>
          </a:xfrm>
        </p:grpSpPr>
        <p:pic>
          <p:nvPicPr>
            <p:cNvPr id="25" name="Picture 24" descr="Screen Bean - Screen Beans - Microsoft - Microsoft Office ..."/>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7522" y="2392695"/>
              <a:ext cx="1209214" cy="1378299"/>
            </a:xfrm>
            <a:prstGeom prst="rect">
              <a:avLst/>
            </a:prstGeom>
          </p:spPr>
        </p:pic>
        <p:sp>
          <p:nvSpPr>
            <p:cNvPr id="26" name="TextBox 25"/>
            <p:cNvSpPr txBox="1"/>
            <p:nvPr/>
          </p:nvSpPr>
          <p:spPr>
            <a:xfrm>
              <a:off x="4345221" y="2667951"/>
              <a:ext cx="1133205" cy="954107"/>
            </a:xfrm>
            <a:prstGeom prst="rect">
              <a:avLst/>
            </a:prstGeom>
            <a:noFill/>
          </p:spPr>
          <p:txBody>
            <a:bodyPr wrap="square" rtlCol="0">
              <a:spAutoFit/>
            </a:bodyPr>
            <a:lstStyle/>
            <a:p>
              <a:pPr algn="ctr"/>
              <a:r>
                <a:rPr lang="en-CA" sz="1400" dirty="0" smtClean="0"/>
                <a:t>FGP</a:t>
              </a:r>
            </a:p>
            <a:p>
              <a:pPr algn="ctr"/>
              <a:r>
                <a:rPr lang="en-CA" sz="1400" dirty="0" smtClean="0"/>
                <a:t>Contributor</a:t>
              </a:r>
            </a:p>
            <a:p>
              <a:pPr algn="ctr"/>
              <a:r>
                <a:rPr lang="en-CA" sz="1400" dirty="0" smtClean="0"/>
                <a:t>Support</a:t>
              </a:r>
            </a:p>
            <a:p>
              <a:pPr algn="ctr"/>
              <a:r>
                <a:rPr lang="en-CA" sz="1400" dirty="0" smtClean="0"/>
                <a:t>Team</a:t>
              </a:r>
              <a:endParaRPr lang="en-CA" sz="1400" dirty="0"/>
            </a:p>
          </p:txBody>
        </p:sp>
      </p:grpSp>
      <p:grpSp>
        <p:nvGrpSpPr>
          <p:cNvPr id="27" name="Group 26"/>
          <p:cNvGrpSpPr/>
          <p:nvPr/>
        </p:nvGrpSpPr>
        <p:grpSpPr>
          <a:xfrm>
            <a:off x="1451575" y="4061342"/>
            <a:ext cx="878271" cy="672850"/>
            <a:chOff x="1070402" y="4244527"/>
            <a:chExt cx="1287186" cy="892153"/>
          </a:xfrm>
        </p:grpSpPr>
        <p:pic>
          <p:nvPicPr>
            <p:cNvPr id="28" name="Picture 27"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1321325" y="4097189"/>
              <a:ext cx="819148" cy="1113824"/>
            </a:xfrm>
            <a:prstGeom prst="rect">
              <a:avLst/>
            </a:prstGeom>
          </p:spPr>
        </p:pic>
        <p:sp>
          <p:nvSpPr>
            <p:cNvPr id="29" name="TextBox 28"/>
            <p:cNvSpPr txBox="1"/>
            <p:nvPr/>
          </p:nvSpPr>
          <p:spPr>
            <a:xfrm>
              <a:off x="1070402" y="4514381"/>
              <a:ext cx="1217408" cy="408090"/>
            </a:xfrm>
            <a:prstGeom prst="rect">
              <a:avLst/>
            </a:prstGeom>
            <a:noFill/>
          </p:spPr>
          <p:txBody>
            <a:bodyPr wrap="square" rtlCol="0">
              <a:spAutoFit/>
            </a:bodyPr>
            <a:lstStyle/>
            <a:p>
              <a:pPr algn="ctr"/>
              <a:r>
                <a:rPr lang="en-CA" sz="1400" b="1" dirty="0" smtClean="0"/>
                <a:t>MXD +</a:t>
              </a:r>
              <a:endParaRPr lang="en-CA" sz="1400" b="1" dirty="0"/>
            </a:p>
          </p:txBody>
        </p:sp>
        <p:sp>
          <p:nvSpPr>
            <p:cNvPr id="30" name="TextBox 29"/>
            <p:cNvSpPr txBox="1"/>
            <p:nvPr/>
          </p:nvSpPr>
          <p:spPr>
            <a:xfrm>
              <a:off x="1293631" y="4728590"/>
              <a:ext cx="1063957" cy="408090"/>
            </a:xfrm>
            <a:prstGeom prst="rect">
              <a:avLst/>
            </a:prstGeom>
            <a:noFill/>
          </p:spPr>
          <p:txBody>
            <a:bodyPr wrap="square" rtlCol="0">
              <a:spAutoFit/>
            </a:bodyPr>
            <a:lstStyle/>
            <a:p>
              <a:pPr algn="ctr"/>
              <a:r>
                <a:rPr lang="en-CA" sz="1400" b="1" dirty="0" smtClean="0"/>
                <a:t>FGDB</a:t>
              </a:r>
              <a:endParaRPr lang="en-CA" sz="1400" b="1" dirty="0"/>
            </a:p>
          </p:txBody>
        </p:sp>
      </p:grpSp>
      <p:cxnSp>
        <p:nvCxnSpPr>
          <p:cNvPr id="31" name="Straight Arrow Connector 30"/>
          <p:cNvCxnSpPr>
            <a:endCxn id="25" idx="1"/>
          </p:cNvCxnSpPr>
          <p:nvPr/>
        </p:nvCxnSpPr>
        <p:spPr>
          <a:xfrm flipV="1">
            <a:off x="3390361" y="2518461"/>
            <a:ext cx="1715659" cy="72348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H="1" flipV="1">
            <a:off x="5288000" y="3157932"/>
            <a:ext cx="33602" cy="1216642"/>
          </a:xfrm>
          <a:prstGeom prst="straightConnector1">
            <a:avLst/>
          </a:prstGeom>
          <a:ln w="50800">
            <a:solidFill>
              <a:srgbClr val="CC0000"/>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4854137" y="3329695"/>
            <a:ext cx="845606" cy="672850"/>
            <a:chOff x="1070402" y="4244527"/>
            <a:chExt cx="1287186" cy="892153"/>
          </a:xfrm>
        </p:grpSpPr>
        <p:pic>
          <p:nvPicPr>
            <p:cNvPr id="34" name="Picture 33"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1321325" y="4097189"/>
              <a:ext cx="819148" cy="1113824"/>
            </a:xfrm>
            <a:prstGeom prst="rect">
              <a:avLst/>
            </a:prstGeom>
          </p:spPr>
        </p:pic>
        <p:sp>
          <p:nvSpPr>
            <p:cNvPr id="35" name="TextBox 34"/>
            <p:cNvSpPr txBox="1"/>
            <p:nvPr/>
          </p:nvSpPr>
          <p:spPr>
            <a:xfrm>
              <a:off x="1070402" y="4514381"/>
              <a:ext cx="1217408" cy="408090"/>
            </a:xfrm>
            <a:prstGeom prst="rect">
              <a:avLst/>
            </a:prstGeom>
            <a:noFill/>
          </p:spPr>
          <p:txBody>
            <a:bodyPr wrap="square" rtlCol="0">
              <a:spAutoFit/>
            </a:bodyPr>
            <a:lstStyle/>
            <a:p>
              <a:pPr algn="ctr"/>
              <a:r>
                <a:rPr lang="en-CA" sz="1400" b="1" dirty="0" smtClean="0"/>
                <a:t>MXD +</a:t>
              </a:r>
              <a:endParaRPr lang="en-CA" sz="1400" b="1" dirty="0"/>
            </a:p>
          </p:txBody>
        </p:sp>
        <p:sp>
          <p:nvSpPr>
            <p:cNvPr id="36" name="TextBox 35"/>
            <p:cNvSpPr txBox="1"/>
            <p:nvPr/>
          </p:nvSpPr>
          <p:spPr>
            <a:xfrm>
              <a:off x="1293631" y="4728590"/>
              <a:ext cx="1063957" cy="408090"/>
            </a:xfrm>
            <a:prstGeom prst="rect">
              <a:avLst/>
            </a:prstGeom>
            <a:noFill/>
          </p:spPr>
          <p:txBody>
            <a:bodyPr wrap="square" rtlCol="0">
              <a:spAutoFit/>
            </a:bodyPr>
            <a:lstStyle/>
            <a:p>
              <a:pPr algn="ctr"/>
              <a:r>
                <a:rPr lang="en-CA" sz="1400" b="1" dirty="0" smtClean="0"/>
                <a:t>FGDB</a:t>
              </a:r>
              <a:endParaRPr lang="en-CA" sz="1400" b="1" dirty="0"/>
            </a:p>
          </p:txBody>
        </p:sp>
      </p:grpSp>
      <p:grpSp>
        <p:nvGrpSpPr>
          <p:cNvPr id="37" name="Group 36"/>
          <p:cNvGrpSpPr/>
          <p:nvPr/>
        </p:nvGrpSpPr>
        <p:grpSpPr>
          <a:xfrm>
            <a:off x="3790958" y="2539146"/>
            <a:ext cx="1129307" cy="553533"/>
            <a:chOff x="2585760" y="3936316"/>
            <a:chExt cx="1349507" cy="564073"/>
          </a:xfrm>
        </p:grpSpPr>
        <p:pic>
          <p:nvPicPr>
            <p:cNvPr id="38" name="Picture 37"/>
            <p:cNvPicPr>
              <a:picLocks noChangeAspect="1"/>
            </p:cNvPicPr>
            <p:nvPr>
              <p:custDataLst>
                <p:tags r:id="rId1"/>
              </p:custDataLst>
            </p:nvPr>
          </p:nvPicPr>
          <p:blipFill rotWithShape="1">
            <a:blip r:embed="rId9" cstate="print">
              <a:extLst>
                <a:ext uri="{28A0092B-C50C-407E-A947-70E740481C1C}">
                  <a14:useLocalDpi xmlns:a14="http://schemas.microsoft.com/office/drawing/2010/main" val="0"/>
                </a:ext>
              </a:extLst>
            </a:blip>
            <a:srcRect l="7557" t="15713" r="9574" b="13613"/>
            <a:stretch/>
          </p:blipFill>
          <p:spPr>
            <a:xfrm rot="20205540">
              <a:off x="2767428" y="4035822"/>
              <a:ext cx="876660" cy="456336"/>
            </a:xfrm>
            <a:prstGeom prst="rect">
              <a:avLst/>
            </a:prstGeom>
            <a:ln>
              <a:solidFill>
                <a:schemeClr val="bg1">
                  <a:lumMod val="50000"/>
                </a:schemeClr>
              </a:solidFill>
            </a:ln>
          </p:spPr>
        </p:pic>
        <p:sp>
          <p:nvSpPr>
            <p:cNvPr id="39" name="TextBox 38"/>
            <p:cNvSpPr txBox="1"/>
            <p:nvPr/>
          </p:nvSpPr>
          <p:spPr>
            <a:xfrm rot="20270665">
              <a:off x="2585760" y="4233797"/>
              <a:ext cx="1349507" cy="266592"/>
            </a:xfrm>
            <a:prstGeom prst="rect">
              <a:avLst/>
            </a:prstGeom>
            <a:noFill/>
          </p:spPr>
          <p:txBody>
            <a:bodyPr wrap="square" rtlCol="0">
              <a:spAutoFit/>
            </a:bodyPr>
            <a:lstStyle/>
            <a:p>
              <a:pPr algn="ctr"/>
              <a:r>
                <a:rPr lang="en-CA" sz="1100" dirty="0" smtClean="0"/>
                <a:t>Raw Data</a:t>
              </a:r>
              <a:endParaRPr lang="en-CA" sz="1100" dirty="0"/>
            </a:p>
          </p:txBody>
        </p:sp>
        <p:sp>
          <p:nvSpPr>
            <p:cNvPr id="40" name="TextBox 39"/>
            <p:cNvSpPr txBox="1"/>
            <p:nvPr/>
          </p:nvSpPr>
          <p:spPr>
            <a:xfrm rot="20270665">
              <a:off x="2969916" y="3936316"/>
              <a:ext cx="372492" cy="400110"/>
            </a:xfrm>
            <a:prstGeom prst="rect">
              <a:avLst/>
            </a:prstGeom>
            <a:noFill/>
          </p:spPr>
          <p:txBody>
            <a:bodyPr wrap="square" rtlCol="0">
              <a:spAutoFit/>
            </a:bodyPr>
            <a:lstStyle/>
            <a:p>
              <a:pPr algn="ctr"/>
              <a:r>
                <a:rPr lang="en-CA" sz="2000" b="1" dirty="0" smtClean="0"/>
                <a:t>@</a:t>
              </a:r>
              <a:endParaRPr lang="en-CA" sz="2000" b="1" dirty="0"/>
            </a:p>
          </p:txBody>
        </p:sp>
      </p:grpSp>
      <p:cxnSp>
        <p:nvCxnSpPr>
          <p:cNvPr id="41" name="Elbow Connector 241"/>
          <p:cNvCxnSpPr/>
          <p:nvPr/>
        </p:nvCxnSpPr>
        <p:spPr>
          <a:xfrm>
            <a:off x="5848889" y="4839259"/>
            <a:ext cx="1806111" cy="23375"/>
          </a:xfrm>
          <a:prstGeom prst="bentConnector3">
            <a:avLst>
              <a:gd name="adj1" fmla="val 50000"/>
            </a:avLst>
          </a:prstGeom>
          <a:ln w="50800">
            <a:solidFill>
              <a:srgbClr val="CC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616038" y="4480401"/>
            <a:ext cx="1133205" cy="738664"/>
          </a:xfrm>
          <a:prstGeom prst="rect">
            <a:avLst/>
          </a:prstGeom>
          <a:noFill/>
        </p:spPr>
        <p:txBody>
          <a:bodyPr wrap="square" rtlCol="0">
            <a:spAutoFit/>
          </a:bodyPr>
          <a:lstStyle/>
          <a:p>
            <a:pPr algn="ctr"/>
            <a:r>
              <a:rPr lang="en-CA" sz="1400" dirty="0" smtClean="0"/>
              <a:t>Data</a:t>
            </a:r>
          </a:p>
          <a:p>
            <a:pPr algn="ctr"/>
            <a:endParaRPr lang="en-CA" sz="1400" dirty="0" smtClean="0"/>
          </a:p>
          <a:p>
            <a:pPr algn="ctr"/>
            <a:r>
              <a:rPr lang="en-CA" sz="1400" dirty="0" smtClean="0"/>
              <a:t>Source</a:t>
            </a:r>
            <a:endParaRPr lang="en-CA" sz="1400" dirty="0"/>
          </a:p>
        </p:txBody>
      </p:sp>
      <p:sp>
        <p:nvSpPr>
          <p:cNvPr id="43" name="TextBox 42"/>
          <p:cNvSpPr txBox="1"/>
          <p:nvPr/>
        </p:nvSpPr>
        <p:spPr>
          <a:xfrm>
            <a:off x="7438867" y="4657076"/>
            <a:ext cx="1133205" cy="400110"/>
          </a:xfrm>
          <a:prstGeom prst="rect">
            <a:avLst/>
          </a:prstGeom>
          <a:noFill/>
        </p:spPr>
        <p:txBody>
          <a:bodyPr wrap="square" rtlCol="0">
            <a:spAutoFit/>
          </a:bodyPr>
          <a:lstStyle/>
          <a:p>
            <a:pPr algn="ctr"/>
            <a:r>
              <a:rPr lang="en-CA" sz="2000" b="1" dirty="0" smtClean="0"/>
              <a:t>DFS</a:t>
            </a:r>
            <a:endParaRPr lang="en-CA" sz="2000" b="1" dirty="0"/>
          </a:p>
        </p:txBody>
      </p:sp>
      <p:grpSp>
        <p:nvGrpSpPr>
          <p:cNvPr id="44" name="Group 43"/>
          <p:cNvGrpSpPr/>
          <p:nvPr/>
        </p:nvGrpSpPr>
        <p:grpSpPr>
          <a:xfrm>
            <a:off x="7738820" y="5471746"/>
            <a:ext cx="833252" cy="601493"/>
            <a:chOff x="5481636" y="3523702"/>
            <a:chExt cx="979235" cy="834910"/>
          </a:xfrm>
        </p:grpSpPr>
        <p:grpSp>
          <p:nvGrpSpPr>
            <p:cNvPr id="45" name="Group 44"/>
            <p:cNvGrpSpPr/>
            <p:nvPr/>
          </p:nvGrpSpPr>
          <p:grpSpPr>
            <a:xfrm>
              <a:off x="5481636" y="3523702"/>
              <a:ext cx="979235" cy="834910"/>
              <a:chOff x="5465688" y="3523701"/>
              <a:chExt cx="1859396" cy="1563537"/>
            </a:xfrm>
          </p:grpSpPr>
          <p:sp>
            <p:nvSpPr>
              <p:cNvPr id="47" name="Rounded Rectangle 46"/>
              <p:cNvSpPr/>
              <p:nvPr/>
            </p:nvSpPr>
            <p:spPr bwMode="auto">
              <a:xfrm>
                <a:off x="5536964" y="3676102"/>
                <a:ext cx="1788120" cy="1411136"/>
              </a:xfrm>
              <a:prstGeom prst="roundRect">
                <a:avLst/>
              </a:prstGeom>
              <a:solidFill>
                <a:schemeClr val="bg1"/>
              </a:solidFill>
              <a:ln w="139700" cap="rnd">
                <a:solidFill>
                  <a:srgbClr val="000000"/>
                </a:solidFill>
                <a:prstDash val="solid"/>
                <a:round/>
                <a:headEnd/>
                <a:tailEnd/>
              </a:ln>
              <a:extLst/>
            </p:spPr>
            <p:txBody>
              <a:bodyPr vert="horz" wrap="square" lIns="91440" tIns="45720" rIns="91440" bIns="45720" numCol="1" rtlCol="0" anchor="t" anchorCtr="0" compatLnSpc="1">
                <a:prstTxWarp prst="textNoShape">
                  <a:avLst/>
                </a:prstTxWarp>
              </a:bodyPr>
              <a:lstStyle/>
              <a:p>
                <a:pPr algn="ctr"/>
                <a:endParaRPr lang="en-CA"/>
              </a:p>
            </p:txBody>
          </p:sp>
          <p:sp>
            <p:nvSpPr>
              <p:cNvPr id="48" name="Rounded Rectangle 47"/>
              <p:cNvSpPr/>
              <p:nvPr/>
            </p:nvSpPr>
            <p:spPr bwMode="auto">
              <a:xfrm>
                <a:off x="5537475" y="3523701"/>
                <a:ext cx="690332" cy="152401"/>
              </a:xfrm>
              <a:prstGeom prst="roundRect">
                <a:avLst/>
              </a:prstGeom>
              <a:solidFill>
                <a:schemeClr val="tx1"/>
              </a:solidFill>
              <a:ln w="139700" cap="rnd">
                <a:solidFill>
                  <a:schemeClr val="tx1"/>
                </a:solidFill>
                <a:prstDash val="solid"/>
                <a:round/>
                <a:headEnd/>
                <a:tailEnd/>
              </a:ln>
              <a:extLst/>
            </p:spPr>
            <p:txBody>
              <a:bodyPr vert="horz" wrap="square" lIns="91440" tIns="45720" rIns="91440" bIns="45720" numCol="1" rtlCol="0" anchor="t" anchorCtr="0" compatLnSpc="1">
                <a:prstTxWarp prst="textNoShape">
                  <a:avLst/>
                </a:prstTxWarp>
              </a:bodyPr>
              <a:lstStyle/>
              <a:p>
                <a:pPr algn="ctr"/>
                <a:endParaRPr lang="en-CA"/>
              </a:p>
            </p:txBody>
          </p:sp>
          <p:sp>
            <p:nvSpPr>
              <p:cNvPr id="49" name="Rectangle 48"/>
              <p:cNvSpPr/>
              <p:nvPr/>
            </p:nvSpPr>
            <p:spPr bwMode="auto">
              <a:xfrm>
                <a:off x="5465688" y="3555046"/>
                <a:ext cx="113863" cy="401522"/>
              </a:xfrm>
              <a:prstGeom prst="rect">
                <a:avLst/>
              </a:prstGeom>
              <a:solidFill>
                <a:schemeClr val="tx1"/>
              </a:solidFill>
              <a:ln w="63500" cap="rnd">
                <a:solidFill>
                  <a:srgbClr val="000000"/>
                </a:solidFill>
                <a:prstDash val="solid"/>
                <a:round/>
                <a:headEnd/>
                <a:tailEnd/>
              </a:ln>
              <a:extLst/>
            </p:spPr>
            <p:txBody>
              <a:bodyPr vert="horz" wrap="square" lIns="91440" tIns="45720" rIns="91440" bIns="45720" numCol="1" rtlCol="0" anchor="t" anchorCtr="0" compatLnSpc="1">
                <a:prstTxWarp prst="textNoShape">
                  <a:avLst/>
                </a:prstTxWarp>
              </a:bodyPr>
              <a:lstStyle/>
              <a:p>
                <a:pPr algn="ctr"/>
                <a:endParaRPr lang="en-CA"/>
              </a:p>
            </p:txBody>
          </p:sp>
        </p:grpSp>
        <p:sp>
          <p:nvSpPr>
            <p:cNvPr id="46" name="TextBox 45"/>
            <p:cNvSpPr txBox="1"/>
            <p:nvPr/>
          </p:nvSpPr>
          <p:spPr>
            <a:xfrm>
              <a:off x="5598505" y="3691877"/>
              <a:ext cx="800858" cy="501243"/>
            </a:xfrm>
            <a:prstGeom prst="rect">
              <a:avLst/>
            </a:prstGeom>
            <a:noFill/>
          </p:spPr>
          <p:txBody>
            <a:bodyPr wrap="square" rtlCol="0">
              <a:spAutoFit/>
            </a:bodyPr>
            <a:lstStyle/>
            <a:p>
              <a:r>
                <a:rPr lang="en-CA" sz="2000" dirty="0" smtClean="0"/>
                <a:t>FTP</a:t>
              </a:r>
              <a:endParaRPr lang="en-CA" sz="2000" dirty="0"/>
            </a:p>
          </p:txBody>
        </p:sp>
      </p:grpSp>
      <p:grpSp>
        <p:nvGrpSpPr>
          <p:cNvPr id="50" name="Group 49"/>
          <p:cNvGrpSpPr/>
          <p:nvPr/>
        </p:nvGrpSpPr>
        <p:grpSpPr>
          <a:xfrm>
            <a:off x="9387220" y="3939666"/>
            <a:ext cx="1071191" cy="1075139"/>
            <a:chOff x="-1826564" y="1484125"/>
            <a:chExt cx="1790701" cy="1909662"/>
          </a:xfrm>
        </p:grpSpPr>
        <p:sp>
          <p:nvSpPr>
            <p:cNvPr id="51" name="TextBox 50"/>
            <p:cNvSpPr txBox="1"/>
            <p:nvPr/>
          </p:nvSpPr>
          <p:spPr>
            <a:xfrm>
              <a:off x="-1826564" y="2847113"/>
              <a:ext cx="1790701" cy="546674"/>
            </a:xfrm>
            <a:prstGeom prst="rect">
              <a:avLst/>
            </a:prstGeom>
            <a:noFill/>
          </p:spPr>
          <p:txBody>
            <a:bodyPr wrap="none" rtlCol="0">
              <a:spAutoFit/>
            </a:bodyPr>
            <a:lstStyle/>
            <a:p>
              <a:r>
                <a:rPr lang="en-CA" sz="1400" b="1" dirty="0" smtClean="0"/>
                <a:t>FGP Catalog</a:t>
              </a:r>
              <a:endParaRPr lang="en-CA" sz="1400" b="1" dirty="0"/>
            </a:p>
          </p:txBody>
        </p:sp>
        <p:pic>
          <p:nvPicPr>
            <p:cNvPr id="52" name="Picture 4" descr="Résultat de recherche d'images pour &quot;sqlite database icon&quo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38884" y="1484125"/>
              <a:ext cx="905760" cy="120603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2340" y="2248319"/>
              <a:ext cx="538759" cy="712819"/>
            </a:xfrm>
            <a:prstGeom prst="rect">
              <a:avLst/>
            </a:prstGeom>
            <a:solidFill>
              <a:schemeClr val="accent2"/>
            </a:solidFill>
          </p:spPr>
        </p:pic>
      </p:grpSp>
      <p:cxnSp>
        <p:nvCxnSpPr>
          <p:cNvPr id="54" name="Elbow Connector 241"/>
          <p:cNvCxnSpPr/>
          <p:nvPr/>
        </p:nvCxnSpPr>
        <p:spPr>
          <a:xfrm>
            <a:off x="5910524" y="4845979"/>
            <a:ext cx="1692704" cy="894470"/>
          </a:xfrm>
          <a:prstGeom prst="bentConnector3">
            <a:avLst>
              <a:gd name="adj1" fmla="val 49142"/>
            </a:avLst>
          </a:prstGeom>
          <a:ln w="50800">
            <a:solidFill>
              <a:srgbClr val="CC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6608780" y="5343998"/>
            <a:ext cx="1133205" cy="738664"/>
          </a:xfrm>
          <a:prstGeom prst="rect">
            <a:avLst/>
          </a:prstGeom>
          <a:noFill/>
        </p:spPr>
        <p:txBody>
          <a:bodyPr wrap="square" rtlCol="0">
            <a:spAutoFit/>
          </a:bodyPr>
          <a:lstStyle/>
          <a:p>
            <a:pPr algn="ctr"/>
            <a:r>
              <a:rPr lang="en-CA" sz="1400" dirty="0" smtClean="0"/>
              <a:t>Download</a:t>
            </a:r>
          </a:p>
          <a:p>
            <a:pPr algn="ctr"/>
            <a:endParaRPr lang="en-CA" sz="1400" dirty="0" smtClean="0"/>
          </a:p>
          <a:p>
            <a:pPr algn="ctr"/>
            <a:r>
              <a:rPr lang="en-CA" sz="1400" dirty="0" smtClean="0"/>
              <a:t>Site</a:t>
            </a:r>
            <a:endParaRPr lang="en-CA" sz="1400" dirty="0"/>
          </a:p>
        </p:txBody>
      </p:sp>
      <p:cxnSp>
        <p:nvCxnSpPr>
          <p:cNvPr id="56" name="Straight Arrow Connector 55"/>
          <p:cNvCxnSpPr>
            <a:stCxn id="11" idx="3"/>
          </p:cNvCxnSpPr>
          <p:nvPr/>
        </p:nvCxnSpPr>
        <p:spPr>
          <a:xfrm>
            <a:off x="8480089" y="3763284"/>
            <a:ext cx="856583" cy="420603"/>
          </a:xfrm>
          <a:prstGeom prst="straightConnector1">
            <a:avLst/>
          </a:prstGeom>
          <a:ln w="50800">
            <a:solidFill>
              <a:srgbClr val="CC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51" idx="1"/>
          </p:cNvCxnSpPr>
          <p:nvPr/>
        </p:nvCxnSpPr>
        <p:spPr>
          <a:xfrm flipV="1">
            <a:off x="8672794" y="4860917"/>
            <a:ext cx="714426" cy="912542"/>
          </a:xfrm>
          <a:prstGeom prst="straightConnector1">
            <a:avLst/>
          </a:prstGeom>
          <a:ln w="50800">
            <a:solidFill>
              <a:srgbClr val="CC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9156851" y="1794452"/>
            <a:ext cx="1124564" cy="1413158"/>
            <a:chOff x="7264702" y="2207166"/>
            <a:chExt cx="1231482" cy="1625706"/>
          </a:xfrm>
        </p:grpSpPr>
        <p:grpSp>
          <p:nvGrpSpPr>
            <p:cNvPr id="59" name="Group 58"/>
            <p:cNvGrpSpPr/>
            <p:nvPr/>
          </p:nvGrpSpPr>
          <p:grpSpPr>
            <a:xfrm>
              <a:off x="7264702" y="2207166"/>
              <a:ext cx="1231482" cy="1317929"/>
              <a:chOff x="7264702" y="2207166"/>
              <a:chExt cx="1231482" cy="1317929"/>
            </a:xfrm>
          </p:grpSpPr>
          <p:grpSp>
            <p:nvGrpSpPr>
              <p:cNvPr id="61" name="Group 60"/>
              <p:cNvGrpSpPr/>
              <p:nvPr/>
            </p:nvGrpSpPr>
            <p:grpSpPr>
              <a:xfrm>
                <a:off x="7264702" y="2207166"/>
                <a:ext cx="1231482" cy="1093826"/>
                <a:chOff x="6316236" y="2300977"/>
                <a:chExt cx="1231482" cy="1093826"/>
              </a:xfrm>
            </p:grpSpPr>
            <p:pic>
              <p:nvPicPr>
                <p:cNvPr id="64" name="Picture 63" descr="Screen Clipping"/>
                <p:cNvPicPr>
                  <a:picLocks noChangeAspect="1"/>
                </p:cNvPicPr>
                <p:nvPr/>
              </p:nvPicPr>
              <p:blipFill rotWithShape="1">
                <a:blip r:embed="rId12">
                  <a:extLst>
                    <a:ext uri="{28A0092B-C50C-407E-A947-70E740481C1C}">
                      <a14:useLocalDpi xmlns:a14="http://schemas.microsoft.com/office/drawing/2010/main" val="0"/>
                    </a:ext>
                  </a:extLst>
                </a:blip>
                <a:srcRect t="4867"/>
                <a:stretch/>
              </p:blipFill>
              <p:spPr>
                <a:xfrm>
                  <a:off x="6340063" y="2324101"/>
                  <a:ext cx="1165725" cy="1048524"/>
                </a:xfrm>
                <a:prstGeom prst="rect">
                  <a:avLst/>
                </a:prstGeom>
              </p:spPr>
            </p:pic>
            <p:sp>
              <p:nvSpPr>
                <p:cNvPr id="65" name="Rectangle 64"/>
                <p:cNvSpPr/>
                <p:nvPr/>
              </p:nvSpPr>
              <p:spPr>
                <a:xfrm>
                  <a:off x="6316236" y="2300977"/>
                  <a:ext cx="1231482" cy="1093826"/>
                </a:xfrm>
                <a:prstGeom prst="rect">
                  <a:avLst/>
                </a:prstGeom>
                <a:noFill/>
                <a:ln w="412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62" name="Rectangle 61"/>
              <p:cNvSpPr/>
              <p:nvPr/>
            </p:nvSpPr>
            <p:spPr>
              <a:xfrm>
                <a:off x="7750970" y="3320362"/>
                <a:ext cx="240842" cy="141706"/>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63" name="Rectangle 62"/>
              <p:cNvSpPr/>
              <p:nvPr/>
            </p:nvSpPr>
            <p:spPr>
              <a:xfrm>
                <a:off x="7573207" y="3469113"/>
                <a:ext cx="592814" cy="55982"/>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60" name="TextBox 59"/>
            <p:cNvSpPr txBox="1"/>
            <p:nvPr/>
          </p:nvSpPr>
          <p:spPr>
            <a:xfrm>
              <a:off x="7350159" y="3525095"/>
              <a:ext cx="1040221" cy="307777"/>
            </a:xfrm>
            <a:prstGeom prst="rect">
              <a:avLst/>
            </a:prstGeom>
            <a:noFill/>
          </p:spPr>
          <p:txBody>
            <a:bodyPr wrap="none" rtlCol="0">
              <a:spAutoFit/>
            </a:bodyPr>
            <a:lstStyle/>
            <a:p>
              <a:r>
                <a:rPr lang="en-CA" sz="1400" b="1" dirty="0" smtClean="0"/>
                <a:t>FGP Viewer</a:t>
              </a:r>
              <a:endParaRPr lang="en-CA" sz="1400" b="1" dirty="0"/>
            </a:p>
          </p:txBody>
        </p:sp>
      </p:grpSp>
      <p:cxnSp>
        <p:nvCxnSpPr>
          <p:cNvPr id="66" name="Straight Arrow Connector 65"/>
          <p:cNvCxnSpPr>
            <a:endCxn id="60" idx="2"/>
          </p:cNvCxnSpPr>
          <p:nvPr/>
        </p:nvCxnSpPr>
        <p:spPr>
          <a:xfrm flipH="1" flipV="1">
            <a:off x="9709843" y="3207610"/>
            <a:ext cx="18555" cy="612186"/>
          </a:xfrm>
          <a:prstGeom prst="straightConnector1">
            <a:avLst/>
          </a:prstGeom>
          <a:ln w="50800">
            <a:solidFill>
              <a:srgbClr val="CC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908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0124" y="1643098"/>
            <a:ext cx="1756372" cy="1612226"/>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358CC4E9-A121-EB42-BF39-31051E050964}"/>
              </a:ext>
            </a:extLst>
          </p:cNvPr>
          <p:cNvSpPr>
            <a:spLocks noGrp="1"/>
          </p:cNvSpPr>
          <p:nvPr>
            <p:ph type="title"/>
          </p:nvPr>
        </p:nvSpPr>
        <p:spPr/>
        <p:txBody>
          <a:bodyPr>
            <a:normAutofit/>
          </a:bodyPr>
          <a:lstStyle/>
          <a:p>
            <a:r>
              <a:rPr lang="en-CA" dirty="0" smtClean="0"/>
              <a:t>Automatic conditioning and updating</a:t>
            </a:r>
            <a:endParaRPr lang="en-CA" dirty="0"/>
          </a:p>
        </p:txBody>
      </p:sp>
      <p:sp>
        <p:nvSpPr>
          <p:cNvPr id="4" name="Slide Number Placeholder 3">
            <a:extLst>
              <a:ext uri="{FF2B5EF4-FFF2-40B4-BE49-F238E27FC236}">
                <a16:creationId xmlns:a16="http://schemas.microsoft.com/office/drawing/2014/main" id="{C05BAE37-CEA2-A54C-B554-681621E6FFB3}"/>
              </a:ext>
            </a:extLst>
          </p:cNvPr>
          <p:cNvSpPr>
            <a:spLocks noGrp="1"/>
          </p:cNvSpPr>
          <p:nvPr>
            <p:ph type="sldNum" sz="quarter" idx="12"/>
          </p:nvPr>
        </p:nvSpPr>
        <p:spPr/>
        <p:txBody>
          <a:bodyPr/>
          <a:lstStyle/>
          <a:p>
            <a:fld id="{8395A67B-D0FE-F448-80B1-1191BC67A3E6}" type="slidenum">
              <a:rPr lang="en-US" smtClean="0"/>
              <a:pPr/>
              <a:t>8</a:t>
            </a:fld>
            <a:endParaRPr lang="en-US" dirty="0"/>
          </a:p>
        </p:txBody>
      </p:sp>
      <p:grpSp>
        <p:nvGrpSpPr>
          <p:cNvPr id="9" name="Group 8"/>
          <p:cNvGrpSpPr/>
          <p:nvPr/>
        </p:nvGrpSpPr>
        <p:grpSpPr>
          <a:xfrm>
            <a:off x="8950586" y="3207610"/>
            <a:ext cx="1133205" cy="1087394"/>
            <a:chOff x="6804216" y="2832239"/>
            <a:chExt cx="1133205" cy="1087394"/>
          </a:xfrm>
        </p:grpSpPr>
        <p:sp>
          <p:nvSpPr>
            <p:cNvPr id="10" name="TextBox 9"/>
            <p:cNvSpPr txBox="1"/>
            <p:nvPr/>
          </p:nvSpPr>
          <p:spPr>
            <a:xfrm>
              <a:off x="6804216" y="3611856"/>
              <a:ext cx="1133205" cy="307777"/>
            </a:xfrm>
            <a:prstGeom prst="rect">
              <a:avLst/>
            </a:prstGeom>
            <a:noFill/>
          </p:spPr>
          <p:txBody>
            <a:bodyPr wrap="square" rtlCol="0">
              <a:spAutoFit/>
            </a:bodyPr>
            <a:lstStyle/>
            <a:p>
              <a:pPr algn="ctr"/>
              <a:r>
                <a:rPr lang="en-CA" sz="1400" b="1" dirty="0" smtClean="0"/>
                <a:t>SERVER</a:t>
              </a:r>
              <a:endParaRPr lang="en-CA" sz="1400" b="1" dirty="0"/>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2558" y="2832239"/>
              <a:ext cx="825089" cy="820236"/>
            </a:xfrm>
            <a:prstGeom prst="rect">
              <a:avLst/>
            </a:prstGeom>
          </p:spPr>
        </p:pic>
      </p:grpSp>
      <p:sp>
        <p:nvSpPr>
          <p:cNvPr id="13" name="TextBox 12"/>
          <p:cNvSpPr txBox="1"/>
          <p:nvPr/>
        </p:nvSpPr>
        <p:spPr>
          <a:xfrm>
            <a:off x="6177944" y="5149076"/>
            <a:ext cx="986454" cy="400110"/>
          </a:xfrm>
          <a:prstGeom prst="rect">
            <a:avLst/>
          </a:prstGeom>
          <a:noFill/>
        </p:spPr>
        <p:txBody>
          <a:bodyPr wrap="square" rtlCol="0">
            <a:spAutoFit/>
          </a:bodyPr>
          <a:lstStyle/>
          <a:p>
            <a:pPr algn="r"/>
            <a:r>
              <a:rPr lang="en-CA" sz="2000" b="1" dirty="0" smtClean="0">
                <a:solidFill>
                  <a:srgbClr val="FF0000"/>
                </a:solidFill>
              </a:rPr>
              <a:t>DDR</a:t>
            </a:r>
            <a:endParaRPr lang="en-CA" sz="2000" b="1" dirty="0">
              <a:solidFill>
                <a:srgbClr val="FF0000"/>
              </a:solidFill>
            </a:endParaRPr>
          </a:p>
        </p:txBody>
      </p:sp>
      <p:cxnSp>
        <p:nvCxnSpPr>
          <p:cNvPr id="14" name="Elbow Connector 241"/>
          <p:cNvCxnSpPr/>
          <p:nvPr/>
        </p:nvCxnSpPr>
        <p:spPr>
          <a:xfrm flipV="1">
            <a:off x="7337331" y="3620697"/>
            <a:ext cx="1748457" cy="1069868"/>
          </a:xfrm>
          <a:prstGeom prst="bentConnector3">
            <a:avLst>
              <a:gd name="adj1" fmla="val 50000"/>
            </a:avLst>
          </a:prstGeom>
          <a:ln w="50800">
            <a:solidFill>
              <a:srgbClr val="CC0000"/>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16" name="Picture 9" descr="C:\Users\dboutin\AppData\Local\Microsoft\Windows\Temporary Internet Files\Content.IE5\B2N7SDYU\75288582_5808477dbc[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8065" y="4331680"/>
            <a:ext cx="894590" cy="89459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8093594" y="3264418"/>
            <a:ext cx="1133205" cy="738664"/>
          </a:xfrm>
          <a:prstGeom prst="rect">
            <a:avLst/>
          </a:prstGeom>
          <a:noFill/>
        </p:spPr>
        <p:txBody>
          <a:bodyPr wrap="square" rtlCol="0">
            <a:spAutoFit/>
          </a:bodyPr>
          <a:lstStyle/>
          <a:p>
            <a:pPr algn="ctr"/>
            <a:r>
              <a:rPr lang="en-CA" sz="1400" dirty="0" smtClean="0"/>
              <a:t>WEB </a:t>
            </a:r>
          </a:p>
          <a:p>
            <a:pPr algn="ctr"/>
            <a:endParaRPr lang="en-CA" sz="1400" dirty="0" smtClean="0"/>
          </a:p>
          <a:p>
            <a:pPr algn="ctr"/>
            <a:r>
              <a:rPr lang="en-CA" sz="1400" dirty="0" smtClean="0"/>
              <a:t>SERVICES</a:t>
            </a:r>
            <a:endParaRPr lang="en-CA" sz="1400" dirty="0"/>
          </a:p>
        </p:txBody>
      </p:sp>
      <p:cxnSp>
        <p:nvCxnSpPr>
          <p:cNvPr id="41" name="Elbow Connector 241"/>
          <p:cNvCxnSpPr/>
          <p:nvPr/>
        </p:nvCxnSpPr>
        <p:spPr>
          <a:xfrm>
            <a:off x="7322817" y="4693709"/>
            <a:ext cx="1806111" cy="23375"/>
          </a:xfrm>
          <a:prstGeom prst="bentConnector3">
            <a:avLst>
              <a:gd name="adj1" fmla="val 50000"/>
            </a:avLst>
          </a:prstGeom>
          <a:ln w="50800">
            <a:solidFill>
              <a:srgbClr val="CC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8912795" y="4511520"/>
            <a:ext cx="1133205" cy="400110"/>
          </a:xfrm>
          <a:prstGeom prst="rect">
            <a:avLst/>
          </a:prstGeom>
          <a:noFill/>
        </p:spPr>
        <p:txBody>
          <a:bodyPr wrap="square" rtlCol="0">
            <a:spAutoFit/>
          </a:bodyPr>
          <a:lstStyle/>
          <a:p>
            <a:pPr algn="ctr"/>
            <a:r>
              <a:rPr lang="en-CA" sz="2000" b="1" dirty="0" smtClean="0"/>
              <a:t>DFS</a:t>
            </a:r>
            <a:endParaRPr lang="en-CA" sz="2000" b="1" dirty="0"/>
          </a:p>
        </p:txBody>
      </p:sp>
      <p:grpSp>
        <p:nvGrpSpPr>
          <p:cNvPr id="44" name="Group 43"/>
          <p:cNvGrpSpPr/>
          <p:nvPr/>
        </p:nvGrpSpPr>
        <p:grpSpPr>
          <a:xfrm>
            <a:off x="9212748" y="5326190"/>
            <a:ext cx="833252" cy="601493"/>
            <a:chOff x="5481636" y="3523702"/>
            <a:chExt cx="979235" cy="834910"/>
          </a:xfrm>
        </p:grpSpPr>
        <p:grpSp>
          <p:nvGrpSpPr>
            <p:cNvPr id="45" name="Group 44"/>
            <p:cNvGrpSpPr/>
            <p:nvPr/>
          </p:nvGrpSpPr>
          <p:grpSpPr>
            <a:xfrm>
              <a:off x="5481636" y="3523702"/>
              <a:ext cx="979235" cy="834910"/>
              <a:chOff x="5465688" y="3523701"/>
              <a:chExt cx="1859396" cy="1563537"/>
            </a:xfrm>
          </p:grpSpPr>
          <p:sp>
            <p:nvSpPr>
              <p:cNvPr id="47" name="Rounded Rectangle 46"/>
              <p:cNvSpPr/>
              <p:nvPr/>
            </p:nvSpPr>
            <p:spPr bwMode="auto">
              <a:xfrm>
                <a:off x="5536964" y="3676102"/>
                <a:ext cx="1788120" cy="1411136"/>
              </a:xfrm>
              <a:prstGeom prst="roundRect">
                <a:avLst/>
              </a:prstGeom>
              <a:solidFill>
                <a:schemeClr val="bg1"/>
              </a:solidFill>
              <a:ln w="139700" cap="rnd">
                <a:solidFill>
                  <a:srgbClr val="000000"/>
                </a:solidFill>
                <a:prstDash val="solid"/>
                <a:round/>
                <a:headEnd/>
                <a:tailEnd/>
              </a:ln>
              <a:extLst/>
            </p:spPr>
            <p:txBody>
              <a:bodyPr vert="horz" wrap="square" lIns="91440" tIns="45720" rIns="91440" bIns="45720" numCol="1" rtlCol="0" anchor="t" anchorCtr="0" compatLnSpc="1">
                <a:prstTxWarp prst="textNoShape">
                  <a:avLst/>
                </a:prstTxWarp>
              </a:bodyPr>
              <a:lstStyle/>
              <a:p>
                <a:pPr algn="ctr"/>
                <a:endParaRPr lang="en-CA"/>
              </a:p>
            </p:txBody>
          </p:sp>
          <p:sp>
            <p:nvSpPr>
              <p:cNvPr id="48" name="Rounded Rectangle 47"/>
              <p:cNvSpPr/>
              <p:nvPr/>
            </p:nvSpPr>
            <p:spPr bwMode="auto">
              <a:xfrm>
                <a:off x="5537475" y="3523701"/>
                <a:ext cx="690332" cy="152401"/>
              </a:xfrm>
              <a:prstGeom prst="roundRect">
                <a:avLst/>
              </a:prstGeom>
              <a:solidFill>
                <a:schemeClr val="tx1"/>
              </a:solidFill>
              <a:ln w="139700" cap="rnd">
                <a:solidFill>
                  <a:schemeClr val="tx1"/>
                </a:solidFill>
                <a:prstDash val="solid"/>
                <a:round/>
                <a:headEnd/>
                <a:tailEnd/>
              </a:ln>
              <a:extLst/>
            </p:spPr>
            <p:txBody>
              <a:bodyPr vert="horz" wrap="square" lIns="91440" tIns="45720" rIns="91440" bIns="45720" numCol="1" rtlCol="0" anchor="t" anchorCtr="0" compatLnSpc="1">
                <a:prstTxWarp prst="textNoShape">
                  <a:avLst/>
                </a:prstTxWarp>
              </a:bodyPr>
              <a:lstStyle/>
              <a:p>
                <a:pPr algn="ctr"/>
                <a:endParaRPr lang="en-CA"/>
              </a:p>
            </p:txBody>
          </p:sp>
          <p:sp>
            <p:nvSpPr>
              <p:cNvPr id="49" name="Rectangle 48"/>
              <p:cNvSpPr/>
              <p:nvPr/>
            </p:nvSpPr>
            <p:spPr bwMode="auto">
              <a:xfrm>
                <a:off x="5465688" y="3555046"/>
                <a:ext cx="113863" cy="401522"/>
              </a:xfrm>
              <a:prstGeom prst="rect">
                <a:avLst/>
              </a:prstGeom>
              <a:solidFill>
                <a:schemeClr val="tx1"/>
              </a:solidFill>
              <a:ln w="63500" cap="rnd">
                <a:solidFill>
                  <a:srgbClr val="000000"/>
                </a:solidFill>
                <a:prstDash val="solid"/>
                <a:round/>
                <a:headEnd/>
                <a:tailEnd/>
              </a:ln>
              <a:extLst/>
            </p:spPr>
            <p:txBody>
              <a:bodyPr vert="horz" wrap="square" lIns="91440" tIns="45720" rIns="91440" bIns="45720" numCol="1" rtlCol="0" anchor="t" anchorCtr="0" compatLnSpc="1">
                <a:prstTxWarp prst="textNoShape">
                  <a:avLst/>
                </a:prstTxWarp>
              </a:bodyPr>
              <a:lstStyle/>
              <a:p>
                <a:pPr algn="ctr"/>
                <a:endParaRPr lang="en-CA"/>
              </a:p>
            </p:txBody>
          </p:sp>
        </p:grpSp>
        <p:sp>
          <p:nvSpPr>
            <p:cNvPr id="46" name="TextBox 45"/>
            <p:cNvSpPr txBox="1"/>
            <p:nvPr/>
          </p:nvSpPr>
          <p:spPr>
            <a:xfrm>
              <a:off x="5598505" y="3691877"/>
              <a:ext cx="800858" cy="501243"/>
            </a:xfrm>
            <a:prstGeom prst="rect">
              <a:avLst/>
            </a:prstGeom>
            <a:noFill/>
          </p:spPr>
          <p:txBody>
            <a:bodyPr wrap="square" rtlCol="0">
              <a:spAutoFit/>
            </a:bodyPr>
            <a:lstStyle/>
            <a:p>
              <a:r>
                <a:rPr lang="en-CA" sz="2000" dirty="0" smtClean="0"/>
                <a:t>FTP</a:t>
              </a:r>
              <a:endParaRPr lang="en-CA" sz="2000" dirty="0"/>
            </a:p>
          </p:txBody>
        </p:sp>
      </p:grpSp>
      <p:grpSp>
        <p:nvGrpSpPr>
          <p:cNvPr id="50" name="Group 49"/>
          <p:cNvGrpSpPr/>
          <p:nvPr/>
        </p:nvGrpSpPr>
        <p:grpSpPr>
          <a:xfrm>
            <a:off x="10861148" y="3794110"/>
            <a:ext cx="1071191" cy="1075139"/>
            <a:chOff x="-1826564" y="1484125"/>
            <a:chExt cx="1790701" cy="1909662"/>
          </a:xfrm>
        </p:grpSpPr>
        <p:sp>
          <p:nvSpPr>
            <p:cNvPr id="51" name="TextBox 50"/>
            <p:cNvSpPr txBox="1"/>
            <p:nvPr/>
          </p:nvSpPr>
          <p:spPr>
            <a:xfrm>
              <a:off x="-1826564" y="2847113"/>
              <a:ext cx="1790701" cy="546674"/>
            </a:xfrm>
            <a:prstGeom prst="rect">
              <a:avLst/>
            </a:prstGeom>
            <a:noFill/>
          </p:spPr>
          <p:txBody>
            <a:bodyPr wrap="none" rtlCol="0">
              <a:spAutoFit/>
            </a:bodyPr>
            <a:lstStyle/>
            <a:p>
              <a:r>
                <a:rPr lang="en-CA" sz="1400" b="1" dirty="0" smtClean="0"/>
                <a:t>FGP Catalog</a:t>
              </a:r>
              <a:endParaRPr lang="en-CA" sz="1400" b="1" dirty="0"/>
            </a:p>
          </p:txBody>
        </p:sp>
        <p:pic>
          <p:nvPicPr>
            <p:cNvPr id="52" name="Picture 4" descr="Résultat de recherche d'images pour &quot;sqlite database icon&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8884" y="1484125"/>
              <a:ext cx="905760" cy="120603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2340" y="2248319"/>
              <a:ext cx="538759" cy="712819"/>
            </a:xfrm>
            <a:prstGeom prst="rect">
              <a:avLst/>
            </a:prstGeom>
            <a:solidFill>
              <a:schemeClr val="accent2"/>
            </a:solidFill>
          </p:spPr>
        </p:pic>
      </p:grpSp>
      <p:cxnSp>
        <p:nvCxnSpPr>
          <p:cNvPr id="54" name="Elbow Connector 241"/>
          <p:cNvCxnSpPr/>
          <p:nvPr/>
        </p:nvCxnSpPr>
        <p:spPr>
          <a:xfrm>
            <a:off x="7322817" y="4691937"/>
            <a:ext cx="1754339" cy="893903"/>
          </a:xfrm>
          <a:prstGeom prst="bentConnector3">
            <a:avLst>
              <a:gd name="adj1" fmla="val 50000"/>
            </a:avLst>
          </a:prstGeom>
          <a:ln w="50800">
            <a:solidFill>
              <a:srgbClr val="CC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082708" y="5198442"/>
            <a:ext cx="1133205" cy="738664"/>
          </a:xfrm>
          <a:prstGeom prst="rect">
            <a:avLst/>
          </a:prstGeom>
          <a:noFill/>
        </p:spPr>
        <p:txBody>
          <a:bodyPr wrap="square" rtlCol="0">
            <a:spAutoFit/>
          </a:bodyPr>
          <a:lstStyle/>
          <a:p>
            <a:pPr algn="ctr"/>
            <a:r>
              <a:rPr lang="en-CA" sz="1400" dirty="0" smtClean="0"/>
              <a:t>Download</a:t>
            </a:r>
          </a:p>
          <a:p>
            <a:pPr algn="ctr"/>
            <a:endParaRPr lang="en-CA" sz="1400" dirty="0" smtClean="0"/>
          </a:p>
          <a:p>
            <a:pPr algn="ctr"/>
            <a:r>
              <a:rPr lang="en-CA" sz="1400" dirty="0" smtClean="0"/>
              <a:t>Site</a:t>
            </a:r>
            <a:endParaRPr lang="en-CA" sz="1400" dirty="0"/>
          </a:p>
        </p:txBody>
      </p:sp>
      <p:cxnSp>
        <p:nvCxnSpPr>
          <p:cNvPr id="56" name="Straight Arrow Connector 55"/>
          <p:cNvCxnSpPr>
            <a:stCxn id="11" idx="3"/>
          </p:cNvCxnSpPr>
          <p:nvPr/>
        </p:nvCxnSpPr>
        <p:spPr>
          <a:xfrm>
            <a:off x="9954017" y="3617728"/>
            <a:ext cx="856583" cy="420603"/>
          </a:xfrm>
          <a:prstGeom prst="straightConnector1">
            <a:avLst/>
          </a:prstGeom>
          <a:ln w="50800">
            <a:solidFill>
              <a:srgbClr val="CC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51" idx="1"/>
          </p:cNvCxnSpPr>
          <p:nvPr/>
        </p:nvCxnSpPr>
        <p:spPr>
          <a:xfrm flipV="1">
            <a:off x="10146722" y="4715361"/>
            <a:ext cx="714426" cy="912542"/>
          </a:xfrm>
          <a:prstGeom prst="straightConnector1">
            <a:avLst/>
          </a:prstGeom>
          <a:ln w="50800">
            <a:solidFill>
              <a:srgbClr val="CC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10630779" y="1648896"/>
            <a:ext cx="1124564" cy="1413158"/>
            <a:chOff x="7264702" y="2207166"/>
            <a:chExt cx="1231482" cy="1625706"/>
          </a:xfrm>
        </p:grpSpPr>
        <p:grpSp>
          <p:nvGrpSpPr>
            <p:cNvPr id="59" name="Group 58"/>
            <p:cNvGrpSpPr/>
            <p:nvPr/>
          </p:nvGrpSpPr>
          <p:grpSpPr>
            <a:xfrm>
              <a:off x="7264702" y="2207166"/>
              <a:ext cx="1231482" cy="1317929"/>
              <a:chOff x="7264702" y="2207166"/>
              <a:chExt cx="1231482" cy="1317929"/>
            </a:xfrm>
          </p:grpSpPr>
          <p:grpSp>
            <p:nvGrpSpPr>
              <p:cNvPr id="61" name="Group 60"/>
              <p:cNvGrpSpPr/>
              <p:nvPr/>
            </p:nvGrpSpPr>
            <p:grpSpPr>
              <a:xfrm>
                <a:off x="7264702" y="2207166"/>
                <a:ext cx="1231482" cy="1093826"/>
                <a:chOff x="6316236" y="2300977"/>
                <a:chExt cx="1231482" cy="1093826"/>
              </a:xfrm>
            </p:grpSpPr>
            <p:pic>
              <p:nvPicPr>
                <p:cNvPr id="64" name="Picture 63" descr="Screen Clipping"/>
                <p:cNvPicPr>
                  <a:picLocks noChangeAspect="1"/>
                </p:cNvPicPr>
                <p:nvPr/>
              </p:nvPicPr>
              <p:blipFill rotWithShape="1">
                <a:blip r:embed="rId6">
                  <a:extLst>
                    <a:ext uri="{28A0092B-C50C-407E-A947-70E740481C1C}">
                      <a14:useLocalDpi xmlns:a14="http://schemas.microsoft.com/office/drawing/2010/main" val="0"/>
                    </a:ext>
                  </a:extLst>
                </a:blip>
                <a:srcRect t="4867"/>
                <a:stretch/>
              </p:blipFill>
              <p:spPr>
                <a:xfrm>
                  <a:off x="6340063" y="2324101"/>
                  <a:ext cx="1165725" cy="1048524"/>
                </a:xfrm>
                <a:prstGeom prst="rect">
                  <a:avLst/>
                </a:prstGeom>
              </p:spPr>
            </p:pic>
            <p:sp>
              <p:nvSpPr>
                <p:cNvPr id="65" name="Rectangle 64"/>
                <p:cNvSpPr/>
                <p:nvPr/>
              </p:nvSpPr>
              <p:spPr>
                <a:xfrm>
                  <a:off x="6316236" y="2300977"/>
                  <a:ext cx="1231482" cy="1093826"/>
                </a:xfrm>
                <a:prstGeom prst="rect">
                  <a:avLst/>
                </a:prstGeom>
                <a:noFill/>
                <a:ln w="412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62" name="Rectangle 61"/>
              <p:cNvSpPr/>
              <p:nvPr/>
            </p:nvSpPr>
            <p:spPr>
              <a:xfrm>
                <a:off x="7750970" y="3320362"/>
                <a:ext cx="240842" cy="141706"/>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63" name="Rectangle 62"/>
              <p:cNvSpPr/>
              <p:nvPr/>
            </p:nvSpPr>
            <p:spPr>
              <a:xfrm>
                <a:off x="7573207" y="3469113"/>
                <a:ext cx="592814" cy="55982"/>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60" name="TextBox 59"/>
            <p:cNvSpPr txBox="1"/>
            <p:nvPr/>
          </p:nvSpPr>
          <p:spPr>
            <a:xfrm>
              <a:off x="7350159" y="3525095"/>
              <a:ext cx="1040221" cy="307777"/>
            </a:xfrm>
            <a:prstGeom prst="rect">
              <a:avLst/>
            </a:prstGeom>
            <a:noFill/>
          </p:spPr>
          <p:txBody>
            <a:bodyPr wrap="none" rtlCol="0">
              <a:spAutoFit/>
            </a:bodyPr>
            <a:lstStyle/>
            <a:p>
              <a:r>
                <a:rPr lang="en-CA" sz="1400" b="1" dirty="0" smtClean="0"/>
                <a:t>FGP Viewer</a:t>
              </a:r>
              <a:endParaRPr lang="en-CA" sz="1400" b="1" dirty="0"/>
            </a:p>
          </p:txBody>
        </p:sp>
      </p:grpSp>
      <p:cxnSp>
        <p:nvCxnSpPr>
          <p:cNvPr id="66" name="Straight Arrow Connector 65"/>
          <p:cNvCxnSpPr>
            <a:endCxn id="60" idx="2"/>
          </p:cNvCxnSpPr>
          <p:nvPr/>
        </p:nvCxnSpPr>
        <p:spPr>
          <a:xfrm flipH="1" flipV="1">
            <a:off x="11183771" y="3062054"/>
            <a:ext cx="18555" cy="612186"/>
          </a:xfrm>
          <a:prstGeom prst="straightConnector1">
            <a:avLst/>
          </a:prstGeom>
          <a:ln w="50800">
            <a:solidFill>
              <a:srgbClr val="CC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pic>
        <p:nvPicPr>
          <p:cNvPr id="1026" name="Picture 2" descr="Xls Icon, Transparent Xls.PNG Images &amp; Vector - FreeIcon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743" y="2062235"/>
            <a:ext cx="554586" cy="5545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ntents Index Search The FWS Region 7 Land Mapper First Things First  Understanding the Land Status Using the Tools Browse Map Features Video  Tutorials Downloadable Maps and Data Maps Data Guide Use Area Boundaries  Land Status National ..."/>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4600" y="2062235"/>
            <a:ext cx="476943" cy="554586"/>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Group 66"/>
          <p:cNvGrpSpPr/>
          <p:nvPr/>
        </p:nvGrpSpPr>
        <p:grpSpPr>
          <a:xfrm>
            <a:off x="2557455" y="2309101"/>
            <a:ext cx="780913" cy="601493"/>
            <a:chOff x="5481636" y="3523702"/>
            <a:chExt cx="979235" cy="834910"/>
          </a:xfrm>
        </p:grpSpPr>
        <p:grpSp>
          <p:nvGrpSpPr>
            <p:cNvPr id="68" name="Group 67"/>
            <p:cNvGrpSpPr/>
            <p:nvPr/>
          </p:nvGrpSpPr>
          <p:grpSpPr>
            <a:xfrm>
              <a:off x="5481636" y="3523702"/>
              <a:ext cx="979235" cy="834910"/>
              <a:chOff x="5465688" y="3523701"/>
              <a:chExt cx="1859396" cy="1563537"/>
            </a:xfrm>
          </p:grpSpPr>
          <p:sp>
            <p:nvSpPr>
              <p:cNvPr id="70" name="Rounded Rectangle 69"/>
              <p:cNvSpPr/>
              <p:nvPr/>
            </p:nvSpPr>
            <p:spPr bwMode="auto">
              <a:xfrm>
                <a:off x="5536964" y="3676102"/>
                <a:ext cx="1788120" cy="1411136"/>
              </a:xfrm>
              <a:prstGeom prst="roundRect">
                <a:avLst/>
              </a:prstGeom>
              <a:solidFill>
                <a:schemeClr val="bg1"/>
              </a:solidFill>
              <a:ln w="139700" cap="rnd">
                <a:solidFill>
                  <a:srgbClr val="000000"/>
                </a:solidFill>
                <a:prstDash val="solid"/>
                <a:round/>
                <a:headEnd/>
                <a:tailEnd/>
              </a:ln>
              <a:extLst/>
            </p:spPr>
            <p:txBody>
              <a:bodyPr vert="horz" wrap="square" lIns="91440" tIns="45720" rIns="91440" bIns="45720" numCol="1" rtlCol="0" anchor="t" anchorCtr="0" compatLnSpc="1">
                <a:prstTxWarp prst="textNoShape">
                  <a:avLst/>
                </a:prstTxWarp>
              </a:bodyPr>
              <a:lstStyle/>
              <a:p>
                <a:pPr algn="ctr"/>
                <a:endParaRPr lang="en-CA"/>
              </a:p>
            </p:txBody>
          </p:sp>
          <p:sp>
            <p:nvSpPr>
              <p:cNvPr id="71" name="Rounded Rectangle 70"/>
              <p:cNvSpPr/>
              <p:nvPr/>
            </p:nvSpPr>
            <p:spPr bwMode="auto">
              <a:xfrm>
                <a:off x="5537475" y="3523701"/>
                <a:ext cx="690332" cy="152401"/>
              </a:xfrm>
              <a:prstGeom prst="roundRect">
                <a:avLst/>
              </a:prstGeom>
              <a:solidFill>
                <a:schemeClr val="tx1"/>
              </a:solidFill>
              <a:ln w="139700" cap="rnd">
                <a:solidFill>
                  <a:schemeClr val="tx1"/>
                </a:solidFill>
                <a:prstDash val="solid"/>
                <a:round/>
                <a:headEnd/>
                <a:tailEnd/>
              </a:ln>
              <a:extLst/>
            </p:spPr>
            <p:txBody>
              <a:bodyPr vert="horz" wrap="square" lIns="91440" tIns="45720" rIns="91440" bIns="45720" numCol="1" rtlCol="0" anchor="t" anchorCtr="0" compatLnSpc="1">
                <a:prstTxWarp prst="textNoShape">
                  <a:avLst/>
                </a:prstTxWarp>
              </a:bodyPr>
              <a:lstStyle/>
              <a:p>
                <a:pPr algn="ctr"/>
                <a:endParaRPr lang="en-CA"/>
              </a:p>
            </p:txBody>
          </p:sp>
          <p:sp>
            <p:nvSpPr>
              <p:cNvPr id="72" name="Rectangle 71"/>
              <p:cNvSpPr/>
              <p:nvPr/>
            </p:nvSpPr>
            <p:spPr bwMode="auto">
              <a:xfrm>
                <a:off x="5465688" y="3555046"/>
                <a:ext cx="113863" cy="401522"/>
              </a:xfrm>
              <a:prstGeom prst="rect">
                <a:avLst/>
              </a:prstGeom>
              <a:solidFill>
                <a:schemeClr val="tx1"/>
              </a:solidFill>
              <a:ln w="63500" cap="rnd">
                <a:solidFill>
                  <a:srgbClr val="000000"/>
                </a:solidFill>
                <a:prstDash val="solid"/>
                <a:round/>
                <a:headEnd/>
                <a:tailEnd/>
              </a:ln>
              <a:extLst/>
            </p:spPr>
            <p:txBody>
              <a:bodyPr vert="horz" wrap="square" lIns="91440" tIns="45720" rIns="91440" bIns="45720" numCol="1" rtlCol="0" anchor="t" anchorCtr="0" compatLnSpc="1">
                <a:prstTxWarp prst="textNoShape">
                  <a:avLst/>
                </a:prstTxWarp>
              </a:bodyPr>
              <a:lstStyle/>
              <a:p>
                <a:pPr algn="ctr"/>
                <a:endParaRPr lang="en-CA"/>
              </a:p>
            </p:txBody>
          </p:sp>
        </p:grpSp>
        <p:sp>
          <p:nvSpPr>
            <p:cNvPr id="69" name="TextBox 68"/>
            <p:cNvSpPr txBox="1"/>
            <p:nvPr/>
          </p:nvSpPr>
          <p:spPr>
            <a:xfrm>
              <a:off x="5598505" y="3691877"/>
              <a:ext cx="800858" cy="501243"/>
            </a:xfrm>
            <a:prstGeom prst="rect">
              <a:avLst/>
            </a:prstGeom>
            <a:noFill/>
          </p:spPr>
          <p:txBody>
            <a:bodyPr wrap="square" rtlCol="0">
              <a:spAutoFit/>
            </a:bodyPr>
            <a:lstStyle/>
            <a:p>
              <a:r>
                <a:rPr lang="en-CA" sz="2000" dirty="0" smtClean="0"/>
                <a:t>FTP</a:t>
              </a:r>
              <a:endParaRPr lang="en-CA" sz="2000" dirty="0"/>
            </a:p>
          </p:txBody>
        </p:sp>
      </p:grpSp>
      <p:pic>
        <p:nvPicPr>
          <p:cNvPr id="1032" name="Picture 8" descr="Csv file - Free files and folders icon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5666" y="2631878"/>
            <a:ext cx="569663" cy="56966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Opening KMZ / KML Files in ArcMap | The Talking Geek"/>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1601" y="2656738"/>
            <a:ext cx="762726" cy="5448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0743" y="1672316"/>
            <a:ext cx="1278661" cy="369332"/>
          </a:xfrm>
          <a:prstGeom prst="rect">
            <a:avLst/>
          </a:prstGeom>
          <a:noFill/>
        </p:spPr>
        <p:txBody>
          <a:bodyPr wrap="square" rtlCol="0">
            <a:spAutoFit/>
          </a:bodyPr>
          <a:lstStyle/>
          <a:p>
            <a:r>
              <a:rPr lang="en-US" dirty="0" smtClean="0"/>
              <a:t>Raw data</a:t>
            </a:r>
            <a:endParaRPr lang="fr-CA" dirty="0"/>
          </a:p>
        </p:txBody>
      </p:sp>
      <p:cxnSp>
        <p:nvCxnSpPr>
          <p:cNvPr id="74" name="Straight Arrow Connector 73"/>
          <p:cNvCxnSpPr>
            <a:stCxn id="5" idx="3"/>
          </p:cNvCxnSpPr>
          <p:nvPr/>
        </p:nvCxnSpPr>
        <p:spPr>
          <a:xfrm>
            <a:off x="1946496" y="2449211"/>
            <a:ext cx="474954"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pic>
        <p:nvPicPr>
          <p:cNvPr id="1036" name="Picture 12" descr="Sequential jobs using qsub | Sina Jahangiri"/>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21450" y="4592878"/>
            <a:ext cx="1232929" cy="123292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nternet Cloud Symbol Clipart - World Wide Web Cloud, HD Png Download ,  Transparent Png Image - PNGitem"/>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1915" y="4561472"/>
            <a:ext cx="1527090" cy="1071243"/>
          </a:xfrm>
          <a:prstGeom prst="rect">
            <a:avLst/>
          </a:prstGeom>
          <a:noFill/>
          <a:extLst>
            <a:ext uri="{909E8E84-426E-40DD-AFC4-6F175D3DCCD1}">
              <a14:hiddenFill xmlns:a14="http://schemas.microsoft.com/office/drawing/2010/main">
                <a:solidFill>
                  <a:srgbClr val="FFFFFF"/>
                </a:solidFill>
              </a14:hiddenFill>
            </a:ext>
          </a:extLst>
        </p:spPr>
      </p:pic>
      <p:cxnSp>
        <p:nvCxnSpPr>
          <p:cNvPr id="81" name="Straight Arrow Connector 80"/>
          <p:cNvCxnSpPr/>
          <p:nvPr/>
        </p:nvCxnSpPr>
        <p:spPr>
          <a:xfrm>
            <a:off x="1913459" y="5142544"/>
            <a:ext cx="474954"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sp>
        <p:nvSpPr>
          <p:cNvPr id="75" name="TextBox 74"/>
          <p:cNvSpPr txBox="1"/>
          <p:nvPr/>
        </p:nvSpPr>
        <p:spPr>
          <a:xfrm>
            <a:off x="190125" y="4038331"/>
            <a:ext cx="1756372" cy="646331"/>
          </a:xfrm>
          <a:prstGeom prst="rect">
            <a:avLst/>
          </a:prstGeom>
          <a:noFill/>
        </p:spPr>
        <p:txBody>
          <a:bodyPr wrap="square" rtlCol="0">
            <a:spAutoFit/>
          </a:bodyPr>
          <a:lstStyle/>
          <a:p>
            <a:pPr algn="ctr"/>
            <a:r>
              <a:rPr lang="en-US" dirty="0" smtClean="0"/>
              <a:t>File available on the internet</a:t>
            </a:r>
            <a:endParaRPr lang="fr-CA" dirty="0"/>
          </a:p>
        </p:txBody>
      </p:sp>
      <p:sp>
        <p:nvSpPr>
          <p:cNvPr id="83" name="TextBox 82"/>
          <p:cNvSpPr txBox="1"/>
          <p:nvPr/>
        </p:nvSpPr>
        <p:spPr>
          <a:xfrm>
            <a:off x="2150936" y="4071220"/>
            <a:ext cx="1756372" cy="369332"/>
          </a:xfrm>
          <a:prstGeom prst="rect">
            <a:avLst/>
          </a:prstGeom>
          <a:noFill/>
        </p:spPr>
        <p:txBody>
          <a:bodyPr wrap="square" rtlCol="0">
            <a:spAutoFit/>
          </a:bodyPr>
          <a:lstStyle/>
          <a:p>
            <a:pPr algn="ctr"/>
            <a:r>
              <a:rPr lang="en-US" dirty="0" smtClean="0"/>
              <a:t>Scheduled task</a:t>
            </a:r>
            <a:endParaRPr lang="fr-CA" dirty="0"/>
          </a:p>
        </p:txBody>
      </p:sp>
      <p:pic>
        <p:nvPicPr>
          <p:cNvPr id="1042" name="Picture 18" descr="fmecloud on Twitter: &amp;quot;FME Server 2018.1 is now available on FME Cloud. You  can signup and have a fully functional FME Server running in less than 10  minutes. https://t.co/Cb5lxzcD5N&amp;quot;"/>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73798" y="2745853"/>
            <a:ext cx="1822937" cy="1822937"/>
          </a:xfrm>
          <a:prstGeom prst="rect">
            <a:avLst/>
          </a:prstGeom>
          <a:noFill/>
          <a:extLst>
            <a:ext uri="{909E8E84-426E-40DD-AFC4-6F175D3DCCD1}">
              <a14:hiddenFill xmlns:a14="http://schemas.microsoft.com/office/drawing/2010/main">
                <a:solidFill>
                  <a:srgbClr val="FFFFFF"/>
                </a:solidFill>
              </a14:hiddenFill>
            </a:ext>
          </a:extLst>
        </p:spPr>
      </p:pic>
      <p:cxnSp>
        <p:nvCxnSpPr>
          <p:cNvPr id="87" name="Straight Arrow Connector 86"/>
          <p:cNvCxnSpPr/>
          <p:nvPr/>
        </p:nvCxnSpPr>
        <p:spPr>
          <a:xfrm>
            <a:off x="3547450" y="2656738"/>
            <a:ext cx="888748" cy="544803"/>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cxnSp>
        <p:nvCxnSpPr>
          <p:cNvPr id="89" name="Straight Arrow Connector 88"/>
          <p:cNvCxnSpPr/>
          <p:nvPr/>
        </p:nvCxnSpPr>
        <p:spPr>
          <a:xfrm flipV="1">
            <a:off x="3699850" y="4224351"/>
            <a:ext cx="765653" cy="968891"/>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cxnSp>
        <p:nvCxnSpPr>
          <p:cNvPr id="92" name="Straight Arrow Connector 91"/>
          <p:cNvCxnSpPr/>
          <p:nvPr/>
        </p:nvCxnSpPr>
        <p:spPr>
          <a:xfrm>
            <a:off x="6160021" y="4208735"/>
            <a:ext cx="303640" cy="264374"/>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sp>
        <p:nvSpPr>
          <p:cNvPr id="84" name="TextBox 83"/>
          <p:cNvSpPr txBox="1"/>
          <p:nvPr/>
        </p:nvSpPr>
        <p:spPr>
          <a:xfrm>
            <a:off x="4511334" y="2186664"/>
            <a:ext cx="2559734" cy="923330"/>
          </a:xfrm>
          <a:prstGeom prst="rect">
            <a:avLst/>
          </a:prstGeom>
          <a:noFill/>
        </p:spPr>
        <p:txBody>
          <a:bodyPr wrap="square" rtlCol="0">
            <a:spAutoFit/>
          </a:bodyPr>
          <a:lstStyle/>
          <a:p>
            <a:r>
              <a:rPr lang="en-US" dirty="0" smtClean="0"/>
              <a:t>FME Server automatic data conditioning and input package preparation</a:t>
            </a:r>
            <a:endParaRPr lang="fr-CA" dirty="0"/>
          </a:p>
        </p:txBody>
      </p:sp>
      <p:sp>
        <p:nvSpPr>
          <p:cNvPr id="85" name="TextBox 84"/>
          <p:cNvSpPr txBox="1"/>
          <p:nvPr/>
        </p:nvSpPr>
        <p:spPr>
          <a:xfrm>
            <a:off x="2176246" y="1540333"/>
            <a:ext cx="1723335" cy="646331"/>
          </a:xfrm>
          <a:prstGeom prst="rect">
            <a:avLst/>
          </a:prstGeom>
          <a:noFill/>
        </p:spPr>
        <p:txBody>
          <a:bodyPr wrap="square" rtlCol="0">
            <a:spAutoFit/>
          </a:bodyPr>
          <a:lstStyle/>
          <a:p>
            <a:pPr algn="ctr"/>
            <a:r>
              <a:rPr lang="en-US" dirty="0" smtClean="0"/>
              <a:t>Manual/Scripted file deposit</a:t>
            </a:r>
            <a:endParaRPr lang="fr-CA" dirty="0"/>
          </a:p>
        </p:txBody>
      </p:sp>
      <p:sp>
        <p:nvSpPr>
          <p:cNvPr id="98" name="TextBox 97"/>
          <p:cNvSpPr txBox="1"/>
          <p:nvPr/>
        </p:nvSpPr>
        <p:spPr>
          <a:xfrm>
            <a:off x="8037803" y="4346028"/>
            <a:ext cx="1133205" cy="738664"/>
          </a:xfrm>
          <a:prstGeom prst="rect">
            <a:avLst/>
          </a:prstGeom>
          <a:noFill/>
        </p:spPr>
        <p:txBody>
          <a:bodyPr wrap="square" rtlCol="0">
            <a:spAutoFit/>
          </a:bodyPr>
          <a:lstStyle/>
          <a:p>
            <a:pPr algn="ctr"/>
            <a:r>
              <a:rPr lang="en-CA" sz="1400" dirty="0" smtClean="0"/>
              <a:t>Data</a:t>
            </a:r>
          </a:p>
          <a:p>
            <a:pPr algn="ctr"/>
            <a:endParaRPr lang="en-CA" sz="1400" dirty="0" smtClean="0"/>
          </a:p>
          <a:p>
            <a:pPr algn="ctr"/>
            <a:r>
              <a:rPr lang="en-CA" sz="1400" dirty="0" smtClean="0"/>
              <a:t>Source</a:t>
            </a:r>
            <a:endParaRPr lang="en-CA" sz="1400" dirty="0"/>
          </a:p>
        </p:txBody>
      </p:sp>
    </p:spTree>
    <p:extLst>
      <p:ext uri="{BB962C8B-B14F-4D97-AF65-F5344CB8AC3E}">
        <p14:creationId xmlns:p14="http://schemas.microsoft.com/office/powerpoint/2010/main" val="2521717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0DF77-C41A-DA40-85A5-BAE084A7DBF5}"/>
              </a:ext>
            </a:extLst>
          </p:cNvPr>
          <p:cNvSpPr>
            <a:spLocks noGrp="1"/>
          </p:cNvSpPr>
          <p:nvPr>
            <p:ph type="title"/>
          </p:nvPr>
        </p:nvSpPr>
        <p:spPr>
          <a:xfrm>
            <a:off x="457200" y="5506554"/>
            <a:ext cx="11277600" cy="278969"/>
          </a:xfrm>
        </p:spPr>
        <p:txBody>
          <a:bodyPr>
            <a:normAutofit fontScale="90000"/>
          </a:bodyPr>
          <a:lstStyle/>
          <a:p>
            <a:r>
              <a:rPr lang="en-CA" dirty="0"/>
              <a:t>© Her Majesty the Queen in Right of Canada, as represented by the Minister of Natural Resources, 2019 </a:t>
            </a:r>
            <a:endParaRPr lang="en-US" dirty="0"/>
          </a:p>
        </p:txBody>
      </p:sp>
      <p:pic>
        <p:nvPicPr>
          <p:cNvPr id="4" name="Picture 3">
            <a:extLst>
              <a:ext uri="{FF2B5EF4-FFF2-40B4-BE49-F238E27FC236}">
                <a16:creationId xmlns:a16="http://schemas.microsoft.com/office/drawing/2014/main" id="{659FA62F-A388-3B4D-9AA1-BF5F6B5FEEDB}"/>
              </a:ext>
            </a:extLst>
          </p:cNvPr>
          <p:cNvPicPr>
            <a:picLocks noChangeAspect="1"/>
          </p:cNvPicPr>
          <p:nvPr/>
        </p:nvPicPr>
        <p:blipFill>
          <a:blip r:embed="rId2"/>
          <a:stretch>
            <a:fillRect/>
          </a:stretch>
        </p:blipFill>
        <p:spPr>
          <a:xfrm>
            <a:off x="3950471" y="4283295"/>
            <a:ext cx="3817402" cy="979868"/>
          </a:xfrm>
          <a:prstGeom prst="rect">
            <a:avLst/>
          </a:prstGeom>
        </p:spPr>
      </p:pic>
      <p:sp>
        <p:nvSpPr>
          <p:cNvPr id="3" name="Rectangle 2"/>
          <p:cNvSpPr/>
          <p:nvPr/>
        </p:nvSpPr>
        <p:spPr>
          <a:xfrm>
            <a:off x="2630102" y="3205423"/>
            <a:ext cx="6458139" cy="369332"/>
          </a:xfrm>
          <a:prstGeom prst="rect">
            <a:avLst/>
          </a:prstGeom>
        </p:spPr>
        <p:txBody>
          <a:bodyPr wrap="square">
            <a:spAutoFit/>
          </a:bodyPr>
          <a:lstStyle/>
          <a:p>
            <a:pPr algn="ctr"/>
            <a:r>
              <a:rPr lang="en-US" dirty="0">
                <a:latin typeface="Calibri" panose="020F0502020204030204" pitchFamily="34" charset="0"/>
                <a:ea typeface="Times New Roman" panose="02020603050405020304" pitchFamily="18" charset="0"/>
                <a:hlinkClick r:id="rId3"/>
              </a:rPr>
              <a:t>fgpcontributorssupport-pgfsupportcontributeur@nrcan-rncan.gc.ca</a:t>
            </a:r>
            <a:endParaRPr lang="fr-CA" dirty="0"/>
          </a:p>
        </p:txBody>
      </p:sp>
      <p:sp>
        <p:nvSpPr>
          <p:cNvPr id="6" name="Title 1">
            <a:extLst>
              <a:ext uri="{FF2B5EF4-FFF2-40B4-BE49-F238E27FC236}">
                <a16:creationId xmlns:a16="http://schemas.microsoft.com/office/drawing/2014/main" id="{358CC4E9-A121-EB42-BF39-31051E050964}"/>
              </a:ext>
            </a:extLst>
          </p:cNvPr>
          <p:cNvSpPr txBox="1">
            <a:spLocks/>
          </p:cNvSpPr>
          <p:nvPr/>
        </p:nvSpPr>
        <p:spPr>
          <a:xfrm>
            <a:off x="224604" y="2093128"/>
            <a:ext cx="11269133" cy="990600"/>
          </a:xfrm>
          <a:prstGeom prst="rect">
            <a:avLst/>
          </a:prstGeom>
        </p:spPr>
        <p:txBody>
          <a:bodyPr vert="horz" lIns="0" tIns="45720" rIns="91440" bIns="45720" rtlCol="0" anchor="b" anchorCtr="0">
            <a:normAutofit fontScale="47500" lnSpcReduction="20000"/>
          </a:bodyPr>
          <a:lstStyle>
            <a:lvl1pPr algn="ctr" defTabSz="914400" rtl="0" eaLnBrk="1" latinLnBrk="0" hangingPunct="1">
              <a:lnSpc>
                <a:spcPct val="90000"/>
              </a:lnSpc>
              <a:spcBef>
                <a:spcPct val="0"/>
              </a:spcBef>
              <a:buNone/>
              <a:defRPr sz="1400" kern="1200">
                <a:solidFill>
                  <a:schemeClr val="tx1"/>
                </a:solidFill>
                <a:latin typeface="Arial" panose="020B0604020202020204" pitchFamily="34" charset="0"/>
                <a:ea typeface="+mj-ea"/>
                <a:cs typeface="Arial" panose="020B0604020202020204" pitchFamily="34" charset="0"/>
              </a:defRPr>
            </a:lvl1pPr>
          </a:lstStyle>
          <a:p>
            <a:r>
              <a:rPr lang="en-CA" sz="6900" dirty="0" smtClean="0"/>
              <a:t>Thank you!</a:t>
            </a:r>
            <a:br>
              <a:rPr lang="en-CA" sz="6900" dirty="0" smtClean="0"/>
            </a:br>
            <a:r>
              <a:rPr lang="en-CA" sz="6900" dirty="0" smtClean="0"/>
              <a:t/>
            </a:r>
            <a:br>
              <a:rPr lang="en-CA" sz="6900" dirty="0" smtClean="0"/>
            </a:br>
            <a:r>
              <a:rPr lang="en-CA" sz="3300" dirty="0" smtClean="0"/>
              <a:t>Contact us:</a:t>
            </a:r>
            <a:endParaRPr lang="en-CA" sz="3300" dirty="0"/>
          </a:p>
        </p:txBody>
      </p:sp>
    </p:spTree>
    <p:extLst>
      <p:ext uri="{BB962C8B-B14F-4D97-AF65-F5344CB8AC3E}">
        <p14:creationId xmlns:p14="http://schemas.microsoft.com/office/powerpoint/2010/main" val="34266593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2"/>
</p:tagLst>
</file>

<file path=ppt/tags/tag2.xml><?xml version="1.0" encoding="utf-8"?>
<p:tagLst xmlns:a="http://schemas.openxmlformats.org/drawingml/2006/main" xmlns:r="http://schemas.openxmlformats.org/officeDocument/2006/relationships" xmlns:p="http://schemas.openxmlformats.org/presentationml/2006/main">
  <p:tag name="NUM" val="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F2C86D0468BB41BF3A380F18C145D6" ma:contentTypeVersion="14" ma:contentTypeDescription="Create a new document." ma:contentTypeScope="" ma:versionID="555082af54c8a5973dc0e977b55dd7d1">
  <xsd:schema xmlns:xsd="http://www.w3.org/2001/XMLSchema" xmlns:xs="http://www.w3.org/2001/XMLSchema" xmlns:p="http://schemas.microsoft.com/office/2006/metadata/properties" xmlns:ns3="610fd124-dcf8-4f2e-8b7f-3263485b0c9b" xmlns:ns4="5f12ff1d-e3c5-41e9-8b41-9420b295d1ad" targetNamespace="http://schemas.microsoft.com/office/2006/metadata/properties" ma:root="true" ma:fieldsID="8eb0eaa88b9f76da8403f075582544e0" ns3:_="" ns4:_="">
    <xsd:import namespace="610fd124-dcf8-4f2e-8b7f-3263485b0c9b"/>
    <xsd:import namespace="5f12ff1d-e3c5-41e9-8b41-9420b295d1a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MediaServiceAutoKeyPoints" minOccurs="0"/>
                <xsd:element ref="ns3:MediaServiceKeyPoints"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0fd124-dcf8-4f2e-8b7f-3263485b0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12ff1d-e3c5-41e9-8b41-9420b295d1a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A2AE305-C44B-44B3-9501-68FD3592F2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0fd124-dcf8-4f2e-8b7f-3263485b0c9b"/>
    <ds:schemaRef ds:uri="5f12ff1d-e3c5-41e9-8b41-9420b295d1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847661-B6E7-4F28-AD7D-B43F9A11C776}">
  <ds:schemaRefs>
    <ds:schemaRef ds:uri="http://schemas.microsoft.com/sharepoint/v3/contenttype/forms"/>
  </ds:schemaRefs>
</ds:datastoreItem>
</file>

<file path=customXml/itemProps3.xml><?xml version="1.0" encoding="utf-8"?>
<ds:datastoreItem xmlns:ds="http://schemas.openxmlformats.org/officeDocument/2006/customXml" ds:itemID="{B1011E92-B483-4018-8EDE-63CD23124A2B}">
  <ds:schemaRefs>
    <ds:schemaRef ds:uri="http://purl.org/dc/elements/1.1/"/>
    <ds:schemaRef ds:uri="http://schemas.microsoft.com/office/2006/metadata/properties"/>
    <ds:schemaRef ds:uri="http://purl.org/dc/dcmitype/"/>
    <ds:schemaRef ds:uri="http://purl.org/dc/terms/"/>
    <ds:schemaRef ds:uri="http://schemas.microsoft.com/office/2006/documentManagement/types"/>
    <ds:schemaRef ds:uri="610fd124-dcf8-4f2e-8b7f-3263485b0c9b"/>
    <ds:schemaRef ds:uri="http://schemas.microsoft.com/office/infopath/2007/PartnerControls"/>
    <ds:schemaRef ds:uri="http://schemas.openxmlformats.org/package/2006/metadata/core-properties"/>
    <ds:schemaRef ds:uri="5f12ff1d-e3c5-41e9-8b41-9420b295d1a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1154</TotalTime>
  <Words>576</Words>
  <Application>Microsoft Office PowerPoint</Application>
  <PresentationFormat>Widescreen</PresentationFormat>
  <Paragraphs>160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Times New Roman</vt:lpstr>
      <vt:lpstr>Office Theme</vt:lpstr>
      <vt:lpstr>Contributor Support Services</vt:lpstr>
      <vt:lpstr>FGP flow overview</vt:lpstr>
      <vt:lpstr>FGP user roles and responsibilities</vt:lpstr>
      <vt:lpstr>PowerPoint Presentation</vt:lpstr>
      <vt:lpstr>Services not provided</vt:lpstr>
      <vt:lpstr>FGP web services requirements</vt:lpstr>
      <vt:lpstr>Data Dissemination Repository (DDR) Workflow</vt:lpstr>
      <vt:lpstr>Automatic conditioning and updating</vt:lpstr>
      <vt:lpstr>© Her Majesty the Queen in Right of Canada, as represented by the Minister of Natural Resources, 2019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Martin Mimeault</cp:lastModifiedBy>
  <cp:revision>127</cp:revision>
  <cp:lastPrinted>2019-10-25T16:34:10Z</cp:lastPrinted>
  <dcterms:created xsi:type="dcterms:W3CDTF">2019-08-12T13:09:44Z</dcterms:created>
  <dcterms:modified xsi:type="dcterms:W3CDTF">2021-10-18T14:54:02Z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0x01010018F2C86D0468BB41BF3A380F18C145D6</vt:lpwstr>
  </property>
</Properties>
</file>