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notesSlides/notesSlide2.xml" ContentType="application/vnd.openxmlformats-officedocument.presentationml.notesSlide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65" r:id="rId3"/>
    <p:sldMasterId id="2147483667" r:id="rId4"/>
    <p:sldMasterId id="2147483669" r:id="rId5"/>
    <p:sldMasterId id="2147483671" r:id="rId6"/>
  </p:sldMasterIdLst>
  <p:notesMasterIdLst>
    <p:notesMasterId r:id="rId33"/>
  </p:notesMasterIdLst>
  <p:sldIdLst>
    <p:sldId id="257" r:id="rId7"/>
    <p:sldId id="259" r:id="rId8"/>
    <p:sldId id="275" r:id="rId9"/>
    <p:sldId id="281" r:id="rId10"/>
    <p:sldId id="278" r:id="rId11"/>
    <p:sldId id="279" r:id="rId12"/>
    <p:sldId id="299" r:id="rId13"/>
    <p:sldId id="297" r:id="rId14"/>
    <p:sldId id="282" r:id="rId15"/>
    <p:sldId id="280" r:id="rId16"/>
    <p:sldId id="298" r:id="rId17"/>
    <p:sldId id="300" r:id="rId18"/>
    <p:sldId id="285" r:id="rId19"/>
    <p:sldId id="302" r:id="rId20"/>
    <p:sldId id="301" r:id="rId21"/>
    <p:sldId id="286" r:id="rId22"/>
    <p:sldId id="303" r:id="rId23"/>
    <p:sldId id="305" r:id="rId24"/>
    <p:sldId id="304" r:id="rId25"/>
    <p:sldId id="283" r:id="rId26"/>
    <p:sldId id="284" r:id="rId27"/>
    <p:sldId id="266" r:id="rId28"/>
    <p:sldId id="294" r:id="rId29"/>
    <p:sldId id="270" r:id="rId30"/>
    <p:sldId id="295" r:id="rId31"/>
    <p:sldId id="292" r:id="rId32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2159">
          <p15:clr>
            <a:srgbClr val="A4A3A4"/>
          </p15:clr>
        </p15:guide>
        <p15:guide id="3" pos="2880">
          <p15:clr>
            <a:srgbClr val="A4A3A4"/>
          </p15:clr>
        </p15:guide>
        <p15:guide id="4" pos="249">
          <p15:clr>
            <a:srgbClr val="A4A3A4"/>
          </p15:clr>
        </p15:guide>
        <p15:guide id="5" pos="55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8C8C8"/>
    <a:srgbClr val="757575"/>
    <a:srgbClr val="FFC000"/>
    <a:srgbClr val="4375BE"/>
    <a:srgbClr val="E7EEF8"/>
    <a:srgbClr val="DBE0C9"/>
    <a:srgbClr val="F4EFFB"/>
    <a:srgbClr val="EEE7F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5" d="100"/>
          <a:sy n="75" d="100"/>
        </p:scale>
        <p:origin x="1014" y="54"/>
      </p:cViewPr>
      <p:guideLst>
        <p:guide orient="horz" pos="2160"/>
        <p:guide orient="horz" pos="2159"/>
        <p:guide pos="2880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gs" Target="tags/tag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CB7DC-613E-4482-AB91-78D4A2AAC286}" type="datetimeFigureOut">
              <a:rPr lang="en-CA" smtClean="0"/>
              <a:t>2022-09-14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100CC-6413-4137-ABDE-DD3D29BCD64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8793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88845" tIns="44421" rIns="88845" bIns="44421"/>
          <a:lstStyle/>
          <a:p>
            <a:pPr>
              <a:defRPr/>
            </a:pPr>
            <a:endParaRPr lang="en-CA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505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100CC-6413-4137-ABDE-DD3D29BCD64A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0051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914400" y="1600200"/>
            <a:ext cx="7391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pic>
        <p:nvPicPr>
          <p:cNvPr id="6" name="Picture 8" descr="canada_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goc_fip_e_blk_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3352800"/>
            <a:ext cx="7772400" cy="1085850"/>
          </a:xfrm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19600"/>
            <a:ext cx="77724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430F4E-EA73-477E-B140-DE713D2BFA31}" type="datetimeFigureOut">
              <a:rPr lang="en-CA" smtClean="0"/>
              <a:t>2022-09-14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F9ED4-5834-4F69-BBC8-23253E0376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5069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914400" y="1600200"/>
            <a:ext cx="7391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pic>
        <p:nvPicPr>
          <p:cNvPr id="6" name="Picture 8" descr="canada_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goc_fip_e_blk_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3352800"/>
            <a:ext cx="7772400" cy="1085850"/>
          </a:xfrm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19600"/>
            <a:ext cx="77724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048B565-0456-489F-A759-E003CBA7D4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914400" y="1600200"/>
            <a:ext cx="7391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pic>
        <p:nvPicPr>
          <p:cNvPr id="6" name="Picture 8" descr="canada_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goc_fip_e_blk_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3352800"/>
            <a:ext cx="7772400" cy="1085850"/>
          </a:xfrm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19600"/>
            <a:ext cx="77724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‹#›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914400" y="1600200"/>
            <a:ext cx="7391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pic>
        <p:nvPicPr>
          <p:cNvPr id="6" name="Picture 8" descr="canada_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goc_fip_e_blk_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3352800"/>
            <a:ext cx="7772400" cy="1085850"/>
          </a:xfrm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19600"/>
            <a:ext cx="77724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‹#›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914400" y="1600200"/>
            <a:ext cx="7391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pic>
        <p:nvPicPr>
          <p:cNvPr id="6" name="Picture 8" descr="canada_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goc_fip_e_blk_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3352800"/>
            <a:ext cx="7772400" cy="1085850"/>
          </a:xfrm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19600"/>
            <a:ext cx="77724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‹#›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914400" y="1600200"/>
            <a:ext cx="7391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pic>
        <p:nvPicPr>
          <p:cNvPr id="6" name="Picture 8" descr="canada_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goc_fip_e_blk_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3352800"/>
            <a:ext cx="7772400" cy="1085850"/>
          </a:xfrm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19600"/>
            <a:ext cx="77724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‹#›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514600" y="0"/>
            <a:ext cx="3733800" cy="228600"/>
          </a:xfrm>
          <a:prstGeom prst="rect">
            <a:avLst/>
          </a:prstGeom>
          <a:solidFill>
            <a:srgbClr val="6496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0"/>
            <a:ext cx="2895600" cy="228600"/>
          </a:xfrm>
          <a:prstGeom prst="rect">
            <a:avLst/>
          </a:prstGeom>
          <a:solidFill>
            <a:srgbClr val="1254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6019800" y="0"/>
            <a:ext cx="3124200" cy="228600"/>
          </a:xfrm>
          <a:prstGeom prst="rect">
            <a:avLst/>
          </a:prstGeom>
          <a:solidFill>
            <a:srgbClr val="A5C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pic>
        <p:nvPicPr>
          <p:cNvPr id="3080" name="Picture 8" descr="canada_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 descr="goc_fip_e_blk_5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722688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fld id="{FDEF9ED4-5834-4F69-BBC8-23253E037694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+mj-lt"/>
          <a:ea typeface="ＭＳ Ｐゴシック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514600" y="0"/>
            <a:ext cx="3733800" cy="228600"/>
          </a:xfrm>
          <a:prstGeom prst="rect">
            <a:avLst/>
          </a:prstGeom>
          <a:solidFill>
            <a:srgbClr val="6496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0"/>
            <a:ext cx="2895600" cy="228600"/>
          </a:xfrm>
          <a:prstGeom prst="rect">
            <a:avLst/>
          </a:prstGeom>
          <a:solidFill>
            <a:srgbClr val="1254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6019800" y="0"/>
            <a:ext cx="3124200" cy="228600"/>
          </a:xfrm>
          <a:prstGeom prst="rect">
            <a:avLst/>
          </a:prstGeom>
          <a:solidFill>
            <a:srgbClr val="A5C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pic>
        <p:nvPicPr>
          <p:cNvPr id="1032" name="Picture 8" descr="canada_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goc_fip_e_blk_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722688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CB31F08-46CC-41DD-8CC3-4AE6F3C5E0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177069" y="298174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DRAFT</a:t>
            </a:r>
            <a:endParaRPr lang="en-CA" b="1" dirty="0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+mj-lt"/>
          <a:ea typeface="ＭＳ Ｐゴシック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514600" y="0"/>
            <a:ext cx="3733800" cy="228600"/>
          </a:xfrm>
          <a:prstGeom prst="rect">
            <a:avLst/>
          </a:prstGeom>
          <a:solidFill>
            <a:srgbClr val="6496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0"/>
            <a:ext cx="2895600" cy="228600"/>
          </a:xfrm>
          <a:prstGeom prst="rect">
            <a:avLst/>
          </a:prstGeom>
          <a:solidFill>
            <a:srgbClr val="1254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6019800" y="0"/>
            <a:ext cx="3124200" cy="228600"/>
          </a:xfrm>
          <a:prstGeom prst="rect">
            <a:avLst/>
          </a:prstGeom>
          <a:solidFill>
            <a:srgbClr val="A5C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pic>
        <p:nvPicPr>
          <p:cNvPr id="2056" name="Picture 8" descr="canada_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goc_fip_e_blk_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722688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8FC6E7C-A0AF-4A7A-9A3C-084BED19F0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+mj-lt"/>
          <a:ea typeface="ＭＳ Ｐゴシック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514600" y="0"/>
            <a:ext cx="3733800" cy="228600"/>
          </a:xfrm>
          <a:prstGeom prst="rect">
            <a:avLst/>
          </a:prstGeom>
          <a:solidFill>
            <a:srgbClr val="6496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0"/>
            <a:ext cx="2895600" cy="228600"/>
          </a:xfrm>
          <a:prstGeom prst="rect">
            <a:avLst/>
          </a:prstGeom>
          <a:solidFill>
            <a:srgbClr val="1254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6019800" y="0"/>
            <a:ext cx="3124200" cy="228600"/>
          </a:xfrm>
          <a:prstGeom prst="rect">
            <a:avLst/>
          </a:prstGeom>
          <a:solidFill>
            <a:srgbClr val="A5C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pic>
        <p:nvPicPr>
          <p:cNvPr id="4104" name="Picture 8" descr="canada_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 descr="goc_fip_e_blk_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722688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9E275BA-46A6-4CAA-8073-537407C04F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+mj-lt"/>
          <a:ea typeface="ＭＳ Ｐゴシック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514600" y="0"/>
            <a:ext cx="3733800" cy="228600"/>
          </a:xfrm>
          <a:prstGeom prst="rect">
            <a:avLst/>
          </a:prstGeom>
          <a:solidFill>
            <a:srgbClr val="6496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0"/>
            <a:ext cx="2895600" cy="228600"/>
          </a:xfrm>
          <a:prstGeom prst="rect">
            <a:avLst/>
          </a:prstGeom>
          <a:solidFill>
            <a:srgbClr val="1254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6019800" y="0"/>
            <a:ext cx="3124200" cy="228600"/>
          </a:xfrm>
          <a:prstGeom prst="rect">
            <a:avLst/>
          </a:prstGeom>
          <a:solidFill>
            <a:srgbClr val="A5C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pic>
        <p:nvPicPr>
          <p:cNvPr id="5128" name="Picture 8" descr="canada_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 descr="goc_fip_e_blk_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722688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3E63243-D821-440A-9B12-BAF008D4BA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+mj-lt"/>
          <a:ea typeface="ＭＳ Ｐゴシック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514600" y="0"/>
            <a:ext cx="3733800" cy="228600"/>
          </a:xfrm>
          <a:prstGeom prst="rect">
            <a:avLst/>
          </a:prstGeom>
          <a:solidFill>
            <a:srgbClr val="6496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0"/>
            <a:ext cx="2895600" cy="228600"/>
          </a:xfrm>
          <a:prstGeom prst="rect">
            <a:avLst/>
          </a:prstGeom>
          <a:solidFill>
            <a:srgbClr val="1254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6019800" y="0"/>
            <a:ext cx="3124200" cy="228600"/>
          </a:xfrm>
          <a:prstGeom prst="rect">
            <a:avLst/>
          </a:prstGeom>
          <a:solidFill>
            <a:srgbClr val="A5C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pic>
        <p:nvPicPr>
          <p:cNvPr id="6152" name="Picture 8" descr="canada_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6324600"/>
            <a:ext cx="15240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goc_fip_e_blk_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400800"/>
            <a:ext cx="3124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722688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5FDB5F7C-FF5D-4A42-B546-076D70780E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+mj-lt"/>
          <a:ea typeface="ＭＳ Ｐゴシック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2547C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496C8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0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tags" Target="../tags/tag31.xml"/><Relationship Id="rId3" Type="http://schemas.openxmlformats.org/officeDocument/2006/relationships/tags" Target="../tags/tag16.xml"/><Relationship Id="rId21" Type="http://schemas.openxmlformats.org/officeDocument/2006/relationships/tags" Target="../tags/tag34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tags" Target="../tags/tag30.xml"/><Relationship Id="rId25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6" Type="http://schemas.openxmlformats.org/officeDocument/2006/relationships/tags" Target="../tags/tag29.xml"/><Relationship Id="rId20" Type="http://schemas.openxmlformats.org/officeDocument/2006/relationships/tags" Target="../tags/tag33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24" Type="http://schemas.openxmlformats.org/officeDocument/2006/relationships/tags" Target="../tags/tag37.xml"/><Relationship Id="rId5" Type="http://schemas.openxmlformats.org/officeDocument/2006/relationships/tags" Target="../tags/tag18.xml"/><Relationship Id="rId15" Type="http://schemas.openxmlformats.org/officeDocument/2006/relationships/tags" Target="../tags/tag28.xml"/><Relationship Id="rId23" Type="http://schemas.openxmlformats.org/officeDocument/2006/relationships/tags" Target="../tags/tag36.xml"/><Relationship Id="rId10" Type="http://schemas.openxmlformats.org/officeDocument/2006/relationships/tags" Target="../tags/tag23.xml"/><Relationship Id="rId19" Type="http://schemas.openxmlformats.org/officeDocument/2006/relationships/tags" Target="../tags/tag32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tags" Target="../tags/tag27.xml"/><Relationship Id="rId22" Type="http://schemas.openxmlformats.org/officeDocument/2006/relationships/tags" Target="../tags/tag3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tags" Target="../tags/tag55.xml"/><Relationship Id="rId3" Type="http://schemas.openxmlformats.org/officeDocument/2006/relationships/tags" Target="../tags/tag40.xml"/><Relationship Id="rId21" Type="http://schemas.openxmlformats.org/officeDocument/2006/relationships/tags" Target="../tags/tag58.xml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25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tags" Target="../tags/tag57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24" Type="http://schemas.openxmlformats.org/officeDocument/2006/relationships/tags" Target="../tags/tag61.xml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23" Type="http://schemas.openxmlformats.org/officeDocument/2006/relationships/tags" Target="../tags/tag60.xml"/><Relationship Id="rId10" Type="http://schemas.openxmlformats.org/officeDocument/2006/relationships/tags" Target="../tags/tag47.xml"/><Relationship Id="rId19" Type="http://schemas.openxmlformats.org/officeDocument/2006/relationships/tags" Target="../tags/tag56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Relationship Id="rId22" Type="http://schemas.openxmlformats.org/officeDocument/2006/relationships/tags" Target="../tags/tag5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tags" Target="../tags/tag87.xml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tags" Target="../tags/tag86.xml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tags" Target="../tags/tag85.xml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tags" Target="../tags/tag84.xml"/><Relationship Id="rId28" Type="http://schemas.openxmlformats.org/officeDocument/2006/relationships/slideLayout" Target="../slideLayouts/slideLayout2.xml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tags" Target="../tags/tag83.xml"/><Relationship Id="rId27" Type="http://schemas.openxmlformats.org/officeDocument/2006/relationships/tags" Target="../tags/tag8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9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10" Type="http://schemas.openxmlformats.org/officeDocument/2006/relationships/image" Target="../media/image7.png"/><Relationship Id="rId4" Type="http://schemas.openxmlformats.org/officeDocument/2006/relationships/tags" Target="../tags/tag97.xml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3" Type="http://schemas.openxmlformats.org/officeDocument/2006/relationships/tags" Target="../tags/tag102.xml"/><Relationship Id="rId7" Type="http://schemas.openxmlformats.org/officeDocument/2006/relationships/tags" Target="../tags/tag106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11" Type="http://schemas.openxmlformats.org/officeDocument/2006/relationships/tags" Target="../tags/tag110.xml"/><Relationship Id="rId5" Type="http://schemas.openxmlformats.org/officeDocument/2006/relationships/tags" Target="../tags/tag104.xml"/><Relationship Id="rId10" Type="http://schemas.openxmlformats.org/officeDocument/2006/relationships/tags" Target="../tags/tag109.xml"/><Relationship Id="rId4" Type="http://schemas.openxmlformats.org/officeDocument/2006/relationships/tags" Target="../tags/tag103.xml"/><Relationship Id="rId9" Type="http://schemas.openxmlformats.org/officeDocument/2006/relationships/tags" Target="../tags/tag10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13" Type="http://schemas.openxmlformats.org/officeDocument/2006/relationships/tags" Target="../tags/tag123.xml"/><Relationship Id="rId18" Type="http://schemas.openxmlformats.org/officeDocument/2006/relationships/tags" Target="../tags/tag128.xml"/><Relationship Id="rId3" Type="http://schemas.openxmlformats.org/officeDocument/2006/relationships/tags" Target="../tags/tag113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117.xml"/><Relationship Id="rId12" Type="http://schemas.openxmlformats.org/officeDocument/2006/relationships/tags" Target="../tags/tag122.xml"/><Relationship Id="rId17" Type="http://schemas.openxmlformats.org/officeDocument/2006/relationships/tags" Target="../tags/tag127.xml"/><Relationship Id="rId2" Type="http://schemas.openxmlformats.org/officeDocument/2006/relationships/tags" Target="../tags/tag112.xml"/><Relationship Id="rId16" Type="http://schemas.openxmlformats.org/officeDocument/2006/relationships/tags" Target="../tags/tag126.xml"/><Relationship Id="rId20" Type="http://schemas.openxmlformats.org/officeDocument/2006/relationships/tags" Target="../tags/tag130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tags" Target="../tags/tag121.xml"/><Relationship Id="rId5" Type="http://schemas.openxmlformats.org/officeDocument/2006/relationships/tags" Target="../tags/tag115.xml"/><Relationship Id="rId15" Type="http://schemas.openxmlformats.org/officeDocument/2006/relationships/tags" Target="../tags/tag125.xml"/><Relationship Id="rId10" Type="http://schemas.openxmlformats.org/officeDocument/2006/relationships/tags" Target="../tags/tag120.xml"/><Relationship Id="rId19" Type="http://schemas.openxmlformats.org/officeDocument/2006/relationships/tags" Target="../tags/tag129.xml"/><Relationship Id="rId4" Type="http://schemas.openxmlformats.org/officeDocument/2006/relationships/tags" Target="../tags/tag114.xml"/><Relationship Id="rId9" Type="http://schemas.openxmlformats.org/officeDocument/2006/relationships/tags" Target="../tags/tag119.xml"/><Relationship Id="rId14" Type="http://schemas.openxmlformats.org/officeDocument/2006/relationships/tags" Target="../tags/tag12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38.xml"/><Relationship Id="rId13" Type="http://schemas.openxmlformats.org/officeDocument/2006/relationships/tags" Target="../tags/tag143.xml"/><Relationship Id="rId18" Type="http://schemas.openxmlformats.org/officeDocument/2006/relationships/tags" Target="../tags/tag148.xml"/><Relationship Id="rId26" Type="http://schemas.openxmlformats.org/officeDocument/2006/relationships/tags" Target="../tags/tag156.xml"/><Relationship Id="rId3" Type="http://schemas.openxmlformats.org/officeDocument/2006/relationships/tags" Target="../tags/tag133.xml"/><Relationship Id="rId21" Type="http://schemas.openxmlformats.org/officeDocument/2006/relationships/tags" Target="../tags/tag151.xml"/><Relationship Id="rId7" Type="http://schemas.openxmlformats.org/officeDocument/2006/relationships/tags" Target="../tags/tag137.xml"/><Relationship Id="rId12" Type="http://schemas.openxmlformats.org/officeDocument/2006/relationships/tags" Target="../tags/tag142.xml"/><Relationship Id="rId17" Type="http://schemas.openxmlformats.org/officeDocument/2006/relationships/tags" Target="../tags/tag147.xml"/><Relationship Id="rId25" Type="http://schemas.openxmlformats.org/officeDocument/2006/relationships/tags" Target="../tags/tag155.xml"/><Relationship Id="rId2" Type="http://schemas.openxmlformats.org/officeDocument/2006/relationships/tags" Target="../tags/tag132.xml"/><Relationship Id="rId16" Type="http://schemas.openxmlformats.org/officeDocument/2006/relationships/tags" Target="../tags/tag146.xml"/><Relationship Id="rId20" Type="http://schemas.openxmlformats.org/officeDocument/2006/relationships/tags" Target="../tags/tag150.xml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tags" Target="../tags/tag141.xml"/><Relationship Id="rId24" Type="http://schemas.openxmlformats.org/officeDocument/2006/relationships/tags" Target="../tags/tag154.xml"/><Relationship Id="rId5" Type="http://schemas.openxmlformats.org/officeDocument/2006/relationships/tags" Target="../tags/tag135.xml"/><Relationship Id="rId15" Type="http://schemas.openxmlformats.org/officeDocument/2006/relationships/tags" Target="../tags/tag145.xml"/><Relationship Id="rId23" Type="http://schemas.openxmlformats.org/officeDocument/2006/relationships/tags" Target="../tags/tag153.xml"/><Relationship Id="rId28" Type="http://schemas.openxmlformats.org/officeDocument/2006/relationships/slideLayout" Target="../slideLayouts/slideLayout2.xml"/><Relationship Id="rId10" Type="http://schemas.openxmlformats.org/officeDocument/2006/relationships/tags" Target="../tags/tag140.xml"/><Relationship Id="rId19" Type="http://schemas.openxmlformats.org/officeDocument/2006/relationships/tags" Target="../tags/tag149.xml"/><Relationship Id="rId4" Type="http://schemas.openxmlformats.org/officeDocument/2006/relationships/tags" Target="../tags/tag134.xml"/><Relationship Id="rId9" Type="http://schemas.openxmlformats.org/officeDocument/2006/relationships/tags" Target="../tags/tag139.xml"/><Relationship Id="rId14" Type="http://schemas.openxmlformats.org/officeDocument/2006/relationships/tags" Target="../tags/tag144.xml"/><Relationship Id="rId22" Type="http://schemas.openxmlformats.org/officeDocument/2006/relationships/tags" Target="../tags/tag152.xml"/><Relationship Id="rId27" Type="http://schemas.openxmlformats.org/officeDocument/2006/relationships/tags" Target="../tags/tag15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60.xml"/><Relationship Id="rId7" Type="http://schemas.openxmlformats.org/officeDocument/2006/relationships/image" Target="../media/image8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2.xml"/><Relationship Id="rId4" Type="http://schemas.openxmlformats.org/officeDocument/2006/relationships/tags" Target="../tags/tag16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7" Type="http://schemas.openxmlformats.org/officeDocument/2006/relationships/image" Target="../media/image9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7.xml"/><Relationship Id="rId4" Type="http://schemas.openxmlformats.org/officeDocument/2006/relationships/tags" Target="../tags/tag16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72.xml"/><Relationship Id="rId4" Type="http://schemas.openxmlformats.org/officeDocument/2006/relationships/tags" Target="../tags/tag17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75.xml"/><Relationship Id="rId7" Type="http://schemas.openxmlformats.org/officeDocument/2006/relationships/image" Target="../media/image5.png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tags" Target="../tags/tag188.xml"/><Relationship Id="rId5" Type="http://schemas.openxmlformats.org/officeDocument/2006/relationships/tags" Target="../tags/tag182.xml"/><Relationship Id="rId10" Type="http://schemas.openxmlformats.org/officeDocument/2006/relationships/tags" Target="../tags/tag187.xml"/><Relationship Id="rId4" Type="http://schemas.openxmlformats.org/officeDocument/2006/relationships/tags" Target="../tags/tag181.xml"/><Relationship Id="rId9" Type="http://schemas.openxmlformats.org/officeDocument/2006/relationships/tags" Target="../tags/tag18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96.xml"/><Relationship Id="rId13" Type="http://schemas.openxmlformats.org/officeDocument/2006/relationships/tags" Target="../tags/tag201.xml"/><Relationship Id="rId18" Type="http://schemas.openxmlformats.org/officeDocument/2006/relationships/tags" Target="../tags/tag206.xml"/><Relationship Id="rId26" Type="http://schemas.openxmlformats.org/officeDocument/2006/relationships/tags" Target="../tags/tag214.xml"/><Relationship Id="rId3" Type="http://schemas.openxmlformats.org/officeDocument/2006/relationships/tags" Target="../tags/tag191.xml"/><Relationship Id="rId21" Type="http://schemas.openxmlformats.org/officeDocument/2006/relationships/tags" Target="../tags/tag209.xml"/><Relationship Id="rId34" Type="http://schemas.openxmlformats.org/officeDocument/2006/relationships/tags" Target="../tags/tag222.xml"/><Relationship Id="rId7" Type="http://schemas.openxmlformats.org/officeDocument/2006/relationships/tags" Target="../tags/tag195.xml"/><Relationship Id="rId12" Type="http://schemas.openxmlformats.org/officeDocument/2006/relationships/tags" Target="../tags/tag200.xml"/><Relationship Id="rId17" Type="http://schemas.openxmlformats.org/officeDocument/2006/relationships/tags" Target="../tags/tag205.xml"/><Relationship Id="rId25" Type="http://schemas.openxmlformats.org/officeDocument/2006/relationships/tags" Target="../tags/tag213.xml"/><Relationship Id="rId33" Type="http://schemas.openxmlformats.org/officeDocument/2006/relationships/tags" Target="../tags/tag221.xml"/><Relationship Id="rId2" Type="http://schemas.openxmlformats.org/officeDocument/2006/relationships/tags" Target="../tags/tag190.xml"/><Relationship Id="rId16" Type="http://schemas.openxmlformats.org/officeDocument/2006/relationships/tags" Target="../tags/tag204.xml"/><Relationship Id="rId20" Type="http://schemas.openxmlformats.org/officeDocument/2006/relationships/tags" Target="../tags/tag208.xml"/><Relationship Id="rId29" Type="http://schemas.openxmlformats.org/officeDocument/2006/relationships/tags" Target="../tags/tag217.xml"/><Relationship Id="rId1" Type="http://schemas.openxmlformats.org/officeDocument/2006/relationships/tags" Target="../tags/tag189.xml"/><Relationship Id="rId6" Type="http://schemas.openxmlformats.org/officeDocument/2006/relationships/tags" Target="../tags/tag194.xml"/><Relationship Id="rId11" Type="http://schemas.openxmlformats.org/officeDocument/2006/relationships/tags" Target="../tags/tag199.xml"/><Relationship Id="rId24" Type="http://schemas.openxmlformats.org/officeDocument/2006/relationships/tags" Target="../tags/tag212.xml"/><Relationship Id="rId32" Type="http://schemas.openxmlformats.org/officeDocument/2006/relationships/tags" Target="../tags/tag220.xml"/><Relationship Id="rId5" Type="http://schemas.openxmlformats.org/officeDocument/2006/relationships/tags" Target="../tags/tag193.xml"/><Relationship Id="rId15" Type="http://schemas.openxmlformats.org/officeDocument/2006/relationships/tags" Target="../tags/tag203.xml"/><Relationship Id="rId23" Type="http://schemas.openxmlformats.org/officeDocument/2006/relationships/tags" Target="../tags/tag211.xml"/><Relationship Id="rId28" Type="http://schemas.openxmlformats.org/officeDocument/2006/relationships/tags" Target="../tags/tag216.xml"/><Relationship Id="rId36" Type="http://schemas.openxmlformats.org/officeDocument/2006/relationships/slideLayout" Target="../slideLayouts/slideLayout2.xml"/><Relationship Id="rId10" Type="http://schemas.openxmlformats.org/officeDocument/2006/relationships/tags" Target="../tags/tag198.xml"/><Relationship Id="rId19" Type="http://schemas.openxmlformats.org/officeDocument/2006/relationships/tags" Target="../tags/tag207.xml"/><Relationship Id="rId31" Type="http://schemas.openxmlformats.org/officeDocument/2006/relationships/tags" Target="../tags/tag219.xml"/><Relationship Id="rId4" Type="http://schemas.openxmlformats.org/officeDocument/2006/relationships/tags" Target="../tags/tag192.xml"/><Relationship Id="rId9" Type="http://schemas.openxmlformats.org/officeDocument/2006/relationships/tags" Target="../tags/tag197.xml"/><Relationship Id="rId14" Type="http://schemas.openxmlformats.org/officeDocument/2006/relationships/tags" Target="../tags/tag202.xml"/><Relationship Id="rId22" Type="http://schemas.openxmlformats.org/officeDocument/2006/relationships/tags" Target="../tags/tag210.xml"/><Relationship Id="rId27" Type="http://schemas.openxmlformats.org/officeDocument/2006/relationships/tags" Target="../tags/tag215.xml"/><Relationship Id="rId30" Type="http://schemas.openxmlformats.org/officeDocument/2006/relationships/tags" Target="../tags/tag218.xml"/><Relationship Id="rId35" Type="http://schemas.openxmlformats.org/officeDocument/2006/relationships/tags" Target="../tags/tag2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26.xml"/><Relationship Id="rId7" Type="http://schemas.openxmlformats.org/officeDocument/2006/relationships/image" Target="../media/image9.png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8.xml"/><Relationship Id="rId4" Type="http://schemas.openxmlformats.org/officeDocument/2006/relationships/tags" Target="../tags/tag2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31.xml"/><Relationship Id="rId7" Type="http://schemas.openxmlformats.org/officeDocument/2006/relationships/image" Target="../media/image10.pn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33.xml"/><Relationship Id="rId4" Type="http://schemas.openxmlformats.org/officeDocument/2006/relationships/tags" Target="../tags/tag2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36.xml"/><Relationship Id="rId7" Type="http://schemas.openxmlformats.org/officeDocument/2006/relationships/image" Target="../media/image11.png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38.xml"/><Relationship Id="rId4" Type="http://schemas.openxmlformats.org/officeDocument/2006/relationships/tags" Target="../tags/tag23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41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52.xml"/><Relationship Id="rId13" Type="http://schemas.openxmlformats.org/officeDocument/2006/relationships/tags" Target="../tags/tag257.xml"/><Relationship Id="rId18" Type="http://schemas.openxmlformats.org/officeDocument/2006/relationships/tags" Target="../tags/tag262.xml"/><Relationship Id="rId3" Type="http://schemas.openxmlformats.org/officeDocument/2006/relationships/tags" Target="../tags/tag247.xml"/><Relationship Id="rId21" Type="http://schemas.openxmlformats.org/officeDocument/2006/relationships/tags" Target="../tags/tag265.xml"/><Relationship Id="rId7" Type="http://schemas.openxmlformats.org/officeDocument/2006/relationships/tags" Target="../tags/tag251.xml"/><Relationship Id="rId12" Type="http://schemas.openxmlformats.org/officeDocument/2006/relationships/tags" Target="../tags/tag256.xml"/><Relationship Id="rId17" Type="http://schemas.openxmlformats.org/officeDocument/2006/relationships/tags" Target="../tags/tag261.xml"/><Relationship Id="rId25" Type="http://schemas.openxmlformats.org/officeDocument/2006/relationships/slideLayout" Target="../slideLayouts/slideLayout2.xml"/><Relationship Id="rId2" Type="http://schemas.openxmlformats.org/officeDocument/2006/relationships/tags" Target="../tags/tag246.xml"/><Relationship Id="rId16" Type="http://schemas.openxmlformats.org/officeDocument/2006/relationships/tags" Target="../tags/tag260.xml"/><Relationship Id="rId20" Type="http://schemas.openxmlformats.org/officeDocument/2006/relationships/tags" Target="../tags/tag264.xml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tags" Target="../tags/tag255.xml"/><Relationship Id="rId24" Type="http://schemas.openxmlformats.org/officeDocument/2006/relationships/tags" Target="../tags/tag268.xml"/><Relationship Id="rId5" Type="http://schemas.openxmlformats.org/officeDocument/2006/relationships/tags" Target="../tags/tag249.xml"/><Relationship Id="rId15" Type="http://schemas.openxmlformats.org/officeDocument/2006/relationships/tags" Target="../tags/tag259.xml"/><Relationship Id="rId23" Type="http://schemas.openxmlformats.org/officeDocument/2006/relationships/tags" Target="../tags/tag267.xml"/><Relationship Id="rId10" Type="http://schemas.openxmlformats.org/officeDocument/2006/relationships/tags" Target="../tags/tag254.xml"/><Relationship Id="rId19" Type="http://schemas.openxmlformats.org/officeDocument/2006/relationships/tags" Target="../tags/tag263.xml"/><Relationship Id="rId4" Type="http://schemas.openxmlformats.org/officeDocument/2006/relationships/tags" Target="../tags/tag248.xml"/><Relationship Id="rId9" Type="http://schemas.openxmlformats.org/officeDocument/2006/relationships/tags" Target="../tags/tag253.xml"/><Relationship Id="rId14" Type="http://schemas.openxmlformats.org/officeDocument/2006/relationships/tags" Target="../tags/tag258.xml"/><Relationship Id="rId22" Type="http://schemas.openxmlformats.org/officeDocument/2006/relationships/tags" Target="../tags/tag26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74.xml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280.xml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88.xml"/><Relationship Id="rId13" Type="http://schemas.openxmlformats.org/officeDocument/2006/relationships/tags" Target="../tags/tag293.xml"/><Relationship Id="rId18" Type="http://schemas.openxmlformats.org/officeDocument/2006/relationships/tags" Target="../tags/tag298.xml"/><Relationship Id="rId26" Type="http://schemas.openxmlformats.org/officeDocument/2006/relationships/image" Target="../media/image14.png"/><Relationship Id="rId3" Type="http://schemas.openxmlformats.org/officeDocument/2006/relationships/tags" Target="../tags/tag283.xml"/><Relationship Id="rId21" Type="http://schemas.openxmlformats.org/officeDocument/2006/relationships/tags" Target="../tags/tag301.xml"/><Relationship Id="rId7" Type="http://schemas.openxmlformats.org/officeDocument/2006/relationships/tags" Target="../tags/tag287.xml"/><Relationship Id="rId12" Type="http://schemas.openxmlformats.org/officeDocument/2006/relationships/tags" Target="../tags/tag292.xml"/><Relationship Id="rId17" Type="http://schemas.openxmlformats.org/officeDocument/2006/relationships/tags" Target="../tags/tag297.xml"/><Relationship Id="rId25" Type="http://schemas.openxmlformats.org/officeDocument/2006/relationships/image" Target="../media/image13.png"/><Relationship Id="rId2" Type="http://schemas.openxmlformats.org/officeDocument/2006/relationships/tags" Target="../tags/tag282.xml"/><Relationship Id="rId16" Type="http://schemas.openxmlformats.org/officeDocument/2006/relationships/tags" Target="../tags/tag296.xml"/><Relationship Id="rId20" Type="http://schemas.openxmlformats.org/officeDocument/2006/relationships/tags" Target="../tags/tag300.xml"/><Relationship Id="rId29" Type="http://schemas.openxmlformats.org/officeDocument/2006/relationships/image" Target="../media/image17.jpg"/><Relationship Id="rId1" Type="http://schemas.openxmlformats.org/officeDocument/2006/relationships/tags" Target="../tags/tag281.xml"/><Relationship Id="rId6" Type="http://schemas.openxmlformats.org/officeDocument/2006/relationships/tags" Target="../tags/tag286.xml"/><Relationship Id="rId11" Type="http://schemas.openxmlformats.org/officeDocument/2006/relationships/tags" Target="../tags/tag291.xml"/><Relationship Id="rId24" Type="http://schemas.openxmlformats.org/officeDocument/2006/relationships/image" Target="../media/image12.png"/><Relationship Id="rId32" Type="http://schemas.openxmlformats.org/officeDocument/2006/relationships/image" Target="../media/image20.jpg"/><Relationship Id="rId5" Type="http://schemas.openxmlformats.org/officeDocument/2006/relationships/tags" Target="../tags/tag285.xml"/><Relationship Id="rId15" Type="http://schemas.openxmlformats.org/officeDocument/2006/relationships/tags" Target="../tags/tag295.xml"/><Relationship Id="rId23" Type="http://schemas.openxmlformats.org/officeDocument/2006/relationships/slideLayout" Target="../slideLayouts/slideLayout2.xml"/><Relationship Id="rId28" Type="http://schemas.openxmlformats.org/officeDocument/2006/relationships/image" Target="../media/image16.png"/><Relationship Id="rId10" Type="http://schemas.openxmlformats.org/officeDocument/2006/relationships/tags" Target="../tags/tag290.xml"/><Relationship Id="rId19" Type="http://schemas.openxmlformats.org/officeDocument/2006/relationships/tags" Target="../tags/tag299.xml"/><Relationship Id="rId31" Type="http://schemas.openxmlformats.org/officeDocument/2006/relationships/image" Target="../media/image19.jpeg"/><Relationship Id="rId4" Type="http://schemas.openxmlformats.org/officeDocument/2006/relationships/tags" Target="../tags/tag284.xml"/><Relationship Id="rId9" Type="http://schemas.openxmlformats.org/officeDocument/2006/relationships/tags" Target="../tags/tag289.xml"/><Relationship Id="rId14" Type="http://schemas.openxmlformats.org/officeDocument/2006/relationships/tags" Target="../tags/tag294.xml"/><Relationship Id="rId22" Type="http://schemas.openxmlformats.org/officeDocument/2006/relationships/tags" Target="../tags/tag302.xml"/><Relationship Id="rId27" Type="http://schemas.openxmlformats.org/officeDocument/2006/relationships/image" Target="../media/image15.jpeg"/><Relationship Id="rId30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395289" y="1066800"/>
            <a:ext cx="8353424" cy="1470025"/>
          </a:xfrm>
        </p:spPr>
        <p:txBody>
          <a:bodyPr>
            <a:normAutofit fontScale="90000"/>
          </a:bodyPr>
          <a:lstStyle/>
          <a:p>
            <a:pPr>
              <a:spcBef>
                <a:spcPct val="30000"/>
              </a:spcBef>
            </a:pPr>
            <a:r>
              <a:rPr lang="en-CA" altLang="en-US" sz="2600" dirty="0" smtClean="0">
                <a:ea typeface="ＭＳ Ｐゴシック" pitchFamily="34" charset="-128"/>
              </a:rPr>
              <a:t/>
            </a:r>
            <a:br>
              <a:rPr lang="en-CA" altLang="en-US" sz="2600" dirty="0" smtClean="0">
                <a:ea typeface="ＭＳ Ｐゴシック" pitchFamily="34" charset="-128"/>
              </a:rPr>
            </a:br>
            <a:r>
              <a:rPr lang="en-CA" altLang="en-US" sz="2600" dirty="0" smtClean="0">
                <a:ea typeface="ＭＳ Ｐゴシック" pitchFamily="34" charset="-128"/>
              </a:rPr>
              <a:t>Data Dissemination Repository (DDR)</a:t>
            </a:r>
            <a:br>
              <a:rPr lang="en-CA" altLang="en-US" sz="2600" dirty="0" smtClean="0">
                <a:ea typeface="ＭＳ Ｐゴシック" pitchFamily="34" charset="-128"/>
              </a:rPr>
            </a:br>
            <a:r>
              <a:rPr lang="en-CA" altLang="en-US" sz="2600" dirty="0" smtClean="0">
                <a:ea typeface="ＭＳ Ｐゴシック" pitchFamily="34" charset="-128"/>
              </a:rPr>
              <a:t>April 2017 release</a:t>
            </a:r>
            <a:br>
              <a:rPr lang="en-CA" altLang="en-US" sz="2600" dirty="0" smtClean="0">
                <a:ea typeface="ＭＳ Ｐゴシック" pitchFamily="34" charset="-128"/>
              </a:rPr>
            </a:br>
            <a:endParaRPr lang="en-CA" altLang="en-US" sz="3200" b="0" dirty="0" smtClean="0">
              <a:ea typeface="ＭＳ Ｐゴシック" pitchFamily="34" charset="-128"/>
            </a:endParaRPr>
          </a:p>
        </p:txBody>
      </p:sp>
      <p:sp>
        <p:nvSpPr>
          <p:cNvPr id="23556" name="Rectangle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28600" y="4953000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CA" altLang="en-US" b="1" dirty="0">
              <a:solidFill>
                <a:srgbClr val="12547C"/>
              </a:solidFill>
              <a:latin typeface="Tahoma" pitchFamily="34" charset="0"/>
            </a:endParaRPr>
          </a:p>
        </p:txBody>
      </p:sp>
      <p:sp>
        <p:nvSpPr>
          <p:cNvPr id="2" name="Rectangle 1"/>
          <p:cNvSpPr/>
          <p:nvPr>
            <p:custDataLst>
              <p:tags r:id="rId3"/>
            </p:custDataLst>
          </p:nvPr>
        </p:nvSpPr>
        <p:spPr>
          <a:xfrm>
            <a:off x="4167188" y="6389688"/>
            <a:ext cx="635000" cy="27781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pic>
        <p:nvPicPr>
          <p:cNvPr id="23558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5675" y="2466975"/>
            <a:ext cx="2247900" cy="2247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>
            <p:custDataLst>
              <p:tags r:id="rId5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4" name="Isosceles Triangle 3"/>
          <p:cNvSpPr/>
          <p:nvPr>
            <p:custDataLst>
              <p:tags r:id="rId6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7640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95288" y="233974"/>
            <a:ext cx="8353425" cy="823913"/>
          </a:xfrm>
        </p:spPr>
        <p:txBody>
          <a:bodyPr/>
          <a:lstStyle/>
          <a:p>
            <a:pPr algn="ctr"/>
            <a:r>
              <a:rPr lang="en-CA" dirty="0" smtClean="0"/>
              <a:t>High level view of the DDR System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499395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2</a:t>
            </a:fld>
            <a:endParaRPr lang="en-CA" dirty="0"/>
          </a:p>
        </p:txBody>
      </p:sp>
      <p:grpSp>
        <p:nvGrpSpPr>
          <p:cNvPr id="3" name="Group 2"/>
          <p:cNvGrpSpPr/>
          <p:nvPr>
            <p:custDataLst>
              <p:tags r:id="rId3"/>
            </p:custDataLst>
          </p:nvPr>
        </p:nvGrpSpPr>
        <p:grpSpPr>
          <a:xfrm>
            <a:off x="360132" y="1074127"/>
            <a:ext cx="8428854" cy="4709746"/>
            <a:chOff x="298586" y="1005840"/>
            <a:chExt cx="8428854" cy="4709746"/>
          </a:xfrm>
        </p:grpSpPr>
        <p:sp>
          <p:nvSpPr>
            <p:cNvPr id="5" name="Can 4"/>
            <p:cNvSpPr/>
            <p:nvPr/>
          </p:nvSpPr>
          <p:spPr>
            <a:xfrm>
              <a:off x="298586" y="2900000"/>
              <a:ext cx="1149350" cy="1216152"/>
            </a:xfrm>
            <a:prstGeom prst="can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Data from Providers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6" name="Can 5"/>
            <p:cNvSpPr/>
            <p:nvPr/>
          </p:nvSpPr>
          <p:spPr>
            <a:xfrm>
              <a:off x="3596504" y="2252808"/>
              <a:ext cx="1148080" cy="1216152"/>
            </a:xfrm>
            <a:prstGeom prst="can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Database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8" name="File"/>
            <p:cNvSpPr>
              <a:spLocks noEditPoints="1" noChangeArrowheads="1"/>
            </p:cNvSpPr>
            <p:nvPr/>
          </p:nvSpPr>
          <p:spPr bwMode="auto">
            <a:xfrm>
              <a:off x="3253762" y="3849694"/>
              <a:ext cx="1833563" cy="1040321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  <a:latin typeface="+mn-lt"/>
                  <a:ea typeface="+mn-ea"/>
                </a:rPr>
                <a:t>Folder</a:t>
              </a:r>
              <a:endParaRPr lang="en-CA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168593" y="1635760"/>
              <a:ext cx="2003899" cy="369567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0" name="Flowchart: Multidocument 9"/>
            <p:cNvSpPr/>
            <p:nvPr/>
          </p:nvSpPr>
          <p:spPr>
            <a:xfrm>
              <a:off x="6507480" y="2286000"/>
              <a:ext cx="1960880" cy="995680"/>
            </a:xfrm>
            <a:prstGeom prst="flowChartMultidocument">
              <a:avLst/>
            </a:prstGeom>
            <a:solidFill>
              <a:srgbClr val="CC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Download</a:t>
              </a:r>
            </a:p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Products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586220" y="4365019"/>
              <a:ext cx="1803400" cy="597916"/>
            </a:xfrm>
            <a:prstGeom prst="roundRect">
              <a:avLst/>
            </a:prstGeom>
            <a:solidFill>
              <a:srgbClr val="CC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Web Services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pic>
          <p:nvPicPr>
            <p:cNvPr id="2057" name="Picture 9" descr="C:\Users\dboutin\AppData\Local\Microsoft\Windows\Temporary Internet Files\Content.IE5\B2N7SDYU\75288582_5808477dbc[1]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25095">
              <a:off x="5666604" y="3921802"/>
              <a:ext cx="665480" cy="665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9" descr="C:\Users\dboutin\AppData\Local\Microsoft\Windows\Temporary Internet Files\Content.IE5\B2N7SDYU\75288582_5808477dbc[1]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00225">
              <a:off x="5618422" y="2744169"/>
              <a:ext cx="665480" cy="665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9" descr="C:\Users\dboutin\AppData\Local\Microsoft\Windows\Temporary Internet Files\Content.IE5\B2N7SDYU\75288582_5808477dbc[1]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2160" y="3175336"/>
              <a:ext cx="665480" cy="665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Straight Arrow Connector 17"/>
            <p:cNvCxnSpPr>
              <a:stCxn id="5" idx="4"/>
              <a:endCxn id="20" idx="1"/>
            </p:cNvCxnSpPr>
            <p:nvPr/>
          </p:nvCxnSpPr>
          <p:spPr>
            <a:xfrm>
              <a:off x="1447936" y="3508076"/>
              <a:ext cx="59422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20" idx="3"/>
              <a:endCxn id="9" idx="1"/>
            </p:cNvCxnSpPr>
            <p:nvPr/>
          </p:nvCxnSpPr>
          <p:spPr>
            <a:xfrm flipV="1">
              <a:off x="2707640" y="3483599"/>
              <a:ext cx="460953" cy="2447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9" idx="3"/>
              <a:endCxn id="19" idx="1"/>
            </p:cNvCxnSpPr>
            <p:nvPr/>
          </p:nvCxnSpPr>
          <p:spPr>
            <a:xfrm flipV="1">
              <a:off x="5172492" y="3243260"/>
              <a:ext cx="490498" cy="24033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19" idx="3"/>
              <a:endCxn id="10" idx="1"/>
            </p:cNvCxnSpPr>
            <p:nvPr/>
          </p:nvCxnSpPr>
          <p:spPr>
            <a:xfrm flipV="1">
              <a:off x="6239334" y="2783840"/>
              <a:ext cx="268146" cy="12671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9" idx="3"/>
              <a:endCxn id="2057" idx="1"/>
            </p:cNvCxnSpPr>
            <p:nvPr/>
          </p:nvCxnSpPr>
          <p:spPr>
            <a:xfrm>
              <a:off x="5172492" y="3483599"/>
              <a:ext cx="550194" cy="58607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2057" idx="3"/>
              <a:endCxn id="16" idx="1"/>
            </p:cNvCxnSpPr>
            <p:nvPr/>
          </p:nvCxnSpPr>
          <p:spPr>
            <a:xfrm>
              <a:off x="6276002" y="4439410"/>
              <a:ext cx="310218" cy="2245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1709420" y="1005840"/>
              <a:ext cx="7018020" cy="455168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062" name="TextBox 2061"/>
            <p:cNvSpPr txBox="1"/>
            <p:nvPr/>
          </p:nvSpPr>
          <p:spPr>
            <a:xfrm>
              <a:off x="4304030" y="1103868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 smtClean="0">
                  <a:solidFill>
                    <a:srgbClr val="FF0000"/>
                  </a:solidFill>
                </a:rPr>
                <a:t>DDR System</a:t>
              </a:r>
              <a:endParaRPr lang="en-CA" dirty="0">
                <a:solidFill>
                  <a:srgbClr val="FF0000"/>
                </a:solidFill>
              </a:endParaRPr>
            </a:p>
          </p:txBody>
        </p:sp>
        <p:sp>
          <p:nvSpPr>
            <p:cNvPr id="44" name="TextBox 2061"/>
            <p:cNvSpPr txBox="1"/>
            <p:nvPr/>
          </p:nvSpPr>
          <p:spPr>
            <a:xfrm>
              <a:off x="2023716" y="1656326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 smtClean="0">
                  <a:solidFill>
                    <a:srgbClr val="6666FF"/>
                  </a:solidFill>
                </a:rPr>
                <a:t>Input</a:t>
              </a:r>
              <a:endParaRPr lang="en-CA" i="1" dirty="0">
                <a:solidFill>
                  <a:srgbClr val="6666FF"/>
                </a:solidFill>
              </a:endParaRPr>
            </a:p>
          </p:txBody>
        </p:sp>
        <p:sp>
          <p:nvSpPr>
            <p:cNvPr id="61" name="TextBox 2061"/>
            <p:cNvSpPr txBox="1"/>
            <p:nvPr/>
          </p:nvSpPr>
          <p:spPr>
            <a:xfrm>
              <a:off x="3713344" y="1656326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 smtClean="0">
                  <a:solidFill>
                    <a:srgbClr val="6666FF"/>
                  </a:solidFill>
                </a:rPr>
                <a:t>Store</a:t>
              </a:r>
              <a:endParaRPr lang="en-CA" i="1" dirty="0">
                <a:solidFill>
                  <a:srgbClr val="6666FF"/>
                </a:solidFill>
              </a:endParaRPr>
            </a:p>
          </p:txBody>
        </p:sp>
        <p:sp>
          <p:nvSpPr>
            <p:cNvPr id="62" name="TextBox 2061"/>
            <p:cNvSpPr txBox="1"/>
            <p:nvPr/>
          </p:nvSpPr>
          <p:spPr>
            <a:xfrm>
              <a:off x="6869255" y="1635760"/>
              <a:ext cx="1360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 smtClean="0">
                  <a:solidFill>
                    <a:srgbClr val="6666FF"/>
                  </a:solidFill>
                </a:rPr>
                <a:t>Publish</a:t>
              </a:r>
              <a:endParaRPr lang="en-CA" i="1" dirty="0">
                <a:solidFill>
                  <a:srgbClr val="6666FF"/>
                </a:solidFill>
              </a:endParaRPr>
            </a:p>
          </p:txBody>
        </p:sp>
        <p:sp>
          <p:nvSpPr>
            <p:cNvPr id="24" name="TextBox 2061"/>
            <p:cNvSpPr txBox="1"/>
            <p:nvPr/>
          </p:nvSpPr>
          <p:spPr>
            <a:xfrm>
              <a:off x="3768449" y="5346254"/>
              <a:ext cx="289996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 smtClean="0">
                  <a:solidFill>
                    <a:srgbClr val="FF0000"/>
                  </a:solidFill>
                </a:rPr>
                <a:t>standardized environment</a:t>
              </a:r>
              <a:endParaRPr lang="en-CA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TextBox 2061"/>
          <p:cNvSpPr txBox="1"/>
          <p:nvPr>
            <p:custDataLst>
              <p:tags r:id="rId4"/>
            </p:custDataLst>
          </p:nvPr>
        </p:nvSpPr>
        <p:spPr>
          <a:xfrm>
            <a:off x="89764" y="4294645"/>
            <a:ext cx="1558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Public vector data only</a:t>
            </a:r>
            <a:endParaRPr lang="en-CA" dirty="0"/>
          </a:p>
        </p:txBody>
      </p:sp>
      <p:sp>
        <p:nvSpPr>
          <p:cNvPr id="28" name="Rectangle 27"/>
          <p:cNvSpPr/>
          <p:nvPr>
            <p:custDataLst>
              <p:tags r:id="rId5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29" name="Isosceles Triangle 28"/>
          <p:cNvSpPr/>
          <p:nvPr>
            <p:custDataLst>
              <p:tags r:id="rId6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4508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3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DDR Processing Model</a:t>
            </a:r>
            <a:br>
              <a:rPr lang="en-CA" dirty="0" smtClean="0"/>
            </a:br>
            <a:r>
              <a:rPr lang="en-CA" dirty="0" smtClean="0"/>
              <a:t>Old Main Flow</a:t>
            </a:r>
            <a:endParaRPr lang="en-CA" dirty="0"/>
          </a:p>
        </p:txBody>
      </p:sp>
      <p:sp>
        <p:nvSpPr>
          <p:cNvPr id="54" name="TextBox 53"/>
          <p:cNvSpPr txBox="1"/>
          <p:nvPr>
            <p:custDataLst>
              <p:tags r:id="rId3"/>
            </p:custDataLst>
          </p:nvPr>
        </p:nvSpPr>
        <p:spPr>
          <a:xfrm>
            <a:off x="395288" y="4782770"/>
            <a:ext cx="835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>
                <a:ea typeface="ＭＳ Ｐゴシック" pitchFamily="34" charset="-128"/>
              </a:rPr>
              <a:t>All three use cases share the same processing model in </a:t>
            </a:r>
            <a:r>
              <a:rPr lang="en-CA" dirty="0" smtClean="0">
                <a:ea typeface="ＭＳ Ｐゴシック" pitchFamily="34" charset="-128"/>
              </a:rPr>
              <a:t>their </a:t>
            </a:r>
            <a:r>
              <a:rPr lang="en-CA" dirty="0">
                <a:ea typeface="ＭＳ Ｐゴシック" pitchFamily="34" charset="-128"/>
              </a:rPr>
              <a:t>main flow</a:t>
            </a:r>
          </a:p>
        </p:txBody>
      </p:sp>
      <p:sp>
        <p:nvSpPr>
          <p:cNvPr id="55" name="TextBox 54"/>
          <p:cNvSpPr txBox="1"/>
          <p:nvPr>
            <p:custDataLst>
              <p:tags r:id="rId4"/>
            </p:custDataLst>
          </p:nvPr>
        </p:nvSpPr>
        <p:spPr>
          <a:xfrm>
            <a:off x="370245" y="980728"/>
            <a:ext cx="8353425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Three use cases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Geo Expert Contributors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Non Geo Expert Contributors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Large Data Volume Contributors</a:t>
            </a:r>
            <a:endParaRPr lang="en-CA" dirty="0">
              <a:ea typeface="ＭＳ Ｐゴシック" pitchFamily="34" charset="-128"/>
            </a:endParaRPr>
          </a:p>
        </p:txBody>
      </p:sp>
      <p:sp>
        <p:nvSpPr>
          <p:cNvPr id="81" name="Rectangle 80"/>
          <p:cNvSpPr/>
          <p:nvPr>
            <p:custDataLst>
              <p:tags r:id="rId5"/>
            </p:custDataLst>
          </p:nvPr>
        </p:nvSpPr>
        <p:spPr bwMode="auto">
          <a:xfrm>
            <a:off x="594048" y="2524256"/>
            <a:ext cx="7956000" cy="1809487"/>
          </a:xfrm>
          <a:prstGeom prst="rect">
            <a:avLst/>
          </a:prstGeom>
          <a:solidFill>
            <a:srgbClr val="E9ECDF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82" name="Freeform 189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738064" y="3216577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Freeform 123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542604" y="3216577"/>
            <a:ext cx="828000" cy="468000"/>
          </a:xfrm>
          <a:custGeom>
            <a:avLst/>
            <a:gdLst>
              <a:gd name="T0" fmla="*/ 567 w 1589"/>
              <a:gd name="T1" fmla="*/ 0 h 907"/>
              <a:gd name="T2" fmla="*/ 1285 w 1589"/>
              <a:gd name="T3" fmla="*/ 0 h 907"/>
              <a:gd name="T4" fmla="*/ 1342 w 1589"/>
              <a:gd name="T5" fmla="*/ 855 h 907"/>
              <a:gd name="T6" fmla="*/ 1285 w 1589"/>
              <a:gd name="T7" fmla="*/ 907 h 907"/>
              <a:gd name="T8" fmla="*/ 1285 w 1589"/>
              <a:gd name="T9" fmla="*/ 907 h 907"/>
              <a:gd name="T10" fmla="*/ 567 w 1589"/>
              <a:gd name="T11" fmla="*/ 907 h 907"/>
              <a:gd name="T12" fmla="*/ 0 w 1589"/>
              <a:gd name="T13" fmla="*/ 453 h 907"/>
              <a:gd name="T14" fmla="*/ 567 w 1589"/>
              <a:gd name="T15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89" h="907">
                <a:moveTo>
                  <a:pt x="567" y="0"/>
                </a:moveTo>
                <a:lnTo>
                  <a:pt x="1285" y="0"/>
                </a:lnTo>
                <a:cubicBezTo>
                  <a:pt x="1563" y="222"/>
                  <a:pt x="1589" y="605"/>
                  <a:pt x="1342" y="855"/>
                </a:cubicBezTo>
                <a:cubicBezTo>
                  <a:pt x="1324" y="873"/>
                  <a:pt x="1305" y="891"/>
                  <a:pt x="1285" y="907"/>
                </a:cubicBezTo>
                <a:lnTo>
                  <a:pt x="1285" y="907"/>
                </a:lnTo>
                <a:lnTo>
                  <a:pt x="567" y="907"/>
                </a:lnTo>
                <a:cubicBezTo>
                  <a:pt x="288" y="883"/>
                  <a:pt x="59" y="699"/>
                  <a:pt x="0" y="453"/>
                </a:cubicBezTo>
                <a:cubicBezTo>
                  <a:pt x="59" y="207"/>
                  <a:pt x="288" y="24"/>
                  <a:pt x="567" y="0"/>
                </a:cubicBezTo>
                <a:close/>
              </a:path>
            </a:pathLst>
          </a:custGeom>
          <a:gradFill>
            <a:gsLst>
              <a:gs pos="33000">
                <a:srgbClr val="E0B9F1"/>
              </a:gs>
              <a:gs pos="0">
                <a:srgbClr val="DCABEF"/>
              </a:gs>
              <a:gs pos="100000">
                <a:srgbClr val="F4EFFB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Freeform 114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7434808" y="2639272"/>
            <a:ext cx="1043593" cy="468000"/>
          </a:xfrm>
          <a:custGeom>
            <a:avLst/>
            <a:gdLst>
              <a:gd name="T0" fmla="*/ 0 w 449"/>
              <a:gd name="T1" fmla="*/ 207 h 207"/>
              <a:gd name="T2" fmla="*/ 345 w 449"/>
              <a:gd name="T3" fmla="*/ 207 h 207"/>
              <a:gd name="T4" fmla="*/ 449 w 449"/>
              <a:gd name="T5" fmla="*/ 0 h 207"/>
              <a:gd name="T6" fmla="*/ 103 w 449"/>
              <a:gd name="T7" fmla="*/ 0 h 207"/>
              <a:gd name="T8" fmla="*/ 0 w 449"/>
              <a:gd name="T9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9" h="207">
                <a:moveTo>
                  <a:pt x="0" y="207"/>
                </a:moveTo>
                <a:lnTo>
                  <a:pt x="345" y="207"/>
                </a:lnTo>
                <a:lnTo>
                  <a:pt x="449" y="0"/>
                </a:lnTo>
                <a:lnTo>
                  <a:pt x="103" y="0"/>
                </a:lnTo>
                <a:lnTo>
                  <a:pt x="0" y="207"/>
                </a:lnTo>
                <a:close/>
              </a:path>
            </a:pathLst>
          </a:custGeom>
          <a:gradFill>
            <a:gsLst>
              <a:gs pos="30000">
                <a:srgbClr val="DBE0C9"/>
              </a:gs>
              <a:gs pos="0">
                <a:srgbClr val="DBE0C9"/>
              </a:gs>
              <a:gs pos="100000">
                <a:srgbClr val="E7EEF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/>
          <p:cNvSpPr/>
          <p:nvPr>
            <p:custDataLst>
              <p:tags r:id="rId9"/>
            </p:custDataLst>
          </p:nvPr>
        </p:nvSpPr>
        <p:spPr bwMode="auto">
          <a:xfrm>
            <a:off x="1828776" y="3216577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Validate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ectangle 85"/>
          <p:cNvSpPr/>
          <p:nvPr>
            <p:custDataLst>
              <p:tags r:id="rId10"/>
            </p:custDataLst>
          </p:nvPr>
        </p:nvSpPr>
        <p:spPr bwMode="auto">
          <a:xfrm>
            <a:off x="2919488" y="3216577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</a:t>
            </a:r>
          </a:p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(if required)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 86"/>
          <p:cNvSpPr/>
          <p:nvPr>
            <p:custDataLst>
              <p:tags r:id="rId11"/>
            </p:custDataLst>
          </p:nvPr>
        </p:nvSpPr>
        <p:spPr bwMode="auto">
          <a:xfrm>
            <a:off x="4010200" y="3216577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ectangle 87"/>
          <p:cNvSpPr/>
          <p:nvPr>
            <p:custDataLst>
              <p:tags r:id="rId12"/>
            </p:custDataLst>
          </p:nvPr>
        </p:nvSpPr>
        <p:spPr bwMode="auto">
          <a:xfrm>
            <a:off x="5100912" y="3216577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angle 88"/>
          <p:cNvSpPr/>
          <p:nvPr>
            <p:custDataLst>
              <p:tags r:id="rId13"/>
            </p:custDataLst>
          </p:nvPr>
        </p:nvSpPr>
        <p:spPr bwMode="auto">
          <a:xfrm>
            <a:off x="6191622" y="3216577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Publish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Freeform 189"/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7560560" y="3798828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</a:p>
          <a:p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Straight Arrow Connector 90"/>
          <p:cNvCxnSpPr>
            <a:endCxn id="85" idx="1"/>
          </p:cNvCxnSpPr>
          <p:nvPr>
            <p:custDataLst>
              <p:tags r:id="rId15"/>
            </p:custDataLst>
          </p:nvPr>
        </p:nvCxnSpPr>
        <p:spPr>
          <a:xfrm flipV="1">
            <a:off x="1530152" y="3450577"/>
            <a:ext cx="298624" cy="2187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85" idx="3"/>
            <a:endCxn id="86" idx="1"/>
          </p:cNvCxnSpPr>
          <p:nvPr>
            <p:custDataLst>
              <p:tags r:id="rId16"/>
            </p:custDataLst>
          </p:nvPr>
        </p:nvCxnSpPr>
        <p:spPr>
          <a:xfrm>
            <a:off x="2620864" y="3450577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86" idx="3"/>
            <a:endCxn id="87" idx="1"/>
          </p:cNvCxnSpPr>
          <p:nvPr>
            <p:custDataLst>
              <p:tags r:id="rId17"/>
            </p:custDataLst>
          </p:nvPr>
        </p:nvCxnSpPr>
        <p:spPr>
          <a:xfrm>
            <a:off x="3711576" y="3450577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87" idx="3"/>
            <a:endCxn id="88" idx="1"/>
          </p:cNvCxnSpPr>
          <p:nvPr>
            <p:custDataLst>
              <p:tags r:id="rId18"/>
            </p:custDataLst>
          </p:nvPr>
        </p:nvCxnSpPr>
        <p:spPr>
          <a:xfrm>
            <a:off x="4802288" y="3450577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88" idx="3"/>
            <a:endCxn id="89" idx="1"/>
          </p:cNvCxnSpPr>
          <p:nvPr>
            <p:custDataLst>
              <p:tags r:id="rId19"/>
            </p:custDataLst>
          </p:nvPr>
        </p:nvCxnSpPr>
        <p:spPr>
          <a:xfrm>
            <a:off x="5893000" y="3450577"/>
            <a:ext cx="298622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>
            <p:custDataLst>
              <p:tags r:id="rId20"/>
            </p:custDataLst>
          </p:nvPr>
        </p:nvCxnSpPr>
        <p:spPr>
          <a:xfrm flipV="1">
            <a:off x="6983710" y="2826668"/>
            <a:ext cx="595114" cy="626096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89" idx="3"/>
            <a:endCxn id="83" idx="6"/>
          </p:cNvCxnSpPr>
          <p:nvPr>
            <p:custDataLst>
              <p:tags r:id="rId21"/>
            </p:custDataLst>
          </p:nvPr>
        </p:nvCxnSpPr>
        <p:spPr>
          <a:xfrm flipV="1">
            <a:off x="6983710" y="3450319"/>
            <a:ext cx="558894" cy="258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89" idx="3"/>
          </p:cNvCxnSpPr>
          <p:nvPr>
            <p:custDataLst>
              <p:tags r:id="rId22"/>
            </p:custDataLst>
          </p:nvPr>
        </p:nvCxnSpPr>
        <p:spPr>
          <a:xfrm>
            <a:off x="6983710" y="3450577"/>
            <a:ext cx="576850" cy="582251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>
            <p:custDataLst>
              <p:tags r:id="rId23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25" name="Isosceles Triangle 24"/>
          <p:cNvSpPr/>
          <p:nvPr>
            <p:custDataLst>
              <p:tags r:id="rId24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064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4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DDR Processing Model</a:t>
            </a:r>
            <a:br>
              <a:rPr lang="en-CA" dirty="0" smtClean="0"/>
            </a:br>
            <a:r>
              <a:rPr lang="en-CA" dirty="0" smtClean="0"/>
              <a:t>Old Main Flow</a:t>
            </a:r>
            <a:endParaRPr lang="en-CA" dirty="0"/>
          </a:p>
        </p:txBody>
      </p:sp>
      <p:sp>
        <p:nvSpPr>
          <p:cNvPr id="54" name="TextBox 53"/>
          <p:cNvSpPr txBox="1"/>
          <p:nvPr>
            <p:custDataLst>
              <p:tags r:id="rId3"/>
            </p:custDataLst>
          </p:nvPr>
        </p:nvSpPr>
        <p:spPr>
          <a:xfrm>
            <a:off x="395288" y="4782770"/>
            <a:ext cx="835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>
                <a:ea typeface="ＭＳ Ｐゴシック" pitchFamily="34" charset="-128"/>
              </a:rPr>
              <a:t>All three use cases share the same processing model in </a:t>
            </a:r>
            <a:r>
              <a:rPr lang="en-CA" dirty="0" smtClean="0">
                <a:ea typeface="ＭＳ Ｐゴシック" pitchFamily="34" charset="-128"/>
              </a:rPr>
              <a:t>their </a:t>
            </a:r>
            <a:r>
              <a:rPr lang="en-CA" dirty="0">
                <a:ea typeface="ＭＳ Ｐゴシック" pitchFamily="34" charset="-128"/>
              </a:rPr>
              <a:t>main flow</a:t>
            </a:r>
          </a:p>
        </p:txBody>
      </p:sp>
      <p:sp>
        <p:nvSpPr>
          <p:cNvPr id="55" name="TextBox 54"/>
          <p:cNvSpPr txBox="1"/>
          <p:nvPr>
            <p:custDataLst>
              <p:tags r:id="rId4"/>
            </p:custDataLst>
          </p:nvPr>
        </p:nvSpPr>
        <p:spPr>
          <a:xfrm>
            <a:off x="370245" y="980728"/>
            <a:ext cx="8353425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Three use cases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Geo Expert Contributors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Non Geo Expert Contributors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Large Data Volume Contributors</a:t>
            </a:r>
            <a:endParaRPr lang="en-CA" dirty="0">
              <a:ea typeface="ＭＳ Ｐゴシック" pitchFamily="34" charset="-128"/>
            </a:endParaRPr>
          </a:p>
        </p:txBody>
      </p:sp>
      <p:sp>
        <p:nvSpPr>
          <p:cNvPr id="81" name="Rectangle 80"/>
          <p:cNvSpPr/>
          <p:nvPr>
            <p:custDataLst>
              <p:tags r:id="rId5"/>
            </p:custDataLst>
          </p:nvPr>
        </p:nvSpPr>
        <p:spPr bwMode="auto">
          <a:xfrm>
            <a:off x="594048" y="2524256"/>
            <a:ext cx="7956000" cy="1809487"/>
          </a:xfrm>
          <a:prstGeom prst="rect">
            <a:avLst/>
          </a:prstGeom>
          <a:solidFill>
            <a:srgbClr val="E9ECDF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82" name="Freeform 189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738064" y="3216577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Freeform 123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542604" y="3216577"/>
            <a:ext cx="828000" cy="468000"/>
          </a:xfrm>
          <a:custGeom>
            <a:avLst/>
            <a:gdLst>
              <a:gd name="T0" fmla="*/ 567 w 1589"/>
              <a:gd name="T1" fmla="*/ 0 h 907"/>
              <a:gd name="T2" fmla="*/ 1285 w 1589"/>
              <a:gd name="T3" fmla="*/ 0 h 907"/>
              <a:gd name="T4" fmla="*/ 1342 w 1589"/>
              <a:gd name="T5" fmla="*/ 855 h 907"/>
              <a:gd name="T6" fmla="*/ 1285 w 1589"/>
              <a:gd name="T7" fmla="*/ 907 h 907"/>
              <a:gd name="T8" fmla="*/ 1285 w 1589"/>
              <a:gd name="T9" fmla="*/ 907 h 907"/>
              <a:gd name="T10" fmla="*/ 567 w 1589"/>
              <a:gd name="T11" fmla="*/ 907 h 907"/>
              <a:gd name="T12" fmla="*/ 0 w 1589"/>
              <a:gd name="T13" fmla="*/ 453 h 907"/>
              <a:gd name="T14" fmla="*/ 567 w 1589"/>
              <a:gd name="T15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89" h="907">
                <a:moveTo>
                  <a:pt x="567" y="0"/>
                </a:moveTo>
                <a:lnTo>
                  <a:pt x="1285" y="0"/>
                </a:lnTo>
                <a:cubicBezTo>
                  <a:pt x="1563" y="222"/>
                  <a:pt x="1589" y="605"/>
                  <a:pt x="1342" y="855"/>
                </a:cubicBezTo>
                <a:cubicBezTo>
                  <a:pt x="1324" y="873"/>
                  <a:pt x="1305" y="891"/>
                  <a:pt x="1285" y="907"/>
                </a:cubicBezTo>
                <a:lnTo>
                  <a:pt x="1285" y="907"/>
                </a:lnTo>
                <a:lnTo>
                  <a:pt x="567" y="907"/>
                </a:lnTo>
                <a:cubicBezTo>
                  <a:pt x="288" y="883"/>
                  <a:pt x="59" y="699"/>
                  <a:pt x="0" y="453"/>
                </a:cubicBezTo>
                <a:cubicBezTo>
                  <a:pt x="59" y="207"/>
                  <a:pt x="288" y="24"/>
                  <a:pt x="567" y="0"/>
                </a:cubicBezTo>
                <a:close/>
              </a:path>
            </a:pathLst>
          </a:custGeom>
          <a:gradFill>
            <a:gsLst>
              <a:gs pos="33000">
                <a:srgbClr val="E0B9F1"/>
              </a:gs>
              <a:gs pos="0">
                <a:srgbClr val="DCABEF"/>
              </a:gs>
              <a:gs pos="100000">
                <a:srgbClr val="F4EFFB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Freeform 114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7434808" y="2639272"/>
            <a:ext cx="1043593" cy="468000"/>
          </a:xfrm>
          <a:custGeom>
            <a:avLst/>
            <a:gdLst>
              <a:gd name="T0" fmla="*/ 0 w 449"/>
              <a:gd name="T1" fmla="*/ 207 h 207"/>
              <a:gd name="T2" fmla="*/ 345 w 449"/>
              <a:gd name="T3" fmla="*/ 207 h 207"/>
              <a:gd name="T4" fmla="*/ 449 w 449"/>
              <a:gd name="T5" fmla="*/ 0 h 207"/>
              <a:gd name="T6" fmla="*/ 103 w 449"/>
              <a:gd name="T7" fmla="*/ 0 h 207"/>
              <a:gd name="T8" fmla="*/ 0 w 449"/>
              <a:gd name="T9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9" h="207">
                <a:moveTo>
                  <a:pt x="0" y="207"/>
                </a:moveTo>
                <a:lnTo>
                  <a:pt x="345" y="207"/>
                </a:lnTo>
                <a:lnTo>
                  <a:pt x="449" y="0"/>
                </a:lnTo>
                <a:lnTo>
                  <a:pt x="103" y="0"/>
                </a:lnTo>
                <a:lnTo>
                  <a:pt x="0" y="207"/>
                </a:lnTo>
                <a:close/>
              </a:path>
            </a:pathLst>
          </a:custGeom>
          <a:gradFill>
            <a:gsLst>
              <a:gs pos="30000">
                <a:srgbClr val="DBE0C9"/>
              </a:gs>
              <a:gs pos="0">
                <a:srgbClr val="DBE0C9"/>
              </a:gs>
              <a:gs pos="100000">
                <a:srgbClr val="E7EEF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/>
          <p:cNvSpPr/>
          <p:nvPr>
            <p:custDataLst>
              <p:tags r:id="rId9"/>
            </p:custDataLst>
          </p:nvPr>
        </p:nvSpPr>
        <p:spPr bwMode="auto">
          <a:xfrm>
            <a:off x="1828776" y="3216577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Validate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ectangle 85"/>
          <p:cNvSpPr/>
          <p:nvPr>
            <p:custDataLst>
              <p:tags r:id="rId10"/>
            </p:custDataLst>
          </p:nvPr>
        </p:nvSpPr>
        <p:spPr bwMode="auto">
          <a:xfrm>
            <a:off x="2919488" y="3216577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</a:t>
            </a:r>
          </a:p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(if required)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 86"/>
          <p:cNvSpPr/>
          <p:nvPr>
            <p:custDataLst>
              <p:tags r:id="rId11"/>
            </p:custDataLst>
          </p:nvPr>
        </p:nvSpPr>
        <p:spPr bwMode="auto">
          <a:xfrm>
            <a:off x="4010200" y="3216577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ectangle 87"/>
          <p:cNvSpPr/>
          <p:nvPr>
            <p:custDataLst>
              <p:tags r:id="rId12"/>
            </p:custDataLst>
          </p:nvPr>
        </p:nvSpPr>
        <p:spPr bwMode="auto">
          <a:xfrm>
            <a:off x="5100912" y="3216577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angle 88"/>
          <p:cNvSpPr/>
          <p:nvPr>
            <p:custDataLst>
              <p:tags r:id="rId13"/>
            </p:custDataLst>
          </p:nvPr>
        </p:nvSpPr>
        <p:spPr bwMode="auto">
          <a:xfrm>
            <a:off x="6191622" y="3216577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Publish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Freeform 189"/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7560560" y="3798828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</a:p>
          <a:p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Straight Arrow Connector 90"/>
          <p:cNvCxnSpPr>
            <a:endCxn id="85" idx="1"/>
          </p:cNvCxnSpPr>
          <p:nvPr>
            <p:custDataLst>
              <p:tags r:id="rId15"/>
            </p:custDataLst>
          </p:nvPr>
        </p:nvCxnSpPr>
        <p:spPr>
          <a:xfrm flipV="1">
            <a:off x="1530152" y="3450577"/>
            <a:ext cx="298624" cy="2187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85" idx="3"/>
            <a:endCxn id="86" idx="1"/>
          </p:cNvCxnSpPr>
          <p:nvPr>
            <p:custDataLst>
              <p:tags r:id="rId16"/>
            </p:custDataLst>
          </p:nvPr>
        </p:nvCxnSpPr>
        <p:spPr>
          <a:xfrm>
            <a:off x="2620864" y="3450577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86" idx="3"/>
            <a:endCxn id="87" idx="1"/>
          </p:cNvCxnSpPr>
          <p:nvPr>
            <p:custDataLst>
              <p:tags r:id="rId17"/>
            </p:custDataLst>
          </p:nvPr>
        </p:nvCxnSpPr>
        <p:spPr>
          <a:xfrm>
            <a:off x="3711576" y="3450577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87" idx="3"/>
            <a:endCxn id="88" idx="1"/>
          </p:cNvCxnSpPr>
          <p:nvPr>
            <p:custDataLst>
              <p:tags r:id="rId18"/>
            </p:custDataLst>
          </p:nvPr>
        </p:nvCxnSpPr>
        <p:spPr>
          <a:xfrm>
            <a:off x="4802288" y="3450577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88" idx="3"/>
            <a:endCxn id="89" idx="1"/>
          </p:cNvCxnSpPr>
          <p:nvPr>
            <p:custDataLst>
              <p:tags r:id="rId19"/>
            </p:custDataLst>
          </p:nvPr>
        </p:nvCxnSpPr>
        <p:spPr>
          <a:xfrm>
            <a:off x="5893000" y="3450577"/>
            <a:ext cx="298622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>
            <p:custDataLst>
              <p:tags r:id="rId20"/>
            </p:custDataLst>
          </p:nvPr>
        </p:nvCxnSpPr>
        <p:spPr>
          <a:xfrm flipV="1">
            <a:off x="6983710" y="2826668"/>
            <a:ext cx="595114" cy="626096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89" idx="3"/>
            <a:endCxn id="83" idx="6"/>
          </p:cNvCxnSpPr>
          <p:nvPr>
            <p:custDataLst>
              <p:tags r:id="rId21"/>
            </p:custDataLst>
          </p:nvPr>
        </p:nvCxnSpPr>
        <p:spPr>
          <a:xfrm flipV="1">
            <a:off x="6983710" y="3450319"/>
            <a:ext cx="558894" cy="258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89" idx="3"/>
          </p:cNvCxnSpPr>
          <p:nvPr>
            <p:custDataLst>
              <p:tags r:id="rId22"/>
            </p:custDataLst>
          </p:nvPr>
        </p:nvCxnSpPr>
        <p:spPr>
          <a:xfrm>
            <a:off x="6983710" y="3450577"/>
            <a:ext cx="576850" cy="582251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>
            <p:custDataLst>
              <p:tags r:id="rId23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25" name="Isosceles Triangle 24"/>
          <p:cNvSpPr/>
          <p:nvPr>
            <p:custDataLst>
              <p:tags r:id="rId24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740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-0.01302 0.04005 C -0.01563 0.04908 -0.01962 0.05394 -0.02379 0.05394 C -0.02865 0.05394 -0.03247 0.04908 -0.03525 0.04005 L -0.04775 -4.07407E-6 " pathEditMode="relative" rAng="0" ptsTypes="FffFF">
                                      <p:cBhvr>
                                        <p:cTn id="31" dur="2000" fill="hold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6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5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DDR Processing Model</a:t>
            </a:r>
            <a:br>
              <a:rPr lang="en-CA" dirty="0" smtClean="0"/>
            </a:br>
            <a:r>
              <a:rPr lang="en-CA" dirty="0" smtClean="0"/>
              <a:t>Revised Main Flow</a:t>
            </a:r>
            <a:endParaRPr lang="en-CA" dirty="0"/>
          </a:p>
        </p:txBody>
      </p:sp>
      <p:sp>
        <p:nvSpPr>
          <p:cNvPr id="55" name="TextBox 54"/>
          <p:cNvSpPr txBox="1"/>
          <p:nvPr>
            <p:custDataLst>
              <p:tags r:id="rId3"/>
            </p:custDataLst>
          </p:nvPr>
        </p:nvSpPr>
        <p:spPr>
          <a:xfrm>
            <a:off x="389295" y="1638000"/>
            <a:ext cx="835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Non Geo Expert Contributors</a:t>
            </a:r>
            <a:endParaRPr lang="en-CA" dirty="0"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 bwMode="auto">
          <a:xfrm>
            <a:off x="594048" y="2524256"/>
            <a:ext cx="7956000" cy="1809487"/>
          </a:xfrm>
          <a:prstGeom prst="rect">
            <a:avLst/>
          </a:prstGeom>
          <a:solidFill>
            <a:srgbClr val="E9ECDF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11" name="Freeform 189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899989" y="3089032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23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7380679" y="3216577"/>
            <a:ext cx="828000" cy="468000"/>
          </a:xfrm>
          <a:custGeom>
            <a:avLst/>
            <a:gdLst>
              <a:gd name="T0" fmla="*/ 567 w 1589"/>
              <a:gd name="T1" fmla="*/ 0 h 907"/>
              <a:gd name="T2" fmla="*/ 1285 w 1589"/>
              <a:gd name="T3" fmla="*/ 0 h 907"/>
              <a:gd name="T4" fmla="*/ 1342 w 1589"/>
              <a:gd name="T5" fmla="*/ 855 h 907"/>
              <a:gd name="T6" fmla="*/ 1285 w 1589"/>
              <a:gd name="T7" fmla="*/ 907 h 907"/>
              <a:gd name="T8" fmla="*/ 1285 w 1589"/>
              <a:gd name="T9" fmla="*/ 907 h 907"/>
              <a:gd name="T10" fmla="*/ 567 w 1589"/>
              <a:gd name="T11" fmla="*/ 907 h 907"/>
              <a:gd name="T12" fmla="*/ 0 w 1589"/>
              <a:gd name="T13" fmla="*/ 453 h 907"/>
              <a:gd name="T14" fmla="*/ 567 w 1589"/>
              <a:gd name="T15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89" h="907">
                <a:moveTo>
                  <a:pt x="567" y="0"/>
                </a:moveTo>
                <a:lnTo>
                  <a:pt x="1285" y="0"/>
                </a:lnTo>
                <a:cubicBezTo>
                  <a:pt x="1563" y="222"/>
                  <a:pt x="1589" y="605"/>
                  <a:pt x="1342" y="855"/>
                </a:cubicBezTo>
                <a:cubicBezTo>
                  <a:pt x="1324" y="873"/>
                  <a:pt x="1305" y="891"/>
                  <a:pt x="1285" y="907"/>
                </a:cubicBezTo>
                <a:lnTo>
                  <a:pt x="1285" y="907"/>
                </a:lnTo>
                <a:lnTo>
                  <a:pt x="567" y="907"/>
                </a:lnTo>
                <a:cubicBezTo>
                  <a:pt x="288" y="883"/>
                  <a:pt x="59" y="699"/>
                  <a:pt x="0" y="453"/>
                </a:cubicBezTo>
                <a:cubicBezTo>
                  <a:pt x="59" y="207"/>
                  <a:pt x="288" y="24"/>
                  <a:pt x="567" y="0"/>
                </a:cubicBezTo>
                <a:close/>
              </a:path>
            </a:pathLst>
          </a:custGeom>
          <a:gradFill>
            <a:gsLst>
              <a:gs pos="33000">
                <a:srgbClr val="E0B9F1"/>
              </a:gs>
              <a:gs pos="0">
                <a:srgbClr val="DCABEF"/>
              </a:gs>
              <a:gs pos="100000">
                <a:srgbClr val="F4EFFB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14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272883" y="2639272"/>
            <a:ext cx="1043593" cy="468000"/>
          </a:xfrm>
          <a:custGeom>
            <a:avLst/>
            <a:gdLst>
              <a:gd name="T0" fmla="*/ 0 w 449"/>
              <a:gd name="T1" fmla="*/ 207 h 207"/>
              <a:gd name="T2" fmla="*/ 345 w 449"/>
              <a:gd name="T3" fmla="*/ 207 h 207"/>
              <a:gd name="T4" fmla="*/ 449 w 449"/>
              <a:gd name="T5" fmla="*/ 0 h 207"/>
              <a:gd name="T6" fmla="*/ 103 w 449"/>
              <a:gd name="T7" fmla="*/ 0 h 207"/>
              <a:gd name="T8" fmla="*/ 0 w 449"/>
              <a:gd name="T9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9" h="207">
                <a:moveTo>
                  <a:pt x="0" y="207"/>
                </a:moveTo>
                <a:lnTo>
                  <a:pt x="345" y="207"/>
                </a:lnTo>
                <a:lnTo>
                  <a:pt x="449" y="0"/>
                </a:lnTo>
                <a:lnTo>
                  <a:pt x="103" y="0"/>
                </a:lnTo>
                <a:lnTo>
                  <a:pt x="0" y="207"/>
                </a:lnTo>
                <a:close/>
              </a:path>
            </a:pathLst>
          </a:custGeom>
          <a:gradFill>
            <a:gsLst>
              <a:gs pos="30000">
                <a:srgbClr val="DBE0C9"/>
              </a:gs>
              <a:gs pos="0">
                <a:srgbClr val="DBE0C9"/>
              </a:gs>
              <a:gs pos="100000">
                <a:srgbClr val="E7EEF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>
            <p:custDataLst>
              <p:tags r:id="rId8"/>
            </p:custDataLst>
          </p:nvPr>
        </p:nvSpPr>
        <p:spPr bwMode="auto">
          <a:xfrm>
            <a:off x="1990701" y="3089032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Validate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>
            <p:custDataLst>
              <p:tags r:id="rId9"/>
            </p:custDataLst>
          </p:nvPr>
        </p:nvSpPr>
        <p:spPr bwMode="auto">
          <a:xfrm>
            <a:off x="3081413" y="3089032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ysDash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</a:t>
            </a:r>
          </a:p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(if required)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>
            <p:custDataLst>
              <p:tags r:id="rId10"/>
            </p:custDataLst>
          </p:nvPr>
        </p:nvSpPr>
        <p:spPr bwMode="auto">
          <a:xfrm>
            <a:off x="4172125" y="3089032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Publish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>
            <p:custDataLst>
              <p:tags r:id="rId11"/>
            </p:custDataLst>
          </p:nvPr>
        </p:nvSpPr>
        <p:spPr bwMode="auto">
          <a:xfrm>
            <a:off x="5785380" y="2670363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>
            <p:custDataLst>
              <p:tags r:id="rId12"/>
            </p:custDataLst>
          </p:nvPr>
        </p:nvSpPr>
        <p:spPr bwMode="auto">
          <a:xfrm>
            <a:off x="5785380" y="3507702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189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7398635" y="3798828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</a:p>
          <a:p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>
            <a:endCxn id="19" idx="1"/>
          </p:cNvCxnSpPr>
          <p:nvPr>
            <p:custDataLst>
              <p:tags r:id="rId14"/>
            </p:custDataLst>
          </p:nvPr>
        </p:nvCxnSpPr>
        <p:spPr>
          <a:xfrm>
            <a:off x="1692077" y="3323032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9" idx="3"/>
            <a:endCxn id="20" idx="1"/>
          </p:cNvCxnSpPr>
          <p:nvPr>
            <p:custDataLst>
              <p:tags r:id="rId15"/>
            </p:custDataLst>
          </p:nvPr>
        </p:nvCxnSpPr>
        <p:spPr>
          <a:xfrm>
            <a:off x="2782789" y="3323032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0" idx="3"/>
            <a:endCxn id="21" idx="1"/>
          </p:cNvCxnSpPr>
          <p:nvPr>
            <p:custDataLst>
              <p:tags r:id="rId16"/>
            </p:custDataLst>
          </p:nvPr>
        </p:nvCxnSpPr>
        <p:spPr>
          <a:xfrm>
            <a:off x="3873501" y="3323032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1" idx="3"/>
            <a:endCxn id="22" idx="1"/>
          </p:cNvCxnSpPr>
          <p:nvPr>
            <p:custDataLst>
              <p:tags r:id="rId17"/>
            </p:custDataLst>
          </p:nvPr>
        </p:nvCxnSpPr>
        <p:spPr>
          <a:xfrm flipV="1">
            <a:off x="4964213" y="2904363"/>
            <a:ext cx="821167" cy="418669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1" idx="3"/>
            <a:endCxn id="23" idx="1"/>
          </p:cNvCxnSpPr>
          <p:nvPr>
            <p:custDataLst>
              <p:tags r:id="rId18"/>
            </p:custDataLst>
          </p:nvPr>
        </p:nvCxnSpPr>
        <p:spPr>
          <a:xfrm>
            <a:off x="4964213" y="3323032"/>
            <a:ext cx="821167" cy="41867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>
            <p:custDataLst>
              <p:tags r:id="rId19"/>
            </p:custDataLst>
          </p:nvPr>
        </p:nvCxnSpPr>
        <p:spPr>
          <a:xfrm>
            <a:off x="6577468" y="2904363"/>
            <a:ext cx="803211" cy="0"/>
          </a:xfrm>
          <a:prstGeom prst="straightConnector1">
            <a:avLst/>
          </a:prstGeom>
          <a:ln w="15875">
            <a:solidFill>
              <a:srgbClr val="4375BE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3" idx="3"/>
            <a:endCxn id="13" idx="6"/>
          </p:cNvCxnSpPr>
          <p:nvPr>
            <p:custDataLst>
              <p:tags r:id="rId20"/>
            </p:custDataLst>
          </p:nvPr>
        </p:nvCxnSpPr>
        <p:spPr>
          <a:xfrm flipV="1">
            <a:off x="6577468" y="3450319"/>
            <a:ext cx="803211" cy="291383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3" idx="3"/>
          </p:cNvCxnSpPr>
          <p:nvPr>
            <p:custDataLst>
              <p:tags r:id="rId21"/>
            </p:custDataLst>
          </p:nvPr>
        </p:nvCxnSpPr>
        <p:spPr>
          <a:xfrm>
            <a:off x="6577468" y="3741702"/>
            <a:ext cx="821167" cy="291126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9" name="TextBox 23568"/>
          <p:cNvSpPr txBox="1"/>
          <p:nvPr>
            <p:custDataLst>
              <p:tags r:id="rId22"/>
            </p:custDataLst>
          </p:nvPr>
        </p:nvSpPr>
        <p:spPr>
          <a:xfrm>
            <a:off x="6792163" y="2656387"/>
            <a:ext cx="3738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Link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Straight Arrow Connector 69"/>
          <p:cNvCxnSpPr/>
          <p:nvPr>
            <p:custDataLst>
              <p:tags r:id="rId23"/>
            </p:custDataLst>
          </p:nvPr>
        </p:nvCxnSpPr>
        <p:spPr>
          <a:xfrm>
            <a:off x="6181424" y="3138363"/>
            <a:ext cx="0" cy="369339"/>
          </a:xfrm>
          <a:prstGeom prst="straightConnector1">
            <a:avLst/>
          </a:prstGeom>
          <a:ln w="15875">
            <a:solidFill>
              <a:srgbClr val="4375BE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>
            <p:custDataLst>
              <p:tags r:id="rId24"/>
            </p:custDataLst>
          </p:nvPr>
        </p:nvSpPr>
        <p:spPr>
          <a:xfrm>
            <a:off x="6167460" y="3215310"/>
            <a:ext cx="3738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Link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>
            <p:custDataLst>
              <p:tags r:id="rId25"/>
            </p:custDataLst>
          </p:nvPr>
        </p:nvSpPr>
        <p:spPr>
          <a:xfrm>
            <a:off x="395335" y="1268668"/>
            <a:ext cx="835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First release targets only</a:t>
            </a:r>
            <a:endParaRPr lang="en-CA" dirty="0">
              <a:ea typeface="ＭＳ Ｐゴシック" pitchFamily="34" charset="-128"/>
            </a:endParaRPr>
          </a:p>
        </p:txBody>
      </p:sp>
      <p:sp>
        <p:nvSpPr>
          <p:cNvPr id="28" name="Rectangle 27"/>
          <p:cNvSpPr/>
          <p:nvPr>
            <p:custDataLst>
              <p:tags r:id="rId26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4" name="Isosceles Triangle 33"/>
          <p:cNvSpPr/>
          <p:nvPr>
            <p:custDataLst>
              <p:tags r:id="rId27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8364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1 – </a:t>
            </a:r>
            <a:r>
              <a:rPr lang="en-CA" dirty="0" smtClean="0">
                <a:ea typeface="ＭＳ Ｐゴシック" pitchFamily="34" charset="-128"/>
              </a:rPr>
              <a:t>Publish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Allows the publication of inexistent services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As long as what you want to publish does not exists in the DDR, you can use the publish service call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>
                <a:ea typeface="ＭＳ Ｐゴシック" pitchFamily="34" charset="-128"/>
              </a:rPr>
              <a:t>The service call can create a totally new DDR entry or add a missing element (a new map service or download file) to an existing entry</a:t>
            </a:r>
            <a:endParaRPr lang="en-CA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6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34" name="Rectangle 33"/>
          <p:cNvSpPr/>
          <p:nvPr>
            <p:custDataLst>
              <p:tags r:id="rId4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5" name="Isosceles Triangle 34"/>
          <p:cNvSpPr/>
          <p:nvPr>
            <p:custDataLst>
              <p:tags r:id="rId5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7476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1 – </a:t>
            </a:r>
            <a:r>
              <a:rPr lang="en-CA" dirty="0" smtClean="0">
                <a:ea typeface="ＭＳ Ｐゴシック" pitchFamily="34" charset="-128"/>
              </a:rPr>
              <a:t>Publish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The service use a control file to guide its execution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7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34" name="Rectangle 33"/>
          <p:cNvSpPr/>
          <p:nvPr>
            <p:custDataLst>
              <p:tags r:id="rId4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5" name="Isosceles Triangle 34"/>
          <p:cNvSpPr/>
          <p:nvPr>
            <p:custDataLst>
              <p:tags r:id="rId5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95" y="1841752"/>
            <a:ext cx="3414046" cy="249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437" y="2253311"/>
            <a:ext cx="4663139" cy="341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524" y="3633928"/>
            <a:ext cx="5036189" cy="112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>
            <p:custDataLst>
              <p:tags r:id="rId6"/>
            </p:custDataLst>
          </p:nvPr>
        </p:nvSpPr>
        <p:spPr>
          <a:xfrm>
            <a:off x="395288" y="5617212"/>
            <a:ext cx="8353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 smtClean="0">
                <a:ea typeface="ＭＳ Ｐゴシック" pitchFamily="34" charset="-128"/>
              </a:rPr>
              <a:t>The control file can be replace by a JSON string passed to the service as a parameter or via the REST input stream</a:t>
            </a:r>
          </a:p>
        </p:txBody>
      </p:sp>
    </p:spTree>
    <p:extLst>
      <p:ext uri="{BB962C8B-B14F-4D97-AF65-F5344CB8AC3E}">
        <p14:creationId xmlns:p14="http://schemas.microsoft.com/office/powerpoint/2010/main" val="329963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5" grpId="0" animBg="1"/>
      <p:bldP spid="35" grpId="1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302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1 – </a:t>
            </a:r>
            <a:r>
              <a:rPr lang="en-CA" dirty="0" smtClean="0">
                <a:ea typeface="ＭＳ Ｐゴシック" pitchFamily="34" charset="-128"/>
              </a:rPr>
              <a:t>Publish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The service receives an input package containing: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 control file 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One or two MXD with the needed FGDB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 set of files to be used by the download service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endParaRPr lang="en-CA" dirty="0" smtClean="0">
              <a:ea typeface="ＭＳ Ｐゴシック" pitchFamily="34" charset="-128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 smtClean="0">
                <a:ea typeface="ＭＳ Ｐゴシック" pitchFamily="34" charset="-128"/>
              </a:rPr>
              <a:t>To create the input package we need the value of the metadata UUID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endParaRPr lang="en-CA" dirty="0" smtClean="0">
              <a:ea typeface="ＭＳ Ｐゴシック" pitchFamily="34" charset="-128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 smtClean="0">
                <a:ea typeface="ＭＳ Ｐゴシック" pitchFamily="34" charset="-128"/>
              </a:rPr>
              <a:t>All this information is put in a ZIP file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8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6" name="Cube 5"/>
          <p:cNvSpPr/>
          <p:nvPr>
            <p:custDataLst>
              <p:tags r:id="rId4"/>
            </p:custDataLst>
          </p:nvPr>
        </p:nvSpPr>
        <p:spPr bwMode="auto">
          <a:xfrm>
            <a:off x="7786117" y="1393726"/>
            <a:ext cx="809211" cy="466148"/>
          </a:xfrm>
          <a:prstGeom prst="cube">
            <a:avLst>
              <a:gd name="adj" fmla="val 17916"/>
            </a:avLst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owchart: Internal Storage 8"/>
          <p:cNvSpPr/>
          <p:nvPr>
            <p:custDataLst>
              <p:tags r:id="rId5"/>
            </p:custDataLst>
          </p:nvPr>
        </p:nvSpPr>
        <p:spPr bwMode="auto">
          <a:xfrm>
            <a:off x="2944387" y="1859874"/>
            <a:ext cx="360000" cy="270000"/>
          </a:xfrm>
          <a:prstGeom prst="flowChartInternalStorage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300" dirty="0" smtClean="0"/>
          </a:p>
          <a:p>
            <a:pPr algn="ctr"/>
            <a:endParaRPr lang="en-CA" sz="300" dirty="0"/>
          </a:p>
        </p:txBody>
      </p:sp>
      <p:sp>
        <p:nvSpPr>
          <p:cNvPr id="10" name="TextBox 9"/>
          <p:cNvSpPr txBox="1"/>
          <p:nvPr>
            <p:custDataLst>
              <p:tags r:id="rId6"/>
            </p:custDataLst>
          </p:nvPr>
        </p:nvSpPr>
        <p:spPr>
          <a:xfrm>
            <a:off x="6888586" y="3107292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UUID</a:t>
            </a:r>
            <a:endParaRPr lang="en-CA" dirty="0"/>
          </a:p>
        </p:txBody>
      </p:sp>
      <p:sp>
        <p:nvSpPr>
          <p:cNvPr id="7" name="Can 6"/>
          <p:cNvSpPr/>
          <p:nvPr>
            <p:custDataLst>
              <p:tags r:id="rId7"/>
            </p:custDataLst>
          </p:nvPr>
        </p:nvSpPr>
        <p:spPr bwMode="auto">
          <a:xfrm>
            <a:off x="5691339" y="2167414"/>
            <a:ext cx="237600" cy="270000"/>
          </a:xfrm>
          <a:prstGeom prst="can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8" name="Flowchart: Multidocument 7"/>
          <p:cNvSpPr/>
          <p:nvPr>
            <p:custDataLst>
              <p:tags r:id="rId8"/>
            </p:custDataLst>
          </p:nvPr>
        </p:nvSpPr>
        <p:spPr bwMode="auto">
          <a:xfrm>
            <a:off x="6594177" y="2511946"/>
            <a:ext cx="270000" cy="270000"/>
          </a:xfrm>
          <a:prstGeom prst="flowChartMultidocument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>
            <p:custDataLst>
              <p:tags r:id="rId9"/>
            </p:custDataLst>
          </p:nvPr>
        </p:nvSpPr>
        <p:spPr>
          <a:xfrm>
            <a:off x="7878677" y="1480670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ZIP</a:t>
            </a:r>
            <a:endParaRPr lang="en-CA" dirty="0"/>
          </a:p>
        </p:txBody>
      </p:sp>
      <p:sp>
        <p:nvSpPr>
          <p:cNvPr id="34" name="Rectangle 33"/>
          <p:cNvSpPr/>
          <p:nvPr>
            <p:custDataLst>
              <p:tags r:id="rId10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5" name="Isosceles Triangle 34"/>
          <p:cNvSpPr/>
          <p:nvPr>
            <p:custDataLst>
              <p:tags r:id="rId11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5612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0092 L 8.33333E-7 -0.05069 C 8.33333E-7 -0.18704 -0.06267 -0.18981 -0.09948 -0.18981 L -0.4507 -0.18981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35" y="-944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092 L 0.26857 -0.00092 C 0.38854 -0.00092 0.53628 -0.01852 0.53628 -0.03264 L 0.53628 -0.06389 " pathEditMode="relative" rAng="0" ptsTypes="FfFF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-314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12899 1.85185E-6 C 0.18732 1.85185E-6 0.25833 -0.02709 0.25833 -0.04908 L 0.25833 -0.09815 " pathEditMode="relative" rAng="0" ptsTypes="FfFF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-490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0.0868 3.7037E-7 C 0.12552 3.7037E-7 0.17361 -0.03819 0.17361 -0.06921 L 0.17361 -0.13796 " pathEditMode="relative" rAng="0" ptsTypes="FfFF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1" y="-689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100"/>
                            </p:stCondLst>
                            <p:childTnLst>
                              <p:par>
                                <p:cTn id="52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600"/>
                            </p:stCondLst>
                            <p:childTnLst>
                              <p:par>
                                <p:cTn id="5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600"/>
                            </p:stCondLst>
                            <p:childTnLst>
                              <p:par>
                                <p:cTn id="71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9" grpId="2" animBg="1"/>
      <p:bldP spid="10" grpId="0"/>
      <p:bldP spid="10" grpId="1"/>
      <p:bldP spid="10" grpId="2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 smtClean="0">
                <a:ea typeface="ＭＳ Ｐゴシック" pitchFamily="34" charset="-128"/>
              </a:rPr>
              <a:t>1 – Publish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The service receives an input package containing: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 control file 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One or two MXD with the needed FGDB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 set of files to be used by the download service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endParaRPr lang="en-CA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fr-CA" smtClean="0"/>
              <a:pPr/>
              <a:t>9</a:t>
            </a:fld>
            <a:endParaRPr lang="fr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fr-CA" dirty="0" err="1" smtClean="0"/>
              <a:t>Three</a:t>
            </a:r>
            <a:r>
              <a:rPr lang="fr-CA" dirty="0" smtClean="0"/>
              <a:t> Main Services</a:t>
            </a:r>
            <a:endParaRPr lang="en-US" dirty="0"/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 bwMode="auto">
          <a:xfrm>
            <a:off x="594048" y="3779753"/>
            <a:ext cx="7956000" cy="1809487"/>
          </a:xfrm>
          <a:prstGeom prst="rect">
            <a:avLst/>
          </a:prstGeom>
          <a:solidFill>
            <a:srgbClr val="E9ECDF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11" name="Freeform 189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899989" y="4344529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fr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23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7380679" y="4472074"/>
            <a:ext cx="828000" cy="468000"/>
          </a:xfrm>
          <a:custGeom>
            <a:avLst/>
            <a:gdLst>
              <a:gd name="T0" fmla="*/ 567 w 1589"/>
              <a:gd name="T1" fmla="*/ 0 h 907"/>
              <a:gd name="T2" fmla="*/ 1285 w 1589"/>
              <a:gd name="T3" fmla="*/ 0 h 907"/>
              <a:gd name="T4" fmla="*/ 1342 w 1589"/>
              <a:gd name="T5" fmla="*/ 855 h 907"/>
              <a:gd name="T6" fmla="*/ 1285 w 1589"/>
              <a:gd name="T7" fmla="*/ 907 h 907"/>
              <a:gd name="T8" fmla="*/ 1285 w 1589"/>
              <a:gd name="T9" fmla="*/ 907 h 907"/>
              <a:gd name="T10" fmla="*/ 567 w 1589"/>
              <a:gd name="T11" fmla="*/ 907 h 907"/>
              <a:gd name="T12" fmla="*/ 0 w 1589"/>
              <a:gd name="T13" fmla="*/ 453 h 907"/>
              <a:gd name="T14" fmla="*/ 567 w 1589"/>
              <a:gd name="T15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89" h="907">
                <a:moveTo>
                  <a:pt x="567" y="0"/>
                </a:moveTo>
                <a:lnTo>
                  <a:pt x="1285" y="0"/>
                </a:lnTo>
                <a:cubicBezTo>
                  <a:pt x="1563" y="222"/>
                  <a:pt x="1589" y="605"/>
                  <a:pt x="1342" y="855"/>
                </a:cubicBezTo>
                <a:cubicBezTo>
                  <a:pt x="1324" y="873"/>
                  <a:pt x="1305" y="891"/>
                  <a:pt x="1285" y="907"/>
                </a:cubicBezTo>
                <a:lnTo>
                  <a:pt x="1285" y="907"/>
                </a:lnTo>
                <a:lnTo>
                  <a:pt x="567" y="907"/>
                </a:lnTo>
                <a:cubicBezTo>
                  <a:pt x="288" y="883"/>
                  <a:pt x="59" y="699"/>
                  <a:pt x="0" y="453"/>
                </a:cubicBezTo>
                <a:cubicBezTo>
                  <a:pt x="59" y="207"/>
                  <a:pt x="288" y="24"/>
                  <a:pt x="567" y="0"/>
                </a:cubicBezTo>
                <a:close/>
              </a:path>
            </a:pathLst>
          </a:custGeom>
          <a:gradFill>
            <a:gsLst>
              <a:gs pos="33000">
                <a:srgbClr val="E0B9F1"/>
              </a:gs>
              <a:gs pos="0">
                <a:srgbClr val="DCABEF"/>
              </a:gs>
              <a:gs pos="100000">
                <a:srgbClr val="F4EFFB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fr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14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272883" y="3894769"/>
            <a:ext cx="1043593" cy="468000"/>
          </a:xfrm>
          <a:custGeom>
            <a:avLst/>
            <a:gdLst>
              <a:gd name="T0" fmla="*/ 0 w 449"/>
              <a:gd name="T1" fmla="*/ 207 h 207"/>
              <a:gd name="T2" fmla="*/ 345 w 449"/>
              <a:gd name="T3" fmla="*/ 207 h 207"/>
              <a:gd name="T4" fmla="*/ 449 w 449"/>
              <a:gd name="T5" fmla="*/ 0 h 207"/>
              <a:gd name="T6" fmla="*/ 103 w 449"/>
              <a:gd name="T7" fmla="*/ 0 h 207"/>
              <a:gd name="T8" fmla="*/ 0 w 449"/>
              <a:gd name="T9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9" h="207">
                <a:moveTo>
                  <a:pt x="0" y="207"/>
                </a:moveTo>
                <a:lnTo>
                  <a:pt x="345" y="207"/>
                </a:lnTo>
                <a:lnTo>
                  <a:pt x="449" y="0"/>
                </a:lnTo>
                <a:lnTo>
                  <a:pt x="103" y="0"/>
                </a:lnTo>
                <a:lnTo>
                  <a:pt x="0" y="207"/>
                </a:lnTo>
                <a:close/>
              </a:path>
            </a:pathLst>
          </a:custGeom>
          <a:gradFill>
            <a:gsLst>
              <a:gs pos="30000">
                <a:srgbClr val="DBE0C9"/>
              </a:gs>
              <a:gs pos="0">
                <a:srgbClr val="DBE0C9"/>
              </a:gs>
              <a:gs pos="100000">
                <a:srgbClr val="E7EEF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fr-CA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>
            <p:custDataLst>
              <p:tags r:id="rId8"/>
            </p:custDataLst>
          </p:nvPr>
        </p:nvSpPr>
        <p:spPr bwMode="auto">
          <a:xfrm>
            <a:off x="1990701" y="434452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fr-CA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Validate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>
            <p:custDataLst>
              <p:tags r:id="rId9"/>
            </p:custDataLst>
          </p:nvPr>
        </p:nvSpPr>
        <p:spPr bwMode="auto">
          <a:xfrm>
            <a:off x="3081413" y="434452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ysDash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fr-CA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Transform</a:t>
            </a:r>
            <a:endParaRPr lang="fr-CA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(if </a:t>
            </a:r>
            <a:r>
              <a:rPr lang="fr-CA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required</a:t>
            </a:r>
            <a:r>
              <a:rPr lang="fr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>
            <p:custDataLst>
              <p:tags r:id="rId10"/>
            </p:custDataLst>
          </p:nvPr>
        </p:nvSpPr>
        <p:spPr bwMode="auto">
          <a:xfrm>
            <a:off x="4172125" y="434452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fr-CA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Publish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>
            <p:custDataLst>
              <p:tags r:id="rId11"/>
            </p:custDataLst>
          </p:nvPr>
        </p:nvSpPr>
        <p:spPr bwMode="auto">
          <a:xfrm>
            <a:off x="5785380" y="3925860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fr-CA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>
            <p:custDataLst>
              <p:tags r:id="rId12"/>
            </p:custDataLst>
          </p:nvPr>
        </p:nvSpPr>
        <p:spPr bwMode="auto">
          <a:xfrm>
            <a:off x="5785380" y="476319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fr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189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7398635" y="5054325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fr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</a:p>
          <a:p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>
            <a:endCxn id="19" idx="1"/>
          </p:cNvCxnSpPr>
          <p:nvPr>
            <p:custDataLst>
              <p:tags r:id="rId14"/>
            </p:custDataLst>
          </p:nvPr>
        </p:nvCxnSpPr>
        <p:spPr>
          <a:xfrm>
            <a:off x="1692077" y="4578529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9" idx="3"/>
            <a:endCxn id="20" idx="1"/>
          </p:cNvCxnSpPr>
          <p:nvPr>
            <p:custDataLst>
              <p:tags r:id="rId15"/>
            </p:custDataLst>
          </p:nvPr>
        </p:nvCxnSpPr>
        <p:spPr>
          <a:xfrm>
            <a:off x="2782789" y="4578529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0" idx="3"/>
            <a:endCxn id="21" idx="1"/>
          </p:cNvCxnSpPr>
          <p:nvPr>
            <p:custDataLst>
              <p:tags r:id="rId16"/>
            </p:custDataLst>
          </p:nvPr>
        </p:nvCxnSpPr>
        <p:spPr>
          <a:xfrm>
            <a:off x="3873501" y="4578529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be 5"/>
          <p:cNvSpPr/>
          <p:nvPr>
            <p:custDataLst>
              <p:tags r:id="rId17"/>
            </p:custDataLst>
          </p:nvPr>
        </p:nvSpPr>
        <p:spPr bwMode="auto">
          <a:xfrm>
            <a:off x="7786117" y="1393726"/>
            <a:ext cx="809211" cy="466148"/>
          </a:xfrm>
          <a:prstGeom prst="cube">
            <a:avLst>
              <a:gd name="adj" fmla="val 17916"/>
            </a:avLst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>
            <p:custDataLst>
              <p:tags r:id="rId18"/>
            </p:custDataLst>
          </p:nvPr>
        </p:nvSpPr>
        <p:spPr>
          <a:xfrm>
            <a:off x="7878677" y="1480670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ZIP</a:t>
            </a:r>
            <a:endParaRPr lang="en-CA" dirty="0"/>
          </a:p>
        </p:txBody>
      </p:sp>
      <p:sp>
        <p:nvSpPr>
          <p:cNvPr id="24" name="Rectangle 23"/>
          <p:cNvSpPr/>
          <p:nvPr>
            <p:custDataLst>
              <p:tags r:id="rId19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/>
          </a:p>
        </p:txBody>
      </p:sp>
      <p:sp>
        <p:nvSpPr>
          <p:cNvPr id="25" name="Isosceles Triangle 24"/>
          <p:cNvSpPr/>
          <p:nvPr>
            <p:custDataLst>
              <p:tags r:id="rId20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115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00017 0.11829 C -0.00087 0.4294 -0.75608 0.20162 -0.75608 0.38217 L -0.75503 0.41829 " pathEditMode="relative" rAng="0" ptsTypes="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95" y="2145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2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503 0.41829 L -0.39566 0.42014 " pathEditMode="relative" rAng="0" ptsTypes="AA">
                                      <p:cBhvr>
                                        <p:cTn id="5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69" y="93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6" grpId="2" animBg="1"/>
      <p:bldP spid="6" grpId="3" animBg="1"/>
      <p:bldP spid="6" grpId="4" animBg="1"/>
      <p:bldP spid="2" grpId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1 – </a:t>
            </a:r>
            <a:r>
              <a:rPr lang="en-CA" dirty="0" smtClean="0">
                <a:ea typeface="ＭＳ Ｐゴシック" pitchFamily="34" charset="-128"/>
              </a:rPr>
              <a:t>Publish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>
                <a:ea typeface="ＭＳ Ｐゴシック" pitchFamily="34" charset="-128"/>
              </a:rPr>
              <a:t>The service receives an input package containing :</a:t>
            </a:r>
            <a:endParaRPr lang="en-CA" dirty="0" smtClean="0">
              <a:ea typeface="ＭＳ Ｐゴシック" pitchFamily="34" charset="-128"/>
            </a:endParaRP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 control file 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One or two MXD with the needed FGDB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 set of files to be used by the download service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endParaRPr lang="en-CA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10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 bwMode="auto">
          <a:xfrm>
            <a:off x="594048" y="3779753"/>
            <a:ext cx="7956000" cy="1809487"/>
          </a:xfrm>
          <a:prstGeom prst="rect">
            <a:avLst/>
          </a:prstGeom>
          <a:solidFill>
            <a:srgbClr val="E9ECDF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11" name="Freeform 189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899989" y="4344529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23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7380679" y="4472074"/>
            <a:ext cx="828000" cy="468000"/>
          </a:xfrm>
          <a:custGeom>
            <a:avLst/>
            <a:gdLst>
              <a:gd name="T0" fmla="*/ 567 w 1589"/>
              <a:gd name="T1" fmla="*/ 0 h 907"/>
              <a:gd name="T2" fmla="*/ 1285 w 1589"/>
              <a:gd name="T3" fmla="*/ 0 h 907"/>
              <a:gd name="T4" fmla="*/ 1342 w 1589"/>
              <a:gd name="T5" fmla="*/ 855 h 907"/>
              <a:gd name="T6" fmla="*/ 1285 w 1589"/>
              <a:gd name="T7" fmla="*/ 907 h 907"/>
              <a:gd name="T8" fmla="*/ 1285 w 1589"/>
              <a:gd name="T9" fmla="*/ 907 h 907"/>
              <a:gd name="T10" fmla="*/ 567 w 1589"/>
              <a:gd name="T11" fmla="*/ 907 h 907"/>
              <a:gd name="T12" fmla="*/ 0 w 1589"/>
              <a:gd name="T13" fmla="*/ 453 h 907"/>
              <a:gd name="T14" fmla="*/ 567 w 1589"/>
              <a:gd name="T15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89" h="907">
                <a:moveTo>
                  <a:pt x="567" y="0"/>
                </a:moveTo>
                <a:lnTo>
                  <a:pt x="1285" y="0"/>
                </a:lnTo>
                <a:cubicBezTo>
                  <a:pt x="1563" y="222"/>
                  <a:pt x="1589" y="605"/>
                  <a:pt x="1342" y="855"/>
                </a:cubicBezTo>
                <a:cubicBezTo>
                  <a:pt x="1324" y="873"/>
                  <a:pt x="1305" y="891"/>
                  <a:pt x="1285" y="907"/>
                </a:cubicBezTo>
                <a:lnTo>
                  <a:pt x="1285" y="907"/>
                </a:lnTo>
                <a:lnTo>
                  <a:pt x="567" y="907"/>
                </a:lnTo>
                <a:cubicBezTo>
                  <a:pt x="288" y="883"/>
                  <a:pt x="59" y="699"/>
                  <a:pt x="0" y="453"/>
                </a:cubicBezTo>
                <a:cubicBezTo>
                  <a:pt x="59" y="207"/>
                  <a:pt x="288" y="24"/>
                  <a:pt x="567" y="0"/>
                </a:cubicBezTo>
                <a:close/>
              </a:path>
            </a:pathLst>
          </a:custGeom>
          <a:gradFill>
            <a:gsLst>
              <a:gs pos="33000">
                <a:srgbClr val="E0B9F1"/>
              </a:gs>
              <a:gs pos="0">
                <a:srgbClr val="DCABEF"/>
              </a:gs>
              <a:gs pos="100000">
                <a:srgbClr val="F4EFFB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14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272883" y="3894769"/>
            <a:ext cx="1043593" cy="468000"/>
          </a:xfrm>
          <a:custGeom>
            <a:avLst/>
            <a:gdLst>
              <a:gd name="T0" fmla="*/ 0 w 449"/>
              <a:gd name="T1" fmla="*/ 207 h 207"/>
              <a:gd name="T2" fmla="*/ 345 w 449"/>
              <a:gd name="T3" fmla="*/ 207 h 207"/>
              <a:gd name="T4" fmla="*/ 449 w 449"/>
              <a:gd name="T5" fmla="*/ 0 h 207"/>
              <a:gd name="T6" fmla="*/ 103 w 449"/>
              <a:gd name="T7" fmla="*/ 0 h 207"/>
              <a:gd name="T8" fmla="*/ 0 w 449"/>
              <a:gd name="T9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9" h="207">
                <a:moveTo>
                  <a:pt x="0" y="207"/>
                </a:moveTo>
                <a:lnTo>
                  <a:pt x="345" y="207"/>
                </a:lnTo>
                <a:lnTo>
                  <a:pt x="449" y="0"/>
                </a:lnTo>
                <a:lnTo>
                  <a:pt x="103" y="0"/>
                </a:lnTo>
                <a:lnTo>
                  <a:pt x="0" y="207"/>
                </a:lnTo>
                <a:close/>
              </a:path>
            </a:pathLst>
          </a:custGeom>
          <a:gradFill>
            <a:gsLst>
              <a:gs pos="30000">
                <a:srgbClr val="DBE0C9"/>
              </a:gs>
              <a:gs pos="0">
                <a:srgbClr val="DBE0C9"/>
              </a:gs>
              <a:gs pos="100000">
                <a:srgbClr val="E7EEF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>
            <p:custDataLst>
              <p:tags r:id="rId8"/>
            </p:custDataLst>
          </p:nvPr>
        </p:nvSpPr>
        <p:spPr bwMode="auto">
          <a:xfrm>
            <a:off x="1990701" y="434452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Validate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>
            <p:custDataLst>
              <p:tags r:id="rId9"/>
            </p:custDataLst>
          </p:nvPr>
        </p:nvSpPr>
        <p:spPr bwMode="auto">
          <a:xfrm>
            <a:off x="3081413" y="434452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ysDash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</a:t>
            </a:r>
          </a:p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(if required)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>
            <p:custDataLst>
              <p:tags r:id="rId10"/>
            </p:custDataLst>
          </p:nvPr>
        </p:nvSpPr>
        <p:spPr bwMode="auto">
          <a:xfrm>
            <a:off x="4172125" y="434452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Publish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>
            <p:custDataLst>
              <p:tags r:id="rId11"/>
            </p:custDataLst>
          </p:nvPr>
        </p:nvSpPr>
        <p:spPr bwMode="auto">
          <a:xfrm>
            <a:off x="5785380" y="3925860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>
            <p:custDataLst>
              <p:tags r:id="rId12"/>
            </p:custDataLst>
          </p:nvPr>
        </p:nvSpPr>
        <p:spPr bwMode="auto">
          <a:xfrm>
            <a:off x="5785380" y="476319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189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7398635" y="5054325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</a:p>
          <a:p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>
            <a:endCxn id="19" idx="1"/>
          </p:cNvCxnSpPr>
          <p:nvPr>
            <p:custDataLst>
              <p:tags r:id="rId14"/>
            </p:custDataLst>
          </p:nvPr>
        </p:nvCxnSpPr>
        <p:spPr>
          <a:xfrm>
            <a:off x="1692077" y="4578529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9" idx="3"/>
            <a:endCxn id="20" idx="1"/>
          </p:cNvCxnSpPr>
          <p:nvPr>
            <p:custDataLst>
              <p:tags r:id="rId15"/>
            </p:custDataLst>
          </p:nvPr>
        </p:nvCxnSpPr>
        <p:spPr>
          <a:xfrm>
            <a:off x="2782789" y="4578529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0" idx="3"/>
            <a:endCxn id="21" idx="1"/>
          </p:cNvCxnSpPr>
          <p:nvPr>
            <p:custDataLst>
              <p:tags r:id="rId16"/>
            </p:custDataLst>
          </p:nvPr>
        </p:nvCxnSpPr>
        <p:spPr>
          <a:xfrm>
            <a:off x="3873501" y="4578529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1" idx="3"/>
            <a:endCxn id="23" idx="1"/>
          </p:cNvCxnSpPr>
          <p:nvPr>
            <p:custDataLst>
              <p:tags r:id="rId17"/>
            </p:custDataLst>
          </p:nvPr>
        </p:nvCxnSpPr>
        <p:spPr>
          <a:xfrm>
            <a:off x="4964213" y="4578529"/>
            <a:ext cx="821167" cy="41867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owchart: Multidocument 33"/>
          <p:cNvSpPr/>
          <p:nvPr>
            <p:custDataLst>
              <p:tags r:id="rId18"/>
            </p:custDataLst>
          </p:nvPr>
        </p:nvSpPr>
        <p:spPr bwMode="auto">
          <a:xfrm>
            <a:off x="4736588" y="4588054"/>
            <a:ext cx="180000" cy="180000"/>
          </a:xfrm>
          <a:prstGeom prst="flowChartMultidocument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5" name="Can 34"/>
          <p:cNvSpPr/>
          <p:nvPr>
            <p:custDataLst>
              <p:tags r:id="rId19"/>
            </p:custDataLst>
          </p:nvPr>
        </p:nvSpPr>
        <p:spPr bwMode="auto">
          <a:xfrm>
            <a:off x="4747388" y="4381533"/>
            <a:ext cx="158400" cy="180000"/>
          </a:xfrm>
          <a:prstGeom prst="can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7" name="Flowchart: Internal Storage 36"/>
          <p:cNvSpPr/>
          <p:nvPr>
            <p:custDataLst>
              <p:tags r:id="rId20"/>
            </p:custDataLst>
          </p:nvPr>
        </p:nvSpPr>
        <p:spPr bwMode="auto">
          <a:xfrm>
            <a:off x="4219750" y="4391599"/>
            <a:ext cx="237600" cy="90000"/>
          </a:xfrm>
          <a:prstGeom prst="flowChartInternalStorage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300" dirty="0" smtClean="0"/>
          </a:p>
          <a:p>
            <a:pPr algn="ctr"/>
            <a:endParaRPr lang="en-CA" sz="300" dirty="0"/>
          </a:p>
        </p:txBody>
      </p:sp>
      <p:cxnSp>
        <p:nvCxnSpPr>
          <p:cNvPr id="38" name="Straight Arrow Connector 37"/>
          <p:cNvCxnSpPr/>
          <p:nvPr>
            <p:custDataLst>
              <p:tags r:id="rId21"/>
            </p:custDataLst>
          </p:nvPr>
        </p:nvCxnSpPr>
        <p:spPr>
          <a:xfrm flipV="1">
            <a:off x="4964213" y="4159860"/>
            <a:ext cx="821167" cy="418669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13" idx="6"/>
          </p:cNvCxnSpPr>
          <p:nvPr>
            <p:custDataLst>
              <p:tags r:id="rId22"/>
            </p:custDataLst>
          </p:nvPr>
        </p:nvCxnSpPr>
        <p:spPr>
          <a:xfrm flipV="1">
            <a:off x="6526991" y="4705816"/>
            <a:ext cx="853688" cy="163345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>
            <p:custDataLst>
              <p:tags r:id="rId23"/>
            </p:custDataLst>
          </p:nvPr>
        </p:nvCxnSpPr>
        <p:spPr>
          <a:xfrm>
            <a:off x="6541280" y="5070895"/>
            <a:ext cx="857355" cy="203141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>
            <p:custDataLst>
              <p:tags r:id="rId24"/>
            </p:custDataLst>
          </p:nvPr>
        </p:nvGrpSpPr>
        <p:grpSpPr>
          <a:xfrm>
            <a:off x="6577468" y="3911884"/>
            <a:ext cx="803211" cy="247976"/>
            <a:chOff x="6577468" y="3911884"/>
            <a:chExt cx="803211" cy="247976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6577468" y="4159860"/>
              <a:ext cx="803211" cy="0"/>
            </a:xfrm>
            <a:prstGeom prst="straightConnector1">
              <a:avLst/>
            </a:prstGeom>
            <a:ln w="15875">
              <a:solidFill>
                <a:srgbClr val="4375BE"/>
              </a:solidFill>
              <a:prstDash val="sysDash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6792163" y="3911884"/>
              <a:ext cx="37382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Link</a:t>
              </a:r>
              <a:endParaRPr lang="en-CA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>
            <p:custDataLst>
              <p:tags r:id="rId25"/>
            </p:custDataLst>
          </p:nvPr>
        </p:nvGrpSpPr>
        <p:grpSpPr>
          <a:xfrm>
            <a:off x="6167460" y="4393860"/>
            <a:ext cx="373820" cy="369339"/>
            <a:chOff x="6167460" y="4393860"/>
            <a:chExt cx="373820" cy="369339"/>
          </a:xfrm>
        </p:grpSpPr>
        <p:cxnSp>
          <p:nvCxnSpPr>
            <p:cNvPr id="44" name="Straight Arrow Connector 43"/>
            <p:cNvCxnSpPr/>
            <p:nvPr/>
          </p:nvCxnSpPr>
          <p:spPr>
            <a:xfrm>
              <a:off x="6181424" y="4393860"/>
              <a:ext cx="0" cy="369339"/>
            </a:xfrm>
            <a:prstGeom prst="straightConnector1">
              <a:avLst/>
            </a:prstGeom>
            <a:ln w="15875">
              <a:solidFill>
                <a:srgbClr val="4375BE"/>
              </a:solidFill>
              <a:prstDash val="sysDash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167460" y="4470807"/>
              <a:ext cx="37382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Link</a:t>
              </a:r>
              <a:endParaRPr lang="en-CA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>
            <p:custDataLst>
              <p:tags r:id="rId26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54" name="Isosceles Triangle 53"/>
          <p:cNvSpPr/>
          <p:nvPr>
            <p:custDataLst>
              <p:tags r:id="rId27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8668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85185E-6 L 2.22222E-6 0.02894 C 2.22222E-6 0.0419 0.04861 0.0581 0.08837 0.0581 L 0.17691 0.0581 " pathEditMode="relative" rAng="0" ptsTypes="FfFF">
                                      <p:cBhvr>
                                        <p:cTn id="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37" y="28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44444E-6 L 2.22222E-6 0.02894 C 2.22222E-6 0.0419 0.04861 0.05811 0.08837 0.05811 L 0.17691 0.05811 " pathEditMode="relative" rAng="0" ptsTypes="FfFF"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37" y="289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0.11303 7.40741E-7 C 0.16372 7.40741E-7 0.22639 -0.01736 0.22639 -0.03148 L 0.22639 -0.06273 " pathEditMode="relative" rAng="0" ptsTypes="FfFF">
                                      <p:cBhvr>
                                        <p:cTn id="5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19" y="-3148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8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9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7" grpId="0" animBg="1"/>
      <p:bldP spid="52" grpId="0" animBg="1"/>
      <p:bldP spid="52" grpId="1" animBg="1"/>
      <p:bldP spid="52" grpId="2" animBg="1"/>
      <p:bldP spid="54" grpId="0" animBg="1"/>
      <p:bldP spid="54" grpId="1" animBg="1"/>
      <p:bldP spid="54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 smtClean="0">
                <a:ea typeface="ＭＳ Ｐゴシック" pitchFamily="34" charset="-128"/>
              </a:rPr>
              <a:t>1 – Publish (before the service call)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11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34" name="Rectangle 33"/>
          <p:cNvSpPr/>
          <p:nvPr>
            <p:custDataLst>
              <p:tags r:id="rId4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5" name="Isosceles Triangle 34"/>
          <p:cNvSpPr/>
          <p:nvPr>
            <p:custDataLst>
              <p:tags r:id="rId5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47" y="1499409"/>
            <a:ext cx="7201906" cy="450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15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 smtClean="0">
                <a:ea typeface="ＭＳ Ｐゴシック" pitchFamily="34" charset="-128"/>
              </a:rPr>
              <a:t>1 – Publish (after the service call)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12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34" name="Rectangle 33"/>
          <p:cNvSpPr/>
          <p:nvPr>
            <p:custDataLst>
              <p:tags r:id="rId4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5" name="Isosceles Triangle 34"/>
          <p:cNvSpPr/>
          <p:nvPr>
            <p:custDataLst>
              <p:tags r:id="rId5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47" y="1499409"/>
            <a:ext cx="7201906" cy="450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94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352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 smtClean="0">
                <a:ea typeface="ＭＳ Ｐゴシック" pitchFamily="34" charset="-128"/>
              </a:rPr>
              <a:t>2 – Update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Allows to update any existing elements of the DDR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As long as what you want to update exists in the DDR, you can use the update service call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Depending on the way you call it, the service can update the MXD file, the FGDB file or both files at the same time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Any download file can be individually updated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endParaRPr lang="en-CA" dirty="0" smtClean="0">
              <a:ea typeface="ＭＳ Ｐゴシック" pitchFamily="34" charset="-128"/>
            </a:endParaRP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The services to be updated are hibernated until the publication of their new version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If an error occurs, the old service version is restored</a:t>
            </a:r>
            <a:endParaRPr lang="en-CA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13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12" name="Isosceles Triangle 11"/>
          <p:cNvSpPr/>
          <p:nvPr>
            <p:custDataLst>
              <p:tags r:id="rId5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solidFill>
            <a:schemeClr val="bg1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7047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2 –</a:t>
            </a:r>
            <a:r>
              <a:rPr lang="en-CA" dirty="0" smtClean="0">
                <a:ea typeface="ＭＳ Ｐゴシック" pitchFamily="34" charset="-128"/>
              </a:rPr>
              <a:t> </a:t>
            </a:r>
            <a:r>
              <a:rPr lang="en-CA" dirty="0">
                <a:ea typeface="ＭＳ Ｐゴシック" pitchFamily="34" charset="-128"/>
              </a:rPr>
              <a:t>Update</a:t>
            </a:r>
            <a:endParaRPr lang="en-CA" dirty="0" smtClean="0">
              <a:ea typeface="ＭＳ Ｐゴシック" pitchFamily="34" charset="-128"/>
            </a:endParaRP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The Update service use a control file similar to the publish service to guide its execution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14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34" name="Rectangle 33"/>
          <p:cNvSpPr/>
          <p:nvPr>
            <p:custDataLst>
              <p:tags r:id="rId4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chemeClr val="bg1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5" name="Isosceles Triangle 34"/>
          <p:cNvSpPr/>
          <p:nvPr>
            <p:custDataLst>
              <p:tags r:id="rId5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solidFill>
            <a:srgbClr val="00B05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2" y="2064608"/>
            <a:ext cx="3414046" cy="249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444" y="2476167"/>
            <a:ext cx="4663139" cy="341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531" y="3856784"/>
            <a:ext cx="5036189" cy="112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3886200" y="1918306"/>
            <a:ext cx="1930337" cy="1882169"/>
            <a:chOff x="3886200" y="1918306"/>
            <a:chExt cx="1930337" cy="1882169"/>
          </a:xfrm>
        </p:grpSpPr>
        <p:sp>
          <p:nvSpPr>
            <p:cNvPr id="2" name="Rectangle 1"/>
            <p:cNvSpPr/>
            <p:nvPr/>
          </p:nvSpPr>
          <p:spPr bwMode="auto">
            <a:xfrm>
              <a:off x="4029076" y="3600450"/>
              <a:ext cx="681038" cy="200025"/>
            </a:xfrm>
            <a:prstGeom prst="rect">
              <a:avLst/>
            </a:prstGeom>
            <a:solidFill>
              <a:schemeClr val="bg1"/>
            </a:solidFill>
            <a:ln w="4763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CA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886200" y="1918306"/>
              <a:ext cx="1930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1000" dirty="0" smtClean="0"/>
                <a:t>To update only the MXD, leave</a:t>
              </a:r>
            </a:p>
            <a:p>
              <a:pPr algn="ctr"/>
              <a:r>
                <a:rPr lang="en-CA" sz="1000" dirty="0" smtClean="0"/>
                <a:t>the dataset filename blank</a:t>
              </a:r>
              <a:endParaRPr lang="en-CA" sz="1000" dirty="0"/>
            </a:p>
          </p:txBody>
        </p:sp>
        <p:cxnSp>
          <p:nvCxnSpPr>
            <p:cNvPr id="6" name="Straight Arrow Connector 5"/>
            <p:cNvCxnSpPr>
              <a:stCxn id="3" idx="2"/>
              <a:endCxn id="2" idx="3"/>
            </p:cNvCxnSpPr>
            <p:nvPr/>
          </p:nvCxnSpPr>
          <p:spPr>
            <a:xfrm flipH="1">
              <a:off x="4710114" y="2318416"/>
              <a:ext cx="141255" cy="138204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5476018" y="1950632"/>
            <a:ext cx="2864892" cy="1342129"/>
            <a:chOff x="5476018" y="1950632"/>
            <a:chExt cx="2864892" cy="1342129"/>
          </a:xfrm>
        </p:grpSpPr>
        <p:sp>
          <p:nvSpPr>
            <p:cNvPr id="12" name="TextBox 11"/>
            <p:cNvSpPr txBox="1"/>
            <p:nvPr/>
          </p:nvSpPr>
          <p:spPr>
            <a:xfrm>
              <a:off x="6224625" y="1950632"/>
              <a:ext cx="21162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1000" dirty="0" smtClean="0"/>
                <a:t>To update only the FGDB, leave</a:t>
              </a:r>
            </a:p>
            <a:p>
              <a:pPr algn="ctr"/>
              <a:r>
                <a:rPr lang="en-CA" sz="1000" dirty="0" smtClean="0"/>
                <a:t>the map document filename blank</a:t>
              </a:r>
              <a:endParaRPr lang="en-CA" sz="1000" dirty="0"/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5476018" y="3092736"/>
              <a:ext cx="681038" cy="200025"/>
            </a:xfrm>
            <a:prstGeom prst="rect">
              <a:avLst/>
            </a:prstGeom>
            <a:solidFill>
              <a:schemeClr val="bg1"/>
            </a:solidFill>
            <a:ln w="4763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CA"/>
            </a:p>
          </p:txBody>
        </p:sp>
        <p:cxnSp>
          <p:nvCxnSpPr>
            <p:cNvPr id="8" name="Straight Arrow Connector 7"/>
            <p:cNvCxnSpPr>
              <a:stCxn id="12" idx="2"/>
              <a:endCxn id="13" idx="3"/>
            </p:cNvCxnSpPr>
            <p:nvPr/>
          </p:nvCxnSpPr>
          <p:spPr>
            <a:xfrm flipH="1">
              <a:off x="6157056" y="2350742"/>
              <a:ext cx="1125712" cy="84200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5193506" y="4683411"/>
            <a:ext cx="3439897" cy="1193324"/>
            <a:chOff x="5193506" y="4683411"/>
            <a:chExt cx="3439897" cy="1193324"/>
          </a:xfrm>
        </p:grpSpPr>
        <p:sp>
          <p:nvSpPr>
            <p:cNvPr id="18" name="TextBox 17"/>
            <p:cNvSpPr txBox="1"/>
            <p:nvPr/>
          </p:nvSpPr>
          <p:spPr>
            <a:xfrm>
              <a:off x="6967562" y="5476625"/>
              <a:ext cx="16658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1000" dirty="0" smtClean="0"/>
                <a:t>Specify only the download</a:t>
              </a:r>
            </a:p>
            <a:p>
              <a:pPr algn="ctr"/>
              <a:r>
                <a:rPr lang="en-CA" sz="1000" dirty="0" smtClean="0"/>
                <a:t>files you want to update</a:t>
              </a:r>
              <a:endParaRPr lang="en-CA" sz="1000" dirty="0"/>
            </a:p>
          </p:txBody>
        </p:sp>
        <p:cxnSp>
          <p:nvCxnSpPr>
            <p:cNvPr id="19" name="Straight Arrow Connector 18"/>
            <p:cNvCxnSpPr>
              <a:stCxn id="18" idx="0"/>
              <a:endCxn id="22" idx="3"/>
            </p:cNvCxnSpPr>
            <p:nvPr/>
          </p:nvCxnSpPr>
          <p:spPr>
            <a:xfrm flipH="1" flipV="1">
              <a:off x="7386638" y="4751531"/>
              <a:ext cx="413845" cy="72509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 bwMode="auto">
            <a:xfrm>
              <a:off x="6257925" y="4683411"/>
              <a:ext cx="1128713" cy="136239"/>
            </a:xfrm>
            <a:prstGeom prst="rect">
              <a:avLst/>
            </a:prstGeom>
            <a:solidFill>
              <a:schemeClr val="bg1"/>
            </a:solidFill>
            <a:ln w="4763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CA"/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5193506" y="4691491"/>
              <a:ext cx="1020118" cy="136239"/>
            </a:xfrm>
            <a:prstGeom prst="rect">
              <a:avLst/>
            </a:prstGeom>
            <a:solidFill>
              <a:schemeClr val="bg1"/>
            </a:solidFill>
            <a:ln w="4763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288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9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1" animBg="1"/>
      <p:bldP spid="34" grpId="2" animBg="1"/>
      <p:bldP spid="34" grpId="3" animBg="1"/>
      <p:bldP spid="35" grpId="1" animBg="1"/>
      <p:bldP spid="35" grpId="2" animBg="1"/>
      <p:bldP spid="35" grpId="4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302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2 – </a:t>
            </a:r>
            <a:r>
              <a:rPr lang="en-CA" dirty="0" smtClean="0">
                <a:ea typeface="ＭＳ Ｐゴシック" pitchFamily="34" charset="-128"/>
              </a:rPr>
              <a:t>Update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Receives an input package containing: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 control file 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One or two MXD with the needed FGDB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 set of files to be used by the download service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endParaRPr lang="fr-CA" dirty="0" smtClean="0">
              <a:ea typeface="ＭＳ Ｐゴシック" pitchFamily="34" charset="-128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To create the input package we need the value of the metadata UUID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endParaRPr lang="en-CA" dirty="0">
              <a:ea typeface="ＭＳ Ｐゴシック" pitchFamily="34" charset="-128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All this information is put in a ZIP </a:t>
            </a:r>
            <a:r>
              <a:rPr lang="en-CA" dirty="0" smtClean="0">
                <a:ea typeface="ＭＳ Ｐゴシック" pitchFamily="34" charset="-128"/>
              </a:rPr>
              <a:t>file</a:t>
            </a:r>
            <a:endParaRPr lang="en-CA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15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6" name="Cube 5"/>
          <p:cNvSpPr/>
          <p:nvPr>
            <p:custDataLst>
              <p:tags r:id="rId4"/>
            </p:custDataLst>
          </p:nvPr>
        </p:nvSpPr>
        <p:spPr bwMode="auto">
          <a:xfrm>
            <a:off x="7786117" y="1393726"/>
            <a:ext cx="809211" cy="466148"/>
          </a:xfrm>
          <a:prstGeom prst="cube">
            <a:avLst>
              <a:gd name="adj" fmla="val 17916"/>
            </a:avLst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owchart: Internal Storage 8"/>
          <p:cNvSpPr/>
          <p:nvPr>
            <p:custDataLst>
              <p:tags r:id="rId5"/>
            </p:custDataLst>
          </p:nvPr>
        </p:nvSpPr>
        <p:spPr bwMode="auto">
          <a:xfrm>
            <a:off x="2944387" y="1859874"/>
            <a:ext cx="360000" cy="270000"/>
          </a:xfrm>
          <a:prstGeom prst="flowChartInternalStorage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300" dirty="0" smtClean="0"/>
          </a:p>
          <a:p>
            <a:pPr algn="ctr"/>
            <a:endParaRPr lang="en-CA" sz="300" dirty="0"/>
          </a:p>
        </p:txBody>
      </p:sp>
      <p:sp>
        <p:nvSpPr>
          <p:cNvPr id="7" name="Can 6"/>
          <p:cNvSpPr/>
          <p:nvPr>
            <p:custDataLst>
              <p:tags r:id="rId6"/>
            </p:custDataLst>
          </p:nvPr>
        </p:nvSpPr>
        <p:spPr bwMode="auto">
          <a:xfrm>
            <a:off x="5691339" y="2167414"/>
            <a:ext cx="237600" cy="270000"/>
          </a:xfrm>
          <a:prstGeom prst="can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8" name="Flowchart: Multidocument 7"/>
          <p:cNvSpPr/>
          <p:nvPr>
            <p:custDataLst>
              <p:tags r:id="rId7"/>
            </p:custDataLst>
          </p:nvPr>
        </p:nvSpPr>
        <p:spPr bwMode="auto">
          <a:xfrm>
            <a:off x="6594177" y="2511946"/>
            <a:ext cx="270000" cy="270000"/>
          </a:xfrm>
          <a:prstGeom prst="flowChartMultidocument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>
            <p:custDataLst>
              <p:tags r:id="rId8"/>
            </p:custDataLst>
          </p:nvPr>
        </p:nvSpPr>
        <p:spPr>
          <a:xfrm>
            <a:off x="7878677" y="1480670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ZIP</a:t>
            </a:r>
            <a:endParaRPr lang="en-CA" dirty="0"/>
          </a:p>
        </p:txBody>
      </p:sp>
      <p:sp>
        <p:nvSpPr>
          <p:cNvPr id="11" name="Rectangle 10"/>
          <p:cNvSpPr/>
          <p:nvPr>
            <p:custDataLst>
              <p:tags r:id="rId9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12" name="Isosceles Triangle 11"/>
          <p:cNvSpPr/>
          <p:nvPr>
            <p:custDataLst>
              <p:tags r:id="rId10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solidFill>
            <a:schemeClr val="bg1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13" name="TextBox 12"/>
          <p:cNvSpPr txBox="1"/>
          <p:nvPr>
            <p:custDataLst>
              <p:tags r:id="rId11"/>
            </p:custDataLst>
          </p:nvPr>
        </p:nvSpPr>
        <p:spPr>
          <a:xfrm>
            <a:off x="6888586" y="3107292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UUID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192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0092 L 8.33333E-7 -0.05069 C 8.33333E-7 -0.18704 -0.06267 -0.18981 -0.09948 -0.18981 L -0.4507 -0.18981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35" y="-944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092 L 0.26857 -0.00092 C 0.38854 -0.00092 0.53628 -0.01852 0.53628 -0.03264 L 0.53628 -0.06389 " pathEditMode="relative" rAng="0" ptsTypes="FfFF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-314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12899 1.85185E-6 C 0.18732 1.85185E-6 0.25833 -0.02709 0.25833 -0.04908 L 0.25833 -0.09815 " pathEditMode="relative" rAng="0" ptsTypes="FfFF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-490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0.0868 3.7037E-7 C 0.12552 3.7037E-7 0.17361 -0.03819 0.17361 -0.06921 L 0.17361 -0.13796 " pathEditMode="relative" rAng="0" ptsTypes="FfFF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1" y="-6898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50"/>
                            </p:stCondLst>
                            <p:childTnLst>
                              <p:par>
                                <p:cTn id="4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350"/>
                            </p:stCondLst>
                            <p:childTnLst>
                              <p:par>
                                <p:cTn id="58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9" grpId="1" animBg="1"/>
      <p:bldP spid="9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1" grpId="0" animBg="1"/>
      <p:bldP spid="11" grpId="1" animBg="1"/>
      <p:bldP spid="12" grpId="0" animBg="1"/>
      <p:bldP spid="12" grpId="1" animBg="1"/>
      <p:bldP spid="13" grpId="0"/>
      <p:bldP spid="13" grpId="1"/>
      <p:bldP spid="13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>
            <p:custDataLst>
              <p:tags r:id="rId1"/>
            </p:custDataLst>
          </p:nvPr>
        </p:nvSpPr>
        <p:spPr bwMode="auto">
          <a:xfrm>
            <a:off x="594048" y="3779753"/>
            <a:ext cx="7956000" cy="1809487"/>
          </a:xfrm>
          <a:prstGeom prst="rect">
            <a:avLst/>
          </a:prstGeom>
          <a:solidFill>
            <a:srgbClr val="E9ECDF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27" name="TextBox 26"/>
          <p:cNvSpPr txBox="1"/>
          <p:nvPr>
            <p:custDataLst>
              <p:tags r:id="rId2"/>
            </p:custDataLst>
          </p:nvPr>
        </p:nvSpPr>
        <p:spPr>
          <a:xfrm>
            <a:off x="389295" y="1130077"/>
            <a:ext cx="8353425" cy="236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2 – </a:t>
            </a:r>
            <a:r>
              <a:rPr lang="en-CA" dirty="0" smtClean="0">
                <a:ea typeface="ＭＳ Ｐゴシック" pitchFamily="34" charset="-128"/>
              </a:rPr>
              <a:t>Update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Receives an input package containing: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 control file 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One or two MXD with the needed FGDB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A set of files to be used by the download service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endParaRPr lang="en-CA" dirty="0" smtClean="0">
              <a:ea typeface="ＭＳ Ｐゴシック" pitchFamily="34" charset="-128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endParaRPr lang="en-CA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16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11" name="Freeform 189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899989" y="4344529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>
            <p:custDataLst>
              <p:tags r:id="rId6"/>
            </p:custDataLst>
          </p:nvPr>
        </p:nvSpPr>
        <p:spPr bwMode="auto">
          <a:xfrm>
            <a:off x="1990701" y="476319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Validate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>
            <p:custDataLst>
              <p:tags r:id="rId7"/>
            </p:custDataLst>
          </p:nvPr>
        </p:nvSpPr>
        <p:spPr bwMode="auto">
          <a:xfrm>
            <a:off x="3081413" y="476319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ysDash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</a:t>
            </a:r>
          </a:p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(if required)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>
            <p:custDataLst>
              <p:tags r:id="rId8"/>
            </p:custDataLst>
          </p:nvPr>
        </p:nvSpPr>
        <p:spPr bwMode="auto">
          <a:xfrm>
            <a:off x="4172125" y="476319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Update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123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7380679" y="4472074"/>
            <a:ext cx="828000" cy="468000"/>
          </a:xfrm>
          <a:custGeom>
            <a:avLst/>
            <a:gdLst>
              <a:gd name="T0" fmla="*/ 567 w 1589"/>
              <a:gd name="T1" fmla="*/ 0 h 907"/>
              <a:gd name="T2" fmla="*/ 1285 w 1589"/>
              <a:gd name="T3" fmla="*/ 0 h 907"/>
              <a:gd name="T4" fmla="*/ 1342 w 1589"/>
              <a:gd name="T5" fmla="*/ 855 h 907"/>
              <a:gd name="T6" fmla="*/ 1285 w 1589"/>
              <a:gd name="T7" fmla="*/ 907 h 907"/>
              <a:gd name="T8" fmla="*/ 1285 w 1589"/>
              <a:gd name="T9" fmla="*/ 907 h 907"/>
              <a:gd name="T10" fmla="*/ 567 w 1589"/>
              <a:gd name="T11" fmla="*/ 907 h 907"/>
              <a:gd name="T12" fmla="*/ 0 w 1589"/>
              <a:gd name="T13" fmla="*/ 453 h 907"/>
              <a:gd name="T14" fmla="*/ 567 w 1589"/>
              <a:gd name="T15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89" h="907">
                <a:moveTo>
                  <a:pt x="567" y="0"/>
                </a:moveTo>
                <a:lnTo>
                  <a:pt x="1285" y="0"/>
                </a:lnTo>
                <a:cubicBezTo>
                  <a:pt x="1563" y="222"/>
                  <a:pt x="1589" y="605"/>
                  <a:pt x="1342" y="855"/>
                </a:cubicBezTo>
                <a:cubicBezTo>
                  <a:pt x="1324" y="873"/>
                  <a:pt x="1305" y="891"/>
                  <a:pt x="1285" y="907"/>
                </a:cubicBezTo>
                <a:lnTo>
                  <a:pt x="1285" y="907"/>
                </a:lnTo>
                <a:lnTo>
                  <a:pt x="567" y="907"/>
                </a:lnTo>
                <a:cubicBezTo>
                  <a:pt x="288" y="883"/>
                  <a:pt x="59" y="699"/>
                  <a:pt x="0" y="453"/>
                </a:cubicBezTo>
                <a:cubicBezTo>
                  <a:pt x="59" y="207"/>
                  <a:pt x="288" y="24"/>
                  <a:pt x="567" y="0"/>
                </a:cubicBezTo>
                <a:close/>
              </a:path>
            </a:pathLst>
          </a:custGeom>
          <a:gradFill>
            <a:gsLst>
              <a:gs pos="33000">
                <a:srgbClr val="E0B9F1"/>
              </a:gs>
              <a:gs pos="0">
                <a:srgbClr val="DCABEF"/>
              </a:gs>
              <a:gs pos="100000">
                <a:srgbClr val="F4EFFB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114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7272883" y="3894769"/>
            <a:ext cx="1043593" cy="468000"/>
          </a:xfrm>
          <a:custGeom>
            <a:avLst/>
            <a:gdLst>
              <a:gd name="T0" fmla="*/ 0 w 449"/>
              <a:gd name="T1" fmla="*/ 207 h 207"/>
              <a:gd name="T2" fmla="*/ 345 w 449"/>
              <a:gd name="T3" fmla="*/ 207 h 207"/>
              <a:gd name="T4" fmla="*/ 449 w 449"/>
              <a:gd name="T5" fmla="*/ 0 h 207"/>
              <a:gd name="T6" fmla="*/ 103 w 449"/>
              <a:gd name="T7" fmla="*/ 0 h 207"/>
              <a:gd name="T8" fmla="*/ 0 w 449"/>
              <a:gd name="T9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9" h="207">
                <a:moveTo>
                  <a:pt x="0" y="207"/>
                </a:moveTo>
                <a:lnTo>
                  <a:pt x="345" y="207"/>
                </a:lnTo>
                <a:lnTo>
                  <a:pt x="449" y="0"/>
                </a:lnTo>
                <a:lnTo>
                  <a:pt x="103" y="0"/>
                </a:lnTo>
                <a:lnTo>
                  <a:pt x="0" y="207"/>
                </a:lnTo>
                <a:close/>
              </a:path>
            </a:pathLst>
          </a:custGeom>
          <a:gradFill>
            <a:gsLst>
              <a:gs pos="30000">
                <a:srgbClr val="DBE0C9"/>
              </a:gs>
              <a:gs pos="0">
                <a:srgbClr val="DBE0C9"/>
              </a:gs>
              <a:gs pos="100000">
                <a:srgbClr val="E7EEF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>
            <p:custDataLst>
              <p:tags r:id="rId11"/>
            </p:custDataLst>
          </p:nvPr>
        </p:nvSpPr>
        <p:spPr bwMode="auto">
          <a:xfrm>
            <a:off x="5785380" y="3925860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>
            <p:custDataLst>
              <p:tags r:id="rId12"/>
            </p:custDataLst>
          </p:nvPr>
        </p:nvSpPr>
        <p:spPr bwMode="auto">
          <a:xfrm>
            <a:off x="5785380" y="476319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Freeform 189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7398635" y="5054325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</a:p>
          <a:p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Straight Arrow Connector 46"/>
          <p:cNvCxnSpPr>
            <a:stCxn id="66" idx="2"/>
            <a:endCxn id="19" idx="0"/>
          </p:cNvCxnSpPr>
          <p:nvPr>
            <p:custDataLst>
              <p:tags r:id="rId14"/>
            </p:custDataLst>
          </p:nvPr>
        </p:nvCxnSpPr>
        <p:spPr>
          <a:xfrm>
            <a:off x="2386745" y="4393860"/>
            <a:ext cx="0" cy="369339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>
            <p:custDataLst>
              <p:tags r:id="rId15"/>
            </p:custDataLst>
          </p:nvPr>
        </p:nvSpPr>
        <p:spPr bwMode="auto">
          <a:xfrm>
            <a:off x="1990701" y="3925860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Sequencer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>
            <p:custDataLst>
              <p:tags r:id="rId16"/>
            </p:custDataLst>
          </p:nvPr>
        </p:nvSpPr>
        <p:spPr bwMode="auto">
          <a:xfrm>
            <a:off x="4174522" y="3925860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</a:p>
          <a:p>
            <a:pPr algn="ctr"/>
            <a:r>
              <a:rPr lang="fr-CA" sz="500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fr-CA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Straight Arrow Connector 67"/>
          <p:cNvCxnSpPr>
            <a:endCxn id="66" idx="1"/>
          </p:cNvCxnSpPr>
          <p:nvPr>
            <p:custDataLst>
              <p:tags r:id="rId17"/>
            </p:custDataLst>
          </p:nvPr>
        </p:nvCxnSpPr>
        <p:spPr>
          <a:xfrm flipV="1">
            <a:off x="1692077" y="4159860"/>
            <a:ext cx="298624" cy="353076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>
            <p:custDataLst>
              <p:tags r:id="rId18"/>
            </p:custDataLst>
          </p:nvPr>
        </p:nvSpPr>
        <p:spPr bwMode="auto">
          <a:xfrm>
            <a:off x="3083810" y="3925860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Validate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Straight Arrow Connector 71"/>
          <p:cNvCxnSpPr>
            <a:stCxn id="66" idx="3"/>
            <a:endCxn id="71" idx="1"/>
          </p:cNvCxnSpPr>
          <p:nvPr>
            <p:custDataLst>
              <p:tags r:id="rId19"/>
            </p:custDataLst>
          </p:nvPr>
        </p:nvCxnSpPr>
        <p:spPr>
          <a:xfrm>
            <a:off x="2782789" y="4159860"/>
            <a:ext cx="301021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71" idx="3"/>
            <a:endCxn id="67" idx="1"/>
          </p:cNvCxnSpPr>
          <p:nvPr>
            <p:custDataLst>
              <p:tags r:id="rId20"/>
            </p:custDataLst>
          </p:nvPr>
        </p:nvCxnSpPr>
        <p:spPr>
          <a:xfrm>
            <a:off x="3875898" y="4159860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67" idx="3"/>
            <a:endCxn id="31" idx="1"/>
          </p:cNvCxnSpPr>
          <p:nvPr>
            <p:custDataLst>
              <p:tags r:id="rId21"/>
            </p:custDataLst>
          </p:nvPr>
        </p:nvCxnSpPr>
        <p:spPr>
          <a:xfrm>
            <a:off x="4966610" y="4159860"/>
            <a:ext cx="818770" cy="837339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>
            <p:custDataLst>
              <p:tags r:id="rId22"/>
            </p:custDataLst>
          </p:nvPr>
        </p:nvGrpSpPr>
        <p:grpSpPr>
          <a:xfrm>
            <a:off x="6577468" y="3911884"/>
            <a:ext cx="803211" cy="247976"/>
            <a:chOff x="6577468" y="3911884"/>
            <a:chExt cx="803211" cy="247976"/>
          </a:xfrm>
        </p:grpSpPr>
        <p:cxnSp>
          <p:nvCxnSpPr>
            <p:cNvPr id="77" name="Straight Arrow Connector 76"/>
            <p:cNvCxnSpPr/>
            <p:nvPr/>
          </p:nvCxnSpPr>
          <p:spPr>
            <a:xfrm>
              <a:off x="6577468" y="4159860"/>
              <a:ext cx="803211" cy="0"/>
            </a:xfrm>
            <a:prstGeom prst="straightConnector1">
              <a:avLst/>
            </a:prstGeom>
            <a:ln w="15875">
              <a:solidFill>
                <a:srgbClr val="4375BE"/>
              </a:solidFill>
              <a:prstDash val="sysDash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6792163" y="3911884"/>
              <a:ext cx="37382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Link</a:t>
              </a:r>
              <a:endParaRPr lang="en-CA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Group 78"/>
          <p:cNvGrpSpPr/>
          <p:nvPr>
            <p:custDataLst>
              <p:tags r:id="rId23"/>
            </p:custDataLst>
          </p:nvPr>
        </p:nvGrpSpPr>
        <p:grpSpPr>
          <a:xfrm>
            <a:off x="6167460" y="4393860"/>
            <a:ext cx="373820" cy="369339"/>
            <a:chOff x="6167460" y="4393860"/>
            <a:chExt cx="373820" cy="369339"/>
          </a:xfrm>
        </p:grpSpPr>
        <p:cxnSp>
          <p:nvCxnSpPr>
            <p:cNvPr id="80" name="Straight Arrow Connector 79"/>
            <p:cNvCxnSpPr/>
            <p:nvPr/>
          </p:nvCxnSpPr>
          <p:spPr>
            <a:xfrm>
              <a:off x="6181424" y="4393860"/>
              <a:ext cx="0" cy="369339"/>
            </a:xfrm>
            <a:prstGeom prst="straightConnector1">
              <a:avLst/>
            </a:prstGeom>
            <a:ln w="15875">
              <a:solidFill>
                <a:srgbClr val="4375BE"/>
              </a:solidFill>
              <a:prstDash val="sysDash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6167460" y="4470807"/>
              <a:ext cx="37382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Link</a:t>
              </a:r>
              <a:endParaRPr lang="en-CA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Group 115"/>
          <p:cNvGrpSpPr/>
          <p:nvPr>
            <p:custDataLst>
              <p:tags r:id="rId24"/>
            </p:custDataLst>
          </p:nvPr>
        </p:nvGrpSpPr>
        <p:grpSpPr>
          <a:xfrm>
            <a:off x="6366638" y="4705816"/>
            <a:ext cx="1014041" cy="278427"/>
            <a:chOff x="6366638" y="4705816"/>
            <a:chExt cx="1014041" cy="278427"/>
          </a:xfrm>
        </p:grpSpPr>
        <p:sp>
          <p:nvSpPr>
            <p:cNvPr id="84" name="Can 83"/>
            <p:cNvSpPr/>
            <p:nvPr/>
          </p:nvSpPr>
          <p:spPr bwMode="auto">
            <a:xfrm>
              <a:off x="6366638" y="4804243"/>
              <a:ext cx="158400" cy="180000"/>
            </a:xfrm>
            <a:prstGeom prst="can">
              <a:avLst/>
            </a:prstGeom>
            <a:solidFill>
              <a:schemeClr val="accent5">
                <a:lumMod val="90000"/>
              </a:schemeClr>
            </a:solidFill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CA" dirty="0"/>
            </a:p>
          </p:txBody>
        </p:sp>
        <p:cxnSp>
          <p:nvCxnSpPr>
            <p:cNvPr id="85" name="Straight Arrow Connector 84"/>
            <p:cNvCxnSpPr>
              <a:endCxn id="24" idx="6"/>
            </p:cNvCxnSpPr>
            <p:nvPr/>
          </p:nvCxnSpPr>
          <p:spPr>
            <a:xfrm flipV="1">
              <a:off x="6524610" y="4705816"/>
              <a:ext cx="856069" cy="191919"/>
            </a:xfrm>
            <a:prstGeom prst="straightConnector1">
              <a:avLst/>
            </a:prstGeom>
            <a:ln w="15875">
              <a:solidFill>
                <a:srgbClr val="4375BE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>
            <p:custDataLst>
              <p:tags r:id="rId25"/>
            </p:custDataLst>
          </p:nvPr>
        </p:nvGrpSpPr>
        <p:grpSpPr>
          <a:xfrm>
            <a:off x="6355838" y="5010764"/>
            <a:ext cx="1042797" cy="289463"/>
            <a:chOff x="6355838" y="4984573"/>
            <a:chExt cx="1042797" cy="289463"/>
          </a:xfrm>
        </p:grpSpPr>
        <p:sp>
          <p:nvSpPr>
            <p:cNvPr id="87" name="Flowchart: Multidocument 86"/>
            <p:cNvSpPr/>
            <p:nvPr/>
          </p:nvSpPr>
          <p:spPr bwMode="auto">
            <a:xfrm>
              <a:off x="6355838" y="4984573"/>
              <a:ext cx="180000" cy="180000"/>
            </a:xfrm>
            <a:prstGeom prst="flowChartMultidocument">
              <a:avLst/>
            </a:prstGeom>
            <a:solidFill>
              <a:schemeClr val="accent5">
                <a:lumMod val="90000"/>
              </a:schemeClr>
            </a:solidFill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CA" dirty="0"/>
            </a:p>
          </p:txBody>
        </p:sp>
        <p:cxnSp>
          <p:nvCxnSpPr>
            <p:cNvPr id="88" name="Straight Arrow Connector 87"/>
            <p:cNvCxnSpPr/>
            <p:nvPr/>
          </p:nvCxnSpPr>
          <p:spPr>
            <a:xfrm>
              <a:off x="6541280" y="5070895"/>
              <a:ext cx="857355" cy="203141"/>
            </a:xfrm>
            <a:prstGeom prst="straightConnector1">
              <a:avLst/>
            </a:prstGeom>
            <a:ln w="15875">
              <a:solidFill>
                <a:srgbClr val="4375BE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/>
          <p:cNvCxnSpPr>
            <a:stCxn id="19" idx="3"/>
            <a:endCxn id="20" idx="1"/>
          </p:cNvCxnSpPr>
          <p:nvPr>
            <p:custDataLst>
              <p:tags r:id="rId26"/>
            </p:custDataLst>
          </p:nvPr>
        </p:nvCxnSpPr>
        <p:spPr>
          <a:xfrm>
            <a:off x="2782789" y="4997199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20" idx="3"/>
            <a:endCxn id="21" idx="1"/>
          </p:cNvCxnSpPr>
          <p:nvPr>
            <p:custDataLst>
              <p:tags r:id="rId27"/>
            </p:custDataLst>
          </p:nvPr>
        </p:nvCxnSpPr>
        <p:spPr>
          <a:xfrm>
            <a:off x="3873501" y="4997199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21" idx="3"/>
            <a:endCxn id="31" idx="1"/>
          </p:cNvCxnSpPr>
          <p:nvPr>
            <p:custDataLst>
              <p:tags r:id="rId28"/>
            </p:custDataLst>
          </p:nvPr>
        </p:nvCxnSpPr>
        <p:spPr>
          <a:xfrm>
            <a:off x="4964213" y="4997199"/>
            <a:ext cx="821167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Flowchart: Multidocument 99"/>
          <p:cNvSpPr/>
          <p:nvPr>
            <p:custDataLst>
              <p:tags r:id="rId29"/>
            </p:custDataLst>
          </p:nvPr>
        </p:nvSpPr>
        <p:spPr bwMode="auto">
          <a:xfrm>
            <a:off x="4736604" y="5011888"/>
            <a:ext cx="180000" cy="180000"/>
          </a:xfrm>
          <a:prstGeom prst="flowChartMultidocument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101" name="Can 100"/>
          <p:cNvSpPr/>
          <p:nvPr>
            <p:custDataLst>
              <p:tags r:id="rId30"/>
            </p:custDataLst>
          </p:nvPr>
        </p:nvSpPr>
        <p:spPr bwMode="auto">
          <a:xfrm>
            <a:off x="4747404" y="4805367"/>
            <a:ext cx="158400" cy="180000"/>
          </a:xfrm>
          <a:prstGeom prst="can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102" name="Flowchart: Internal Storage 101"/>
          <p:cNvSpPr/>
          <p:nvPr>
            <p:custDataLst>
              <p:tags r:id="rId31"/>
            </p:custDataLst>
          </p:nvPr>
        </p:nvSpPr>
        <p:spPr bwMode="auto">
          <a:xfrm>
            <a:off x="4219766" y="4815433"/>
            <a:ext cx="237600" cy="90000"/>
          </a:xfrm>
          <a:prstGeom prst="flowChartInternalStorage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300" dirty="0" smtClean="0"/>
          </a:p>
          <a:p>
            <a:pPr algn="ctr"/>
            <a:endParaRPr lang="en-CA" sz="300" dirty="0"/>
          </a:p>
        </p:txBody>
      </p:sp>
      <p:sp>
        <p:nvSpPr>
          <p:cNvPr id="46" name="Cube 45"/>
          <p:cNvSpPr/>
          <p:nvPr>
            <p:custDataLst>
              <p:tags r:id="rId32"/>
            </p:custDataLst>
          </p:nvPr>
        </p:nvSpPr>
        <p:spPr bwMode="auto">
          <a:xfrm>
            <a:off x="7786117" y="1393726"/>
            <a:ext cx="809211" cy="466148"/>
          </a:xfrm>
          <a:prstGeom prst="cube">
            <a:avLst>
              <a:gd name="adj" fmla="val 17916"/>
            </a:avLst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Flowchart: Internal Storage 64"/>
          <p:cNvSpPr>
            <a:spLocks noChangeAspect="1"/>
          </p:cNvSpPr>
          <p:nvPr>
            <p:custDataLst>
              <p:tags r:id="rId33"/>
            </p:custDataLst>
          </p:nvPr>
        </p:nvSpPr>
        <p:spPr bwMode="auto">
          <a:xfrm>
            <a:off x="1170355" y="4445435"/>
            <a:ext cx="180000" cy="135000"/>
          </a:xfrm>
          <a:prstGeom prst="flowChartInternalStorage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300" dirty="0" smtClean="0"/>
          </a:p>
          <a:p>
            <a:pPr algn="ctr"/>
            <a:endParaRPr lang="en-CA" sz="300" dirty="0"/>
          </a:p>
        </p:txBody>
      </p:sp>
      <p:sp>
        <p:nvSpPr>
          <p:cNvPr id="121" name="Rectangle 120"/>
          <p:cNvSpPr/>
          <p:nvPr>
            <p:custDataLst>
              <p:tags r:id="rId34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chemeClr val="bg1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122" name="Isosceles Triangle 121"/>
          <p:cNvSpPr/>
          <p:nvPr>
            <p:custDataLst>
              <p:tags r:id="rId35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solidFill>
            <a:srgbClr val="00B05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2196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00017 0.11829 C -0.00087 0.4294 -0.75608 0.20162 -0.75608 0.38217 L -0.75503 0.41829 " pathEditMode="relative" rAng="0" ptsTypes="FfFF">
                                      <p:cBhvr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95" y="2145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L 0.33351 -0.0717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67" y="-358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9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503 0.41829 L -0.70087 0.3868 C -0.68438 0.37917 -0.67396 0.37083 -0.65625 0.37083 C -0.64566 0.37083 -0.63403 0.36967 -0.63438 0.40208 L -0.63524 0.49167 " pathEditMode="relative" rAng="0" ptsTypes="FffFF">
                                      <p:cBhvr>
                                        <p:cTn id="8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2" y="1227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42" presetClass="path" presetSubtype="0" accel="50000" decel="5000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6349 0.49167 L -0.39566 0.49282 " pathEditMode="relative" rAng="0" ptsTypes="AA">
                                      <p:cBhvr>
                                        <p:cTn id="93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2" y="46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3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59259E-6 L 0.17691 0.00092 " pathEditMode="relative" rAng="0" ptsTypes="FF">
                                      <p:cBhvr>
                                        <p:cTn id="115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37" y="46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3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1022E-16 L 0.17639 -0.00093 " pathEditMode="relative" rAng="0" ptsTypes="FF">
                                      <p:cBhvr>
                                        <p:cTn id="11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19" y="-46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5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8500"/>
                            </p:stCondLst>
                            <p:childTnLst>
                              <p:par>
                                <p:cTn id="1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500"/>
                            </p:stCondLst>
                            <p:childTnLst>
                              <p:par>
                                <p:cTn id="154" presetID="19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5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6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7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2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46" grpId="0" animBg="1"/>
      <p:bldP spid="46" grpId="1" animBg="1"/>
      <p:bldP spid="46" grpId="2" animBg="1"/>
      <p:bldP spid="46" grpId="3" animBg="1"/>
      <p:bldP spid="46" grpId="4" animBg="1"/>
      <p:bldP spid="65" grpId="4" animBg="1"/>
      <p:bldP spid="65" grpId="5" animBg="1"/>
      <p:bldP spid="65" grpId="6" animBg="1"/>
      <p:bldP spid="121" grpId="0" animBg="1"/>
      <p:bldP spid="121" grpId="1" animBg="1"/>
      <p:bldP spid="121" grpId="2" animBg="1"/>
      <p:bldP spid="121" grpId="3" animBg="1"/>
      <p:bldP spid="122" grpId="0" animBg="1"/>
      <p:bldP spid="122" grpId="1" animBg="1"/>
      <p:bldP spid="122" grpId="2" animBg="1"/>
      <p:bldP spid="122" grpId="3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2 –</a:t>
            </a:r>
            <a:r>
              <a:rPr lang="en-CA" dirty="0" smtClean="0">
                <a:ea typeface="ＭＳ Ｐゴシック" pitchFamily="34" charset="-128"/>
              </a:rPr>
              <a:t> </a:t>
            </a:r>
            <a:r>
              <a:rPr lang="en-CA" dirty="0">
                <a:ea typeface="ＭＳ Ｐゴシック" pitchFamily="34" charset="-128"/>
              </a:rPr>
              <a:t>Update </a:t>
            </a:r>
            <a:r>
              <a:rPr lang="en-CA" dirty="0" smtClean="0">
                <a:ea typeface="ＭＳ Ｐゴシック" pitchFamily="34" charset="-128"/>
              </a:rPr>
              <a:t>(before the service call)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17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34" name="Rectangle 33"/>
          <p:cNvSpPr/>
          <p:nvPr>
            <p:custDataLst>
              <p:tags r:id="rId4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5" name="Isosceles Triangle 34"/>
          <p:cNvSpPr/>
          <p:nvPr>
            <p:custDataLst>
              <p:tags r:id="rId5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47" y="1499409"/>
            <a:ext cx="7201906" cy="450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95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2 –</a:t>
            </a:r>
            <a:r>
              <a:rPr lang="en-CA" dirty="0" smtClean="0">
                <a:ea typeface="ＭＳ Ｐゴシック" pitchFamily="34" charset="-128"/>
              </a:rPr>
              <a:t> </a:t>
            </a:r>
            <a:r>
              <a:rPr lang="en-CA" dirty="0">
                <a:ea typeface="ＭＳ Ｐゴシック" pitchFamily="34" charset="-128"/>
              </a:rPr>
              <a:t>Update (after the service call – </a:t>
            </a:r>
            <a:r>
              <a:rPr lang="en-CA" dirty="0" smtClean="0">
                <a:ea typeface="ＭＳ Ｐゴシック" pitchFamily="34" charset="-128"/>
              </a:rPr>
              <a:t>FGDB file </a:t>
            </a:r>
            <a:r>
              <a:rPr lang="en-CA" dirty="0">
                <a:ea typeface="ＭＳ Ｐゴシック" pitchFamily="34" charset="-128"/>
              </a:rPr>
              <a:t>update </a:t>
            </a:r>
            <a:r>
              <a:rPr lang="en-CA" dirty="0" smtClean="0">
                <a:ea typeface="ＭＳ Ｐゴシック" pitchFamily="34" charset="-128"/>
              </a:rPr>
              <a:t>only – French dataset)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18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34" name="Rectangle 33"/>
          <p:cNvSpPr/>
          <p:nvPr>
            <p:custDataLst>
              <p:tags r:id="rId4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5" name="Isosceles Triangle 34"/>
          <p:cNvSpPr/>
          <p:nvPr>
            <p:custDataLst>
              <p:tags r:id="rId5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47" y="1499409"/>
            <a:ext cx="7201906" cy="450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38525" y="4222552"/>
            <a:ext cx="1489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Polygon deletion</a:t>
            </a:r>
          </a:p>
        </p:txBody>
      </p:sp>
      <p:cxnSp>
        <p:nvCxnSpPr>
          <p:cNvPr id="5" name="Straight Arrow Connector 4"/>
          <p:cNvCxnSpPr>
            <a:stCxn id="2" idx="2"/>
          </p:cNvCxnSpPr>
          <p:nvPr/>
        </p:nvCxnSpPr>
        <p:spPr>
          <a:xfrm flipH="1">
            <a:off x="2924175" y="4530329"/>
            <a:ext cx="1259009" cy="673298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43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2 –</a:t>
            </a:r>
            <a:r>
              <a:rPr lang="en-CA" dirty="0" smtClean="0">
                <a:ea typeface="ＭＳ Ｐゴシック" pitchFamily="34" charset="-128"/>
              </a:rPr>
              <a:t> </a:t>
            </a:r>
            <a:r>
              <a:rPr lang="en-CA" dirty="0">
                <a:ea typeface="ＭＳ Ｐゴシック" pitchFamily="34" charset="-128"/>
              </a:rPr>
              <a:t>Update </a:t>
            </a:r>
            <a:r>
              <a:rPr lang="en-CA" dirty="0" smtClean="0">
                <a:ea typeface="ＭＳ Ｐゴシック" pitchFamily="34" charset="-128"/>
              </a:rPr>
              <a:t>(after the service call – MXD file update only – English dataset)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19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34" name="Rectangle 33"/>
          <p:cNvSpPr/>
          <p:nvPr>
            <p:custDataLst>
              <p:tags r:id="rId4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5" name="Isosceles Triangle 34"/>
          <p:cNvSpPr/>
          <p:nvPr>
            <p:custDataLst>
              <p:tags r:id="rId5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47" y="1499407"/>
            <a:ext cx="7201906" cy="450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038600" y="2896494"/>
            <a:ext cx="2097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Representation changed</a:t>
            </a:r>
            <a:endParaRPr lang="en-CA" sz="1400" dirty="0"/>
          </a:p>
        </p:txBody>
      </p:sp>
      <p:cxnSp>
        <p:nvCxnSpPr>
          <p:cNvPr id="10" name="Straight Arrow Connector 9"/>
          <p:cNvCxnSpPr>
            <a:stCxn id="9" idx="0"/>
          </p:cNvCxnSpPr>
          <p:nvPr/>
        </p:nvCxnSpPr>
        <p:spPr>
          <a:xfrm flipH="1" flipV="1">
            <a:off x="3886200" y="2314575"/>
            <a:ext cx="1201245" cy="581919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43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3 – </a:t>
            </a:r>
            <a:r>
              <a:rPr lang="en-CA" dirty="0" err="1" smtClean="0">
                <a:ea typeface="ＭＳ Ｐゴシック" pitchFamily="34" charset="-128"/>
              </a:rPr>
              <a:t>Unpublish</a:t>
            </a:r>
            <a:endParaRPr lang="en-CA" dirty="0" smtClean="0">
              <a:ea typeface="ＭＳ Ｐゴシック" pitchFamily="34" charset="-128"/>
            </a:endParaRP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Receives a control file containing: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The publisher email address (considered as the username)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The metadata UUID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Other parameters to identify the components to delete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20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41" name="Flowchart: Internal Storage 40"/>
          <p:cNvSpPr/>
          <p:nvPr>
            <p:custDataLst>
              <p:tags r:id="rId4"/>
            </p:custDataLst>
          </p:nvPr>
        </p:nvSpPr>
        <p:spPr bwMode="auto">
          <a:xfrm>
            <a:off x="4604213" y="1536024"/>
            <a:ext cx="360000" cy="270000"/>
          </a:xfrm>
          <a:prstGeom prst="flowChartInternalStorage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300" dirty="0" smtClean="0"/>
          </a:p>
          <a:p>
            <a:pPr algn="ctr"/>
            <a:endParaRPr lang="en-CA" sz="300" dirty="0"/>
          </a:p>
        </p:txBody>
      </p:sp>
      <p:sp>
        <p:nvSpPr>
          <p:cNvPr id="42" name="Rectangle 41"/>
          <p:cNvSpPr/>
          <p:nvPr>
            <p:custDataLst>
              <p:tags r:id="rId5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rgbClr val="FF000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43" name="Isosceles Triangle 42"/>
          <p:cNvSpPr/>
          <p:nvPr>
            <p:custDataLst>
              <p:tags r:id="rId6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noFill/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2209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89295" y="1130077"/>
            <a:ext cx="8353425" cy="236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</a:pPr>
            <a:r>
              <a:rPr lang="en-CA" dirty="0">
                <a:ea typeface="ＭＳ Ｐゴシック" pitchFamily="34" charset="-128"/>
              </a:rPr>
              <a:t>3 – </a:t>
            </a:r>
            <a:r>
              <a:rPr lang="en-CA" dirty="0" err="1" smtClean="0">
                <a:ea typeface="ＭＳ Ｐゴシック" pitchFamily="34" charset="-128"/>
              </a:rPr>
              <a:t>Unpublish</a:t>
            </a:r>
            <a:endParaRPr lang="en-CA" dirty="0" smtClean="0">
              <a:ea typeface="ＭＳ Ｐゴシック" pitchFamily="34" charset="-128"/>
            </a:endParaRP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Receives a control file containing: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The publisher email address (considered as the username)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The metadata UUID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dirty="0" smtClean="0">
                <a:ea typeface="ＭＳ Ｐゴシック" pitchFamily="34" charset="-128"/>
              </a:rPr>
              <a:t>Other parameters to identify the components to delete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endParaRPr lang="en-CA" dirty="0" smtClean="0">
              <a:ea typeface="ＭＳ Ｐゴシック" pitchFamily="34" charset="-128"/>
            </a:endParaRP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fr-CA" dirty="0" smtClean="0">
                <a:ea typeface="ＭＳ Ｐゴシック" pitchFamily="34" charset="-128"/>
              </a:rPr>
              <a:t>The control file </a:t>
            </a:r>
            <a:r>
              <a:rPr lang="fr-CA" dirty="0" err="1" smtClean="0">
                <a:ea typeface="ＭＳ Ｐゴシック" pitchFamily="34" charset="-128"/>
              </a:rPr>
              <a:t>can</a:t>
            </a:r>
            <a:r>
              <a:rPr lang="fr-CA" dirty="0" smtClean="0">
                <a:ea typeface="ＭＳ Ｐゴシック" pitchFamily="34" charset="-128"/>
              </a:rPr>
              <a:t> </a:t>
            </a:r>
            <a:r>
              <a:rPr lang="fr-CA" dirty="0" err="1" smtClean="0">
                <a:ea typeface="ＭＳ Ｐゴシック" pitchFamily="34" charset="-128"/>
              </a:rPr>
              <a:t>be</a:t>
            </a:r>
            <a:r>
              <a:rPr lang="fr-CA" dirty="0" smtClean="0">
                <a:ea typeface="ＭＳ Ｐゴシック" pitchFamily="34" charset="-128"/>
              </a:rPr>
              <a:t> </a:t>
            </a:r>
            <a:r>
              <a:rPr lang="fr-CA" dirty="0" err="1" smtClean="0">
                <a:ea typeface="ＭＳ Ｐゴシック" pitchFamily="34" charset="-128"/>
              </a:rPr>
              <a:t>replaced</a:t>
            </a:r>
            <a:r>
              <a:rPr lang="fr-CA" dirty="0" smtClean="0">
                <a:ea typeface="ＭＳ Ｐゴシック" pitchFamily="34" charset="-128"/>
              </a:rPr>
              <a:t> by a JSON string </a:t>
            </a:r>
            <a:r>
              <a:rPr lang="fr-CA" dirty="0" err="1" smtClean="0">
                <a:ea typeface="ＭＳ Ｐゴシック" pitchFamily="34" charset="-128"/>
              </a:rPr>
              <a:t>passed</a:t>
            </a:r>
            <a:r>
              <a:rPr lang="fr-CA" dirty="0" smtClean="0">
                <a:ea typeface="ＭＳ Ｐゴシック" pitchFamily="34" charset="-128"/>
              </a:rPr>
              <a:t> to the service</a:t>
            </a:r>
            <a:endParaRPr lang="en-CA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500672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21</a:t>
            </a:fld>
            <a:endParaRPr lang="en-CA" dirty="0"/>
          </a:p>
        </p:txBody>
      </p:sp>
      <p:sp>
        <p:nvSpPr>
          <p:cNvPr id="53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95288" y="219154"/>
            <a:ext cx="8353426" cy="906304"/>
          </a:xfrm>
        </p:spPr>
        <p:txBody>
          <a:bodyPr/>
          <a:lstStyle/>
          <a:p>
            <a:pPr algn="ctr"/>
            <a:r>
              <a:rPr lang="en-CA" dirty="0" smtClean="0"/>
              <a:t>Three Main Services</a:t>
            </a:r>
            <a:endParaRPr lang="en-CA" dirty="0"/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 bwMode="auto">
          <a:xfrm>
            <a:off x="594048" y="3779753"/>
            <a:ext cx="7956000" cy="1809487"/>
          </a:xfrm>
          <a:prstGeom prst="rect">
            <a:avLst/>
          </a:prstGeom>
          <a:solidFill>
            <a:srgbClr val="E9ECDF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11" name="Freeform 189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899989" y="4344529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23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7380679" y="4472074"/>
            <a:ext cx="828000" cy="468000"/>
          </a:xfrm>
          <a:custGeom>
            <a:avLst/>
            <a:gdLst>
              <a:gd name="T0" fmla="*/ 567 w 1589"/>
              <a:gd name="T1" fmla="*/ 0 h 907"/>
              <a:gd name="T2" fmla="*/ 1285 w 1589"/>
              <a:gd name="T3" fmla="*/ 0 h 907"/>
              <a:gd name="T4" fmla="*/ 1342 w 1589"/>
              <a:gd name="T5" fmla="*/ 855 h 907"/>
              <a:gd name="T6" fmla="*/ 1285 w 1589"/>
              <a:gd name="T7" fmla="*/ 907 h 907"/>
              <a:gd name="T8" fmla="*/ 1285 w 1589"/>
              <a:gd name="T9" fmla="*/ 907 h 907"/>
              <a:gd name="T10" fmla="*/ 567 w 1589"/>
              <a:gd name="T11" fmla="*/ 907 h 907"/>
              <a:gd name="T12" fmla="*/ 0 w 1589"/>
              <a:gd name="T13" fmla="*/ 453 h 907"/>
              <a:gd name="T14" fmla="*/ 567 w 1589"/>
              <a:gd name="T15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89" h="907">
                <a:moveTo>
                  <a:pt x="567" y="0"/>
                </a:moveTo>
                <a:lnTo>
                  <a:pt x="1285" y="0"/>
                </a:lnTo>
                <a:cubicBezTo>
                  <a:pt x="1563" y="222"/>
                  <a:pt x="1589" y="605"/>
                  <a:pt x="1342" y="855"/>
                </a:cubicBezTo>
                <a:cubicBezTo>
                  <a:pt x="1324" y="873"/>
                  <a:pt x="1305" y="891"/>
                  <a:pt x="1285" y="907"/>
                </a:cubicBezTo>
                <a:lnTo>
                  <a:pt x="1285" y="907"/>
                </a:lnTo>
                <a:lnTo>
                  <a:pt x="567" y="907"/>
                </a:lnTo>
                <a:cubicBezTo>
                  <a:pt x="288" y="883"/>
                  <a:pt x="59" y="699"/>
                  <a:pt x="0" y="453"/>
                </a:cubicBezTo>
                <a:cubicBezTo>
                  <a:pt x="59" y="207"/>
                  <a:pt x="288" y="24"/>
                  <a:pt x="567" y="0"/>
                </a:cubicBezTo>
                <a:close/>
              </a:path>
            </a:pathLst>
          </a:custGeom>
          <a:gradFill>
            <a:gsLst>
              <a:gs pos="33000">
                <a:srgbClr val="E0B9F1"/>
              </a:gs>
              <a:gs pos="0">
                <a:srgbClr val="DCABEF"/>
              </a:gs>
              <a:gs pos="100000">
                <a:srgbClr val="F4EFFB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14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272883" y="3894769"/>
            <a:ext cx="1043593" cy="468000"/>
          </a:xfrm>
          <a:custGeom>
            <a:avLst/>
            <a:gdLst>
              <a:gd name="T0" fmla="*/ 0 w 449"/>
              <a:gd name="T1" fmla="*/ 207 h 207"/>
              <a:gd name="T2" fmla="*/ 345 w 449"/>
              <a:gd name="T3" fmla="*/ 207 h 207"/>
              <a:gd name="T4" fmla="*/ 449 w 449"/>
              <a:gd name="T5" fmla="*/ 0 h 207"/>
              <a:gd name="T6" fmla="*/ 103 w 449"/>
              <a:gd name="T7" fmla="*/ 0 h 207"/>
              <a:gd name="T8" fmla="*/ 0 w 449"/>
              <a:gd name="T9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9" h="207">
                <a:moveTo>
                  <a:pt x="0" y="207"/>
                </a:moveTo>
                <a:lnTo>
                  <a:pt x="345" y="207"/>
                </a:lnTo>
                <a:lnTo>
                  <a:pt x="449" y="0"/>
                </a:lnTo>
                <a:lnTo>
                  <a:pt x="103" y="0"/>
                </a:lnTo>
                <a:lnTo>
                  <a:pt x="0" y="207"/>
                </a:lnTo>
                <a:close/>
              </a:path>
            </a:pathLst>
          </a:custGeom>
          <a:gradFill>
            <a:gsLst>
              <a:gs pos="30000">
                <a:srgbClr val="DBE0C9"/>
              </a:gs>
              <a:gs pos="0">
                <a:srgbClr val="DBE0C9"/>
              </a:gs>
              <a:gs pos="100000">
                <a:srgbClr val="E7EEF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>
            <p:custDataLst>
              <p:tags r:id="rId8"/>
            </p:custDataLst>
          </p:nvPr>
        </p:nvSpPr>
        <p:spPr bwMode="auto">
          <a:xfrm>
            <a:off x="1990701" y="434452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Validate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>
            <p:custDataLst>
              <p:tags r:id="rId9"/>
            </p:custDataLst>
          </p:nvPr>
        </p:nvSpPr>
        <p:spPr bwMode="auto">
          <a:xfrm>
            <a:off x="4172125" y="434452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Unpublish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>
            <p:custDataLst>
              <p:tags r:id="rId10"/>
            </p:custDataLst>
          </p:nvPr>
        </p:nvSpPr>
        <p:spPr bwMode="auto">
          <a:xfrm>
            <a:off x="5785380" y="3925860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>
            <p:custDataLst>
              <p:tags r:id="rId11"/>
            </p:custDataLst>
          </p:nvPr>
        </p:nvSpPr>
        <p:spPr bwMode="auto">
          <a:xfrm>
            <a:off x="5785380" y="4763199"/>
            <a:ext cx="792088" cy="468000"/>
          </a:xfrm>
          <a:prstGeom prst="rect">
            <a:avLst/>
          </a:prstGeom>
          <a:gradFill>
            <a:gsLst>
              <a:gs pos="66000">
                <a:srgbClr val="B7C9E3"/>
              </a:gs>
              <a:gs pos="0">
                <a:srgbClr val="B7C9E3"/>
              </a:gs>
              <a:gs pos="100000">
                <a:srgbClr val="E4EBF6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189"/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7398635" y="5054325"/>
            <a:ext cx="792088" cy="468000"/>
          </a:xfrm>
          <a:custGeom>
            <a:avLst/>
            <a:gdLst>
              <a:gd name="T0" fmla="*/ 0 w 1512"/>
              <a:gd name="T1" fmla="*/ 793 h 945"/>
              <a:gd name="T2" fmla="*/ 0 w 1512"/>
              <a:gd name="T3" fmla="*/ 0 h 945"/>
              <a:gd name="T4" fmla="*/ 1512 w 1512"/>
              <a:gd name="T5" fmla="*/ 0 h 945"/>
              <a:gd name="T6" fmla="*/ 1512 w 1512"/>
              <a:gd name="T7" fmla="*/ 793 h 945"/>
              <a:gd name="T8" fmla="*/ 756 w 1512"/>
              <a:gd name="T9" fmla="*/ 793 h 945"/>
              <a:gd name="T10" fmla="*/ 0 w 1512"/>
              <a:gd name="T11" fmla="*/ 793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" h="945">
                <a:moveTo>
                  <a:pt x="0" y="793"/>
                </a:moveTo>
                <a:lnTo>
                  <a:pt x="0" y="0"/>
                </a:lnTo>
                <a:lnTo>
                  <a:pt x="1512" y="0"/>
                </a:lnTo>
                <a:lnTo>
                  <a:pt x="1512" y="793"/>
                </a:lnTo>
                <a:cubicBezTo>
                  <a:pt x="1282" y="642"/>
                  <a:pt x="985" y="642"/>
                  <a:pt x="756" y="793"/>
                </a:cubicBezTo>
                <a:cubicBezTo>
                  <a:pt x="526" y="945"/>
                  <a:pt x="229" y="945"/>
                  <a:pt x="0" y="793"/>
                </a:cubicBezTo>
                <a:close/>
              </a:path>
            </a:pathLst>
          </a:custGeom>
          <a:gradFill>
            <a:gsLst>
              <a:gs pos="66000">
                <a:srgbClr val="FFFF66"/>
              </a:gs>
              <a:gs pos="0">
                <a:srgbClr val="FFFF66"/>
              </a:gs>
              <a:gs pos="100000">
                <a:srgbClr val="ECF1E8"/>
              </a:gs>
            </a:gsLst>
            <a:lin ang="13500000" scaled="0"/>
          </a:gradFill>
          <a:ln w="15875" cap="rnd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CA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</a:p>
          <a:p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>
            <a:endCxn id="19" idx="1"/>
          </p:cNvCxnSpPr>
          <p:nvPr>
            <p:custDataLst>
              <p:tags r:id="rId13"/>
            </p:custDataLst>
          </p:nvPr>
        </p:nvCxnSpPr>
        <p:spPr>
          <a:xfrm>
            <a:off x="1692077" y="4578529"/>
            <a:ext cx="298624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9" idx="3"/>
            <a:endCxn id="21" idx="1"/>
          </p:cNvCxnSpPr>
          <p:nvPr>
            <p:custDataLst>
              <p:tags r:id="rId14"/>
            </p:custDataLst>
          </p:nvPr>
        </p:nvCxnSpPr>
        <p:spPr>
          <a:xfrm>
            <a:off x="2782789" y="4578529"/>
            <a:ext cx="1389336" cy="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1" idx="3"/>
            <a:endCxn id="22" idx="1"/>
          </p:cNvCxnSpPr>
          <p:nvPr>
            <p:custDataLst>
              <p:tags r:id="rId15"/>
            </p:custDataLst>
          </p:nvPr>
        </p:nvCxnSpPr>
        <p:spPr>
          <a:xfrm flipV="1">
            <a:off x="4964213" y="4159860"/>
            <a:ext cx="821167" cy="418669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1" idx="3"/>
            <a:endCxn id="23" idx="1"/>
          </p:cNvCxnSpPr>
          <p:nvPr>
            <p:custDataLst>
              <p:tags r:id="rId16"/>
            </p:custDataLst>
          </p:nvPr>
        </p:nvCxnSpPr>
        <p:spPr>
          <a:xfrm>
            <a:off x="4964213" y="4578529"/>
            <a:ext cx="821167" cy="418670"/>
          </a:xfrm>
          <a:prstGeom prst="straightConnector1">
            <a:avLst/>
          </a:prstGeom>
          <a:ln w="15875">
            <a:solidFill>
              <a:srgbClr val="4375BE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>
            <p:custDataLst>
              <p:tags r:id="rId17"/>
            </p:custDataLst>
          </p:nvPr>
        </p:nvGrpSpPr>
        <p:grpSpPr>
          <a:xfrm>
            <a:off x="6577468" y="3911884"/>
            <a:ext cx="803211" cy="247976"/>
            <a:chOff x="6577468" y="3911884"/>
            <a:chExt cx="803211" cy="247976"/>
          </a:xfrm>
        </p:grpSpPr>
        <p:cxnSp>
          <p:nvCxnSpPr>
            <p:cNvPr id="33" name="Straight Arrow Connector 32"/>
            <p:cNvCxnSpPr/>
            <p:nvPr/>
          </p:nvCxnSpPr>
          <p:spPr>
            <a:xfrm>
              <a:off x="6577468" y="4159860"/>
              <a:ext cx="803211" cy="0"/>
            </a:xfrm>
            <a:prstGeom prst="straightConnector1">
              <a:avLst/>
            </a:prstGeom>
            <a:ln w="15875">
              <a:solidFill>
                <a:srgbClr val="4375BE"/>
              </a:solidFill>
              <a:prstDash val="sysDash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69" name="TextBox 23568"/>
            <p:cNvSpPr txBox="1"/>
            <p:nvPr/>
          </p:nvSpPr>
          <p:spPr>
            <a:xfrm>
              <a:off x="6792163" y="3911884"/>
              <a:ext cx="37382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Link</a:t>
              </a:r>
              <a:endParaRPr lang="en-CA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>
            <p:custDataLst>
              <p:tags r:id="rId18"/>
            </p:custDataLst>
          </p:nvPr>
        </p:nvGrpSpPr>
        <p:grpSpPr>
          <a:xfrm>
            <a:off x="6167460" y="4393860"/>
            <a:ext cx="373820" cy="369339"/>
            <a:chOff x="6167460" y="4393860"/>
            <a:chExt cx="373820" cy="369339"/>
          </a:xfrm>
        </p:grpSpPr>
        <p:cxnSp>
          <p:nvCxnSpPr>
            <p:cNvPr id="70" name="Straight Arrow Connector 69"/>
            <p:cNvCxnSpPr/>
            <p:nvPr/>
          </p:nvCxnSpPr>
          <p:spPr>
            <a:xfrm>
              <a:off x="6181424" y="4393860"/>
              <a:ext cx="0" cy="369339"/>
            </a:xfrm>
            <a:prstGeom prst="straightConnector1">
              <a:avLst/>
            </a:prstGeom>
            <a:ln w="15875">
              <a:solidFill>
                <a:srgbClr val="4375BE"/>
              </a:solidFill>
              <a:prstDash val="sysDash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67460" y="4470807"/>
              <a:ext cx="37382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Link</a:t>
              </a:r>
              <a:endParaRPr lang="en-CA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Flowchart: Internal Storage 36"/>
          <p:cNvSpPr/>
          <p:nvPr>
            <p:custDataLst>
              <p:tags r:id="rId19"/>
            </p:custDataLst>
          </p:nvPr>
        </p:nvSpPr>
        <p:spPr bwMode="auto">
          <a:xfrm>
            <a:off x="6289856" y="3958019"/>
            <a:ext cx="237600" cy="90000"/>
          </a:xfrm>
          <a:prstGeom prst="flowChartInternalStorage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300" dirty="0" smtClean="0"/>
          </a:p>
          <a:p>
            <a:pPr algn="ctr"/>
            <a:endParaRPr lang="en-CA" sz="300" dirty="0"/>
          </a:p>
        </p:txBody>
      </p:sp>
      <p:grpSp>
        <p:nvGrpSpPr>
          <p:cNvPr id="2" name="Group 1"/>
          <p:cNvGrpSpPr/>
          <p:nvPr>
            <p:custDataLst>
              <p:tags r:id="rId20"/>
            </p:custDataLst>
          </p:nvPr>
        </p:nvGrpSpPr>
        <p:grpSpPr>
          <a:xfrm>
            <a:off x="6366638" y="4705816"/>
            <a:ext cx="1014041" cy="252236"/>
            <a:chOff x="6366638" y="4705816"/>
            <a:chExt cx="1014041" cy="252236"/>
          </a:xfrm>
        </p:grpSpPr>
        <p:sp>
          <p:nvSpPr>
            <p:cNvPr id="35" name="Can 34"/>
            <p:cNvSpPr/>
            <p:nvPr/>
          </p:nvSpPr>
          <p:spPr bwMode="auto">
            <a:xfrm>
              <a:off x="6366638" y="4778052"/>
              <a:ext cx="158400" cy="180000"/>
            </a:xfrm>
            <a:prstGeom prst="can">
              <a:avLst/>
            </a:prstGeom>
            <a:solidFill>
              <a:schemeClr val="accent5">
                <a:lumMod val="90000"/>
              </a:schemeClr>
            </a:solidFill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CA" dirty="0"/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 flipV="1">
              <a:off x="6526991" y="4705816"/>
              <a:ext cx="853688" cy="163345"/>
            </a:xfrm>
            <a:prstGeom prst="straightConnector1">
              <a:avLst/>
            </a:prstGeom>
            <a:ln w="15875">
              <a:solidFill>
                <a:srgbClr val="4375BE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>
            <p:custDataLst>
              <p:tags r:id="rId21"/>
            </p:custDataLst>
          </p:nvPr>
        </p:nvGrpSpPr>
        <p:grpSpPr>
          <a:xfrm>
            <a:off x="6355838" y="4984573"/>
            <a:ext cx="1042797" cy="289463"/>
            <a:chOff x="6355838" y="4984573"/>
            <a:chExt cx="1042797" cy="289463"/>
          </a:xfrm>
        </p:grpSpPr>
        <p:sp>
          <p:nvSpPr>
            <p:cNvPr id="34" name="Flowchart: Multidocument 33"/>
            <p:cNvSpPr/>
            <p:nvPr/>
          </p:nvSpPr>
          <p:spPr bwMode="auto">
            <a:xfrm>
              <a:off x="6355838" y="4984573"/>
              <a:ext cx="180000" cy="180000"/>
            </a:xfrm>
            <a:prstGeom prst="flowChartMultidocument">
              <a:avLst/>
            </a:prstGeom>
            <a:solidFill>
              <a:schemeClr val="accent5">
                <a:lumMod val="90000"/>
              </a:schemeClr>
            </a:solidFill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CA" dirty="0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>
              <a:off x="6541280" y="5070895"/>
              <a:ext cx="857355" cy="203141"/>
            </a:xfrm>
            <a:prstGeom prst="straightConnector1">
              <a:avLst/>
            </a:prstGeom>
            <a:ln w="15875">
              <a:solidFill>
                <a:srgbClr val="4375BE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lowchart: Internal Storage 40"/>
          <p:cNvSpPr/>
          <p:nvPr>
            <p:custDataLst>
              <p:tags r:id="rId22"/>
            </p:custDataLst>
          </p:nvPr>
        </p:nvSpPr>
        <p:spPr bwMode="auto">
          <a:xfrm>
            <a:off x="4604213" y="1536024"/>
            <a:ext cx="360000" cy="270000"/>
          </a:xfrm>
          <a:prstGeom prst="flowChartInternalStorage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300" dirty="0" smtClean="0"/>
          </a:p>
          <a:p>
            <a:pPr algn="ctr"/>
            <a:endParaRPr lang="en-CA" sz="300" dirty="0"/>
          </a:p>
        </p:txBody>
      </p:sp>
      <p:sp>
        <p:nvSpPr>
          <p:cNvPr id="36" name="Rectangle 35"/>
          <p:cNvSpPr/>
          <p:nvPr>
            <p:custDataLst>
              <p:tags r:id="rId23"/>
            </p:custDataLst>
          </p:nvPr>
        </p:nvSpPr>
        <p:spPr bwMode="auto">
          <a:xfrm>
            <a:off x="8410045" y="6050625"/>
            <a:ext cx="118800" cy="118800"/>
          </a:xfrm>
          <a:prstGeom prst="rect">
            <a:avLst/>
          </a:prstGeom>
          <a:solidFill>
            <a:schemeClr val="bg1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39" name="Isosceles Triangle 38"/>
          <p:cNvSpPr/>
          <p:nvPr>
            <p:custDataLst>
              <p:tags r:id="rId24"/>
            </p:custDataLst>
          </p:nvPr>
        </p:nvSpPr>
        <p:spPr bwMode="auto">
          <a:xfrm>
            <a:off x="8596582" y="6050625"/>
            <a:ext cx="118800" cy="118800"/>
          </a:xfrm>
          <a:prstGeom prst="triangle">
            <a:avLst/>
          </a:prstGeom>
          <a:solidFill>
            <a:srgbClr val="00B050"/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17393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58945E-6 L -0.19201 -3.58945E-6 C -0.2783 -3.58945E-6 -0.38403 0.1134 -0.38403 0.20621 L -0.38403 0.41264 " pathEditMode="relative" rAng="0" ptsTypes="FfFF">
                                      <p:cBhvr>
                                        <p:cTn id="1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01" y="20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403 0.41273 L -0.05243 0.4027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80" y="-50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9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9" presetClass="emph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9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9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000"/>
                            </p:stCondLst>
                            <p:childTnLst>
                              <p:par>
                                <p:cTn id="124" presetID="19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9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1" grpId="0" animBg="1"/>
      <p:bldP spid="41" grpId="1" animBg="1"/>
      <p:bldP spid="41" grpId="2" animBg="1"/>
      <p:bldP spid="41" grpId="3" animBg="1"/>
      <p:bldP spid="36" grpId="0" animBg="1"/>
      <p:bldP spid="36" grpId="1" animBg="1"/>
      <p:bldP spid="36" grpId="2" animBg="1"/>
      <p:bldP spid="36" grpId="3" animBg="1"/>
      <p:bldP spid="36" grpId="4" animBg="1"/>
      <p:bldP spid="36" grpId="5" animBg="1"/>
      <p:bldP spid="39" grpId="0" animBg="1"/>
      <p:bldP spid="39" grpId="1" animBg="1"/>
      <p:bldP spid="39" grpId="2" animBg="1"/>
      <p:bldP spid="39" grpId="3" animBg="1"/>
      <p:bldP spid="39" grpId="4" animBg="1"/>
      <p:bldP spid="39" grpId="5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95287" y="225182"/>
            <a:ext cx="8353426" cy="823913"/>
          </a:xfrm>
        </p:spPr>
        <p:txBody>
          <a:bodyPr/>
          <a:lstStyle/>
          <a:p>
            <a:pPr algn="ctr"/>
            <a:r>
              <a:rPr lang="en-CA" dirty="0" smtClean="0"/>
              <a:t>Development strategy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499395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22</a:t>
            </a:fld>
            <a:endParaRPr lang="en-CA" dirty="0"/>
          </a:p>
        </p:txBody>
      </p:sp>
      <p:sp>
        <p:nvSpPr>
          <p:cNvPr id="3" name="Rectangle 2"/>
          <p:cNvSpPr/>
          <p:nvPr>
            <p:custDataLst>
              <p:tags r:id="rId3"/>
            </p:custDataLst>
          </p:nvPr>
        </p:nvSpPr>
        <p:spPr>
          <a:xfrm>
            <a:off x="395286" y="1813173"/>
            <a:ext cx="8353425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sz="2000" dirty="0" smtClean="0">
                <a:ea typeface="ＭＳ Ｐゴシック" pitchFamily="34" charset="-128"/>
              </a:rPr>
              <a:t>The </a:t>
            </a:r>
            <a:r>
              <a:rPr lang="en-CA" sz="2000" dirty="0">
                <a:ea typeface="ＭＳ Ｐゴシック" pitchFamily="34" charset="-128"/>
              </a:rPr>
              <a:t>DDR has been developed so that we can easily integrate it with other </a:t>
            </a:r>
            <a:r>
              <a:rPr lang="en-CA" sz="2000" dirty="0" smtClean="0">
                <a:ea typeface="ＭＳ Ｐゴシック" pitchFamily="34" charset="-128"/>
              </a:rPr>
              <a:t>components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sz="2000" dirty="0" smtClean="0">
                <a:ea typeface="ＭＳ Ｐゴシック" pitchFamily="34" charset="-128"/>
              </a:rPr>
              <a:t>It is based on the Rest </a:t>
            </a:r>
            <a:r>
              <a:rPr lang="en-CA" sz="2000" dirty="0"/>
              <a:t>design pattern for </a:t>
            </a:r>
            <a:r>
              <a:rPr lang="en-CA" sz="2000" dirty="0" smtClean="0"/>
              <a:t/>
            </a:r>
            <a:br>
              <a:rPr lang="en-CA" sz="2000" dirty="0" smtClean="0"/>
            </a:br>
            <a:r>
              <a:rPr lang="en-CA" sz="2000" dirty="0" smtClean="0"/>
              <a:t>implementing networked systems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endParaRPr lang="en-CA" sz="2000" dirty="0"/>
          </a:p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sz="2000" dirty="0" smtClean="0">
                <a:ea typeface="ＭＳ Ｐゴシック" pitchFamily="34" charset="-128"/>
              </a:rPr>
              <a:t>Three methods have been tested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sz="2000" dirty="0" smtClean="0">
                <a:ea typeface="ＭＳ Ｐゴシック" pitchFamily="34" charset="-128"/>
              </a:rPr>
              <a:t>Using the FME Server API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sz="2000" dirty="0" smtClean="0">
                <a:ea typeface="ＭＳ Ｐゴシック" pitchFamily="34" charset="-128"/>
              </a:rPr>
              <a:t>Via a HTML page using embedded JavaScript code</a:t>
            </a:r>
          </a:p>
          <a:p>
            <a:pPr marL="685800" lvl="1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sz="2000" dirty="0" smtClean="0">
                <a:ea typeface="ＭＳ Ｐゴシック" pitchFamily="34" charset="-128"/>
              </a:rPr>
              <a:t>With the Directory watcher feature of FME Server</a:t>
            </a:r>
          </a:p>
        </p:txBody>
      </p:sp>
    </p:spTree>
    <p:extLst>
      <p:ext uri="{BB962C8B-B14F-4D97-AF65-F5344CB8AC3E}">
        <p14:creationId xmlns:p14="http://schemas.microsoft.com/office/powerpoint/2010/main" val="326244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95287" y="225182"/>
            <a:ext cx="8353426" cy="823913"/>
          </a:xfrm>
        </p:spPr>
        <p:txBody>
          <a:bodyPr/>
          <a:lstStyle/>
          <a:p>
            <a:pPr algn="ctr"/>
            <a:r>
              <a:rPr lang="en-CA" dirty="0" smtClean="0"/>
              <a:t>Development strategy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3499395" y="6356350"/>
            <a:ext cx="2133600" cy="365125"/>
          </a:xfrm>
        </p:spPr>
        <p:txBody>
          <a:bodyPr/>
          <a:lstStyle/>
          <a:p>
            <a:fld id="{A178CDF2-C522-4303-A18F-D43413538CAE}" type="slidenum">
              <a:rPr lang="en-CA" smtClean="0"/>
              <a:pPr/>
              <a:t>23</a:t>
            </a:fld>
            <a:endParaRPr lang="en-CA" dirty="0"/>
          </a:p>
        </p:txBody>
      </p:sp>
      <p:sp>
        <p:nvSpPr>
          <p:cNvPr id="3" name="Rectangle 2"/>
          <p:cNvSpPr/>
          <p:nvPr>
            <p:custDataLst>
              <p:tags r:id="rId3"/>
            </p:custDataLst>
          </p:nvPr>
        </p:nvSpPr>
        <p:spPr>
          <a:xfrm>
            <a:off x="395287" y="1782395"/>
            <a:ext cx="83534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sz="2000" dirty="0" smtClean="0">
                <a:ea typeface="ＭＳ Ｐゴシック" pitchFamily="34" charset="-128"/>
              </a:rPr>
              <a:t>All three main services (publish, update, </a:t>
            </a:r>
            <a:r>
              <a:rPr lang="en-CA" sz="2000" dirty="0" err="1" smtClean="0">
                <a:ea typeface="ＭＳ Ｐゴシック" pitchFamily="34" charset="-128"/>
              </a:rPr>
              <a:t>Unpublish</a:t>
            </a:r>
            <a:r>
              <a:rPr lang="en-CA" sz="2000" dirty="0" smtClean="0">
                <a:ea typeface="ＭＳ Ｐゴシック" pitchFamily="34" charset="-128"/>
              </a:rPr>
              <a:t>) can use an Excel control file inserted in an input package to simulate a graphical user interface </a:t>
            </a:r>
            <a:r>
              <a:rPr lang="en-CA" sz="2000" b="1" dirty="0" smtClean="0">
                <a:ea typeface="ＭＳ Ｐゴシック" pitchFamily="34" charset="-128"/>
              </a:rPr>
              <a:t>or</a:t>
            </a:r>
            <a:r>
              <a:rPr lang="en-CA" sz="2000" dirty="0" smtClean="0">
                <a:ea typeface="ＭＳ Ｐゴシック" pitchFamily="34" charset="-128"/>
              </a:rPr>
              <a:t> communicate via a JSON input stream to start the service using a JavaScript WEB form</a:t>
            </a:r>
          </a:p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sz="2000" dirty="0" smtClean="0">
                <a:ea typeface="ＭＳ Ｐゴシック" pitchFamily="34" charset="-128"/>
              </a:rPr>
              <a:t>Services determine the method used by the user using an introspection algorithm </a:t>
            </a:r>
          </a:p>
          <a:p>
            <a:pPr marL="228600" indent="-228600" fontAlgn="base">
              <a:spcBef>
                <a:spcPct val="20000"/>
              </a:spcBef>
              <a:spcAft>
                <a:spcPct val="0"/>
              </a:spcAft>
              <a:buClr>
                <a:srgbClr val="6496C8"/>
              </a:buClr>
              <a:buFont typeface="Wingdings" pitchFamily="2" charset="2"/>
              <a:buChar char="§"/>
            </a:pPr>
            <a:r>
              <a:rPr lang="en-CA" sz="2000" dirty="0" smtClean="0">
                <a:ea typeface="ＭＳ Ｐゴシック" pitchFamily="34" charset="-128"/>
              </a:rPr>
              <a:t>The DDR services can be called by any languages that have a library which allows to send HTTP calls (Python, Java, etc.)</a:t>
            </a:r>
            <a:endParaRPr lang="en-CA" sz="2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12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95288" y="241300"/>
            <a:ext cx="8353426" cy="823913"/>
          </a:xfrm>
        </p:spPr>
        <p:txBody>
          <a:bodyPr/>
          <a:lstStyle/>
          <a:p>
            <a:pPr algn="ctr"/>
            <a:r>
              <a:rPr lang="en-CA" dirty="0" smtClean="0"/>
              <a:t>Registry API</a:t>
            </a:r>
            <a:endParaRPr lang="en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95288" y="1978360"/>
            <a:ext cx="8353426" cy="2901280"/>
          </a:xfrm>
        </p:spPr>
        <p:txBody>
          <a:bodyPr/>
          <a:lstStyle/>
          <a:p>
            <a:r>
              <a:rPr lang="en-CA" sz="2000" dirty="0" smtClean="0"/>
              <a:t>A Rest API has been developed to read, write update and delete information in the registry</a:t>
            </a:r>
          </a:p>
          <a:p>
            <a:r>
              <a:rPr lang="en-CA" sz="2000" dirty="0" smtClean="0"/>
              <a:t>This API is internally used by all the DDR services</a:t>
            </a:r>
          </a:p>
          <a:p>
            <a:r>
              <a:rPr lang="en-CA" sz="2000" dirty="0" smtClean="0"/>
              <a:t>It will be used by the contributor support team via the FME Server API to view the registry content</a:t>
            </a:r>
          </a:p>
          <a:p>
            <a:r>
              <a:rPr lang="en-CA" sz="2000" dirty="0" smtClean="0"/>
              <a:t>It could also be used by a WEB API to populate drop down lists and edit the registry information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A178CDF2-C522-4303-A18F-D43413538CAE}" type="slidenum">
              <a:rPr lang="en-CA" smtClean="0"/>
              <a:t>24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418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95288" y="241300"/>
            <a:ext cx="8353426" cy="823913"/>
          </a:xfrm>
        </p:spPr>
        <p:txBody>
          <a:bodyPr/>
          <a:lstStyle/>
          <a:p>
            <a:pPr algn="ctr"/>
            <a:r>
              <a:rPr lang="en-CA" dirty="0" smtClean="0"/>
              <a:t>Features of the DDR release</a:t>
            </a:r>
            <a:endParaRPr lang="en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95287" y="1344947"/>
            <a:ext cx="8353426" cy="4168105"/>
          </a:xfrm>
        </p:spPr>
        <p:txBody>
          <a:bodyPr/>
          <a:lstStyle/>
          <a:p>
            <a:r>
              <a:rPr lang="en-CA" dirty="0" smtClean="0"/>
              <a:t>Manual metadata publishing</a:t>
            </a:r>
          </a:p>
          <a:p>
            <a:r>
              <a:rPr lang="en-CA" dirty="0" smtClean="0"/>
              <a:t>Partially automated publish, update and </a:t>
            </a:r>
            <a:r>
              <a:rPr lang="en-CA" dirty="0" err="1" smtClean="0"/>
              <a:t>unpublish</a:t>
            </a:r>
            <a:r>
              <a:rPr lang="en-CA" dirty="0" smtClean="0"/>
              <a:t> DDR services</a:t>
            </a:r>
          </a:p>
          <a:p>
            <a:r>
              <a:rPr lang="en-CA" dirty="0" smtClean="0"/>
              <a:t>Minimal validation of input data and parameters</a:t>
            </a:r>
          </a:p>
          <a:p>
            <a:r>
              <a:rPr lang="en-CA" dirty="0" smtClean="0"/>
              <a:t>Minimal user experience (waiting for FGP integration)</a:t>
            </a:r>
          </a:p>
          <a:p>
            <a:pPr lvl="1"/>
            <a:r>
              <a:rPr lang="en-CA" dirty="0" smtClean="0"/>
              <a:t>Excel File as GUI </a:t>
            </a:r>
            <a:r>
              <a:rPr lang="en-CA" b="1" dirty="0" smtClean="0"/>
              <a:t>or</a:t>
            </a:r>
            <a:r>
              <a:rPr lang="en-CA" dirty="0" smtClean="0"/>
              <a:t> </a:t>
            </a:r>
            <a:r>
              <a:rPr lang="en-CA" dirty="0" err="1" smtClean="0"/>
              <a:t>Javascript</a:t>
            </a:r>
            <a:r>
              <a:rPr lang="en-CA" dirty="0" smtClean="0"/>
              <a:t> WEB forms</a:t>
            </a:r>
          </a:p>
          <a:p>
            <a:pPr lvl="1"/>
            <a:r>
              <a:rPr lang="en-CA" dirty="0" smtClean="0"/>
              <a:t>FME Server API </a:t>
            </a:r>
            <a:r>
              <a:rPr lang="en-CA" b="1" dirty="0" smtClean="0"/>
              <a:t>or</a:t>
            </a:r>
            <a:r>
              <a:rPr lang="en-CA" dirty="0" smtClean="0"/>
              <a:t> REST HTTP calls to trigger the services</a:t>
            </a:r>
          </a:p>
          <a:p>
            <a:pPr lvl="1"/>
            <a:r>
              <a:rPr lang="en-CA" dirty="0" smtClean="0"/>
              <a:t>Directory watcher for automatic input packages processing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A178CDF2-C522-4303-A18F-D43413538CAE}" type="slidenum">
              <a:rPr lang="en-CA" smtClean="0"/>
              <a:t>25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0685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3" name="Group 1042"/>
          <p:cNvGrpSpPr/>
          <p:nvPr>
            <p:custDataLst>
              <p:tags r:id="rId1"/>
            </p:custDataLst>
          </p:nvPr>
        </p:nvGrpSpPr>
        <p:grpSpPr>
          <a:xfrm>
            <a:off x="5773763" y="1673394"/>
            <a:ext cx="1410913" cy="1739195"/>
            <a:chOff x="5773763" y="1673394"/>
            <a:chExt cx="1410913" cy="1739195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3763" y="1673394"/>
              <a:ext cx="1410913" cy="1739195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384191" y="2037600"/>
              <a:ext cx="4732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000" b="1" dirty="0" smtClean="0"/>
                <a:t>DDR</a:t>
              </a:r>
              <a:endParaRPr lang="en-CA" sz="1000" b="1" dirty="0"/>
            </a:p>
          </p:txBody>
        </p:sp>
      </p:grpSp>
      <p:grpSp>
        <p:nvGrpSpPr>
          <p:cNvPr id="1042" name="Group 1041"/>
          <p:cNvGrpSpPr/>
          <p:nvPr>
            <p:custDataLst>
              <p:tags r:id="rId2"/>
            </p:custDataLst>
          </p:nvPr>
        </p:nvGrpSpPr>
        <p:grpSpPr>
          <a:xfrm>
            <a:off x="3961903" y="1701401"/>
            <a:ext cx="1192094" cy="1753934"/>
            <a:chOff x="3042618" y="966788"/>
            <a:chExt cx="1192094" cy="1753934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2618" y="966788"/>
              <a:ext cx="1131570" cy="1753934"/>
            </a:xfrm>
            <a:prstGeom prst="rect">
              <a:avLst/>
            </a:prstGeom>
            <a:solidFill>
              <a:schemeClr val="accent2"/>
            </a:solidFill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2454" y="1651305"/>
              <a:ext cx="464286" cy="614286"/>
            </a:xfrm>
            <a:prstGeom prst="rect">
              <a:avLst/>
            </a:prstGeom>
            <a:solidFill>
              <a:schemeClr val="accent2"/>
            </a:solidFill>
          </p:spPr>
        </p:pic>
        <p:sp>
          <p:nvSpPr>
            <p:cNvPr id="60" name="TextBox 59"/>
            <p:cNvSpPr txBox="1"/>
            <p:nvPr/>
          </p:nvSpPr>
          <p:spPr>
            <a:xfrm>
              <a:off x="3561130" y="1301281"/>
              <a:ext cx="6735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000" b="1" dirty="0" smtClean="0"/>
                <a:t>Catalog</a:t>
              </a:r>
              <a:endParaRPr lang="en-CA" sz="1000" b="1" dirty="0"/>
            </a:p>
          </p:txBody>
        </p:sp>
      </p:grpSp>
      <p:sp>
        <p:nvSpPr>
          <p:cNvPr id="59" name="Cube 58"/>
          <p:cNvSpPr/>
          <p:nvPr>
            <p:custDataLst>
              <p:tags r:id="rId3"/>
            </p:custDataLst>
          </p:nvPr>
        </p:nvSpPr>
        <p:spPr bwMode="auto">
          <a:xfrm>
            <a:off x="4213756" y="5081092"/>
            <a:ext cx="809211" cy="466148"/>
          </a:xfrm>
          <a:prstGeom prst="cube">
            <a:avLst>
              <a:gd name="adj" fmla="val 17916"/>
            </a:avLst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178CDF2-C522-4303-A18F-D43413538CAE}" type="slidenum">
              <a:rPr lang="en-CA" smtClean="0"/>
              <a:t>26</a:t>
            </a:fld>
            <a:endParaRPr lang="en-CA" dirty="0"/>
          </a:p>
        </p:txBody>
      </p:sp>
      <p:grpSp>
        <p:nvGrpSpPr>
          <p:cNvPr id="1044" name="Group 1043"/>
          <p:cNvGrpSpPr/>
          <p:nvPr>
            <p:custDataLst>
              <p:tags r:id="rId5"/>
            </p:custDataLst>
          </p:nvPr>
        </p:nvGrpSpPr>
        <p:grpSpPr>
          <a:xfrm>
            <a:off x="1100260" y="967977"/>
            <a:ext cx="2224086" cy="2498168"/>
            <a:chOff x="1100260" y="967977"/>
            <a:chExt cx="2224086" cy="249816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260" y="967977"/>
              <a:ext cx="2224086" cy="2224086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5203" y="1702259"/>
              <a:ext cx="764381" cy="4998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546896" y="3096813"/>
              <a:ext cx="1330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Contributor</a:t>
              </a:r>
              <a:endParaRPr lang="en-CA" dirty="0"/>
            </a:p>
          </p:txBody>
        </p:sp>
      </p:grpSp>
      <p:grpSp>
        <p:nvGrpSpPr>
          <p:cNvPr id="1025" name="Group 1024"/>
          <p:cNvGrpSpPr/>
          <p:nvPr>
            <p:custDataLst>
              <p:tags r:id="rId6"/>
            </p:custDataLst>
          </p:nvPr>
        </p:nvGrpSpPr>
        <p:grpSpPr>
          <a:xfrm>
            <a:off x="1067075" y="4077888"/>
            <a:ext cx="1400175" cy="2052683"/>
            <a:chOff x="147790" y="3343275"/>
            <a:chExt cx="1400175" cy="205268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790" y="3343275"/>
              <a:ext cx="1400175" cy="140017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07079" y="4749627"/>
              <a:ext cx="6815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Help</a:t>
              </a:r>
            </a:p>
            <a:p>
              <a:r>
                <a:rPr lang="en-CA" dirty="0" smtClean="0"/>
                <a:t>Desk</a:t>
              </a:r>
              <a:endParaRPr lang="en-CA" dirty="0"/>
            </a:p>
          </p:txBody>
        </p:sp>
      </p:grpSp>
      <p:grpSp>
        <p:nvGrpSpPr>
          <p:cNvPr id="1028" name="Group 1027"/>
          <p:cNvGrpSpPr/>
          <p:nvPr>
            <p:custDataLst>
              <p:tags r:id="rId7"/>
            </p:custDataLst>
          </p:nvPr>
        </p:nvGrpSpPr>
        <p:grpSpPr>
          <a:xfrm>
            <a:off x="2467250" y="4220763"/>
            <a:ext cx="1603837" cy="1909808"/>
            <a:chOff x="1547965" y="3486150"/>
            <a:chExt cx="1603837" cy="190980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5683" y="3486150"/>
              <a:ext cx="1168400" cy="137992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547965" y="4749627"/>
              <a:ext cx="160383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dirty="0" smtClean="0"/>
                <a:t>Contributor</a:t>
              </a:r>
            </a:p>
            <a:p>
              <a:pPr algn="ctr"/>
              <a:r>
                <a:rPr lang="en-CA" dirty="0" smtClean="0"/>
                <a:t>Support Team</a:t>
              </a:r>
              <a:endParaRPr lang="en-CA" dirty="0"/>
            </a:p>
          </p:txBody>
        </p:sp>
      </p:grpSp>
      <p:cxnSp>
        <p:nvCxnSpPr>
          <p:cNvPr id="13" name="Straight Arrow Connector 12"/>
          <p:cNvCxnSpPr>
            <a:stCxn id="7" idx="2"/>
            <a:endCxn id="8" idx="0"/>
          </p:cNvCxnSpPr>
          <p:nvPr>
            <p:custDataLst>
              <p:tags r:id="rId8"/>
            </p:custDataLst>
          </p:nvPr>
        </p:nvCxnSpPr>
        <p:spPr>
          <a:xfrm flipH="1">
            <a:off x="1767163" y="3466145"/>
            <a:ext cx="445140" cy="611743"/>
          </a:xfrm>
          <a:prstGeom prst="straightConnector1">
            <a:avLst/>
          </a:prstGeom>
          <a:ln w="25400">
            <a:solidFill>
              <a:srgbClr val="C8C8C8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>
            <p:custDataLst>
              <p:tags r:id="rId9"/>
            </p:custDataLst>
          </p:nvPr>
        </p:nvCxnSpPr>
        <p:spPr>
          <a:xfrm>
            <a:off x="2036660" y="5026456"/>
            <a:ext cx="723469" cy="0"/>
          </a:xfrm>
          <a:prstGeom prst="straightConnector1">
            <a:avLst/>
          </a:prstGeom>
          <a:ln w="25400">
            <a:solidFill>
              <a:srgbClr val="C8C8C8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2"/>
            <a:endCxn id="11" idx="1"/>
          </p:cNvCxnSpPr>
          <p:nvPr>
            <p:custDataLst>
              <p:tags r:id="rId10"/>
            </p:custDataLst>
          </p:nvPr>
        </p:nvCxnSpPr>
        <p:spPr>
          <a:xfrm>
            <a:off x="2212303" y="3466145"/>
            <a:ext cx="472665" cy="1444578"/>
          </a:xfrm>
          <a:prstGeom prst="straightConnector1">
            <a:avLst/>
          </a:prstGeom>
          <a:ln w="25400">
            <a:solidFill>
              <a:srgbClr val="C8C8C8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>
            <p:custDataLst>
              <p:tags r:id="rId11"/>
            </p:custDataLst>
          </p:nvPr>
        </p:nvCxnSpPr>
        <p:spPr>
          <a:xfrm flipV="1">
            <a:off x="3078096" y="3364821"/>
            <a:ext cx="971386" cy="1222151"/>
          </a:xfrm>
          <a:prstGeom prst="straightConnector1">
            <a:avLst/>
          </a:prstGeom>
          <a:ln w="25400">
            <a:solidFill>
              <a:srgbClr val="C8C8C8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>
            <p:custDataLst>
              <p:tags r:id="rId12"/>
            </p:custDataLst>
          </p:nvPr>
        </p:nvSpPr>
        <p:spPr>
          <a:xfrm rot="18540000">
            <a:off x="3003876" y="3796084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 dirty="0" smtClean="0"/>
              <a:t>Metadata</a:t>
            </a:r>
            <a:endParaRPr lang="en-CA" sz="1200" dirty="0"/>
          </a:p>
        </p:txBody>
      </p:sp>
      <p:cxnSp>
        <p:nvCxnSpPr>
          <p:cNvPr id="43" name="Straight Arrow Connector 42"/>
          <p:cNvCxnSpPr/>
          <p:nvPr>
            <p:custDataLst>
              <p:tags r:id="rId13"/>
            </p:custDataLst>
          </p:nvPr>
        </p:nvCxnSpPr>
        <p:spPr>
          <a:xfrm flipV="1">
            <a:off x="3360202" y="3486676"/>
            <a:ext cx="971386" cy="1222151"/>
          </a:xfrm>
          <a:prstGeom prst="straightConnector1">
            <a:avLst/>
          </a:prstGeom>
          <a:ln w="25400">
            <a:solidFill>
              <a:srgbClr val="C8C8C8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>
            <p:custDataLst>
              <p:tags r:id="rId14"/>
            </p:custDataLst>
          </p:nvPr>
        </p:nvSpPr>
        <p:spPr>
          <a:xfrm rot="18540000">
            <a:off x="3418230" y="3917939"/>
            <a:ext cx="548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 dirty="0" smtClean="0"/>
              <a:t>UUID</a:t>
            </a:r>
            <a:endParaRPr lang="en-CA" sz="1200" dirty="0"/>
          </a:p>
        </p:txBody>
      </p:sp>
      <p:sp>
        <p:nvSpPr>
          <p:cNvPr id="45" name="Flowchart: Internal Storage 44"/>
          <p:cNvSpPr/>
          <p:nvPr>
            <p:custDataLst>
              <p:tags r:id="rId15"/>
            </p:custDataLst>
          </p:nvPr>
        </p:nvSpPr>
        <p:spPr bwMode="auto">
          <a:xfrm>
            <a:off x="4386346" y="5044166"/>
            <a:ext cx="360000" cy="270000"/>
          </a:xfrm>
          <a:prstGeom prst="flowChartInternalStorage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sz="300" dirty="0" smtClean="0"/>
          </a:p>
          <a:p>
            <a:pPr algn="ctr"/>
            <a:endParaRPr lang="en-CA" sz="300" dirty="0"/>
          </a:p>
        </p:txBody>
      </p:sp>
      <p:sp>
        <p:nvSpPr>
          <p:cNvPr id="46" name="Can 45"/>
          <p:cNvSpPr/>
          <p:nvPr>
            <p:custDataLst>
              <p:tags r:id="rId16"/>
            </p:custDataLst>
          </p:nvPr>
        </p:nvSpPr>
        <p:spPr bwMode="auto">
          <a:xfrm>
            <a:off x="4475058" y="5179166"/>
            <a:ext cx="237600" cy="270000"/>
          </a:xfrm>
          <a:prstGeom prst="can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sp>
        <p:nvSpPr>
          <p:cNvPr id="47" name="Flowchart: Multidocument 46"/>
          <p:cNvSpPr/>
          <p:nvPr>
            <p:custDataLst>
              <p:tags r:id="rId17"/>
            </p:custDataLst>
          </p:nvPr>
        </p:nvSpPr>
        <p:spPr bwMode="auto">
          <a:xfrm>
            <a:off x="4618362" y="5314166"/>
            <a:ext cx="270000" cy="270000"/>
          </a:xfrm>
          <a:prstGeom prst="flowChartMultidocument">
            <a:avLst/>
          </a:prstGeom>
          <a:solidFill>
            <a:schemeClr val="accent5">
              <a:lumMod val="90000"/>
            </a:schemeClr>
          </a:solidFill>
          <a:ln w="4763" cap="rnd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CA" dirty="0"/>
          </a:p>
        </p:txBody>
      </p:sp>
      <p:grpSp>
        <p:nvGrpSpPr>
          <p:cNvPr id="1033" name="Group 1032"/>
          <p:cNvGrpSpPr/>
          <p:nvPr>
            <p:custDataLst>
              <p:tags r:id="rId18"/>
            </p:custDataLst>
          </p:nvPr>
        </p:nvGrpSpPr>
        <p:grpSpPr>
          <a:xfrm>
            <a:off x="5402239" y="4232930"/>
            <a:ext cx="1563698" cy="1898168"/>
            <a:chOff x="4482954" y="3650826"/>
            <a:chExt cx="1563698" cy="189816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4880" y="3650826"/>
              <a:ext cx="1519846" cy="1621169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4482954" y="4902663"/>
              <a:ext cx="15636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WEB Services</a:t>
              </a:r>
            </a:p>
            <a:p>
              <a:pPr algn="ctr"/>
              <a:r>
                <a:rPr lang="en-CA" dirty="0" smtClean="0"/>
                <a:t>Team</a:t>
              </a:r>
              <a:endParaRPr lang="en-CA" dirty="0"/>
            </a:p>
          </p:txBody>
        </p:sp>
      </p:grpSp>
      <p:cxnSp>
        <p:nvCxnSpPr>
          <p:cNvPr id="52" name="Straight Arrow Connector 51"/>
          <p:cNvCxnSpPr>
            <a:stCxn id="15" idx="3"/>
            <a:endCxn id="48" idx="1"/>
          </p:cNvCxnSpPr>
          <p:nvPr>
            <p:custDataLst>
              <p:tags r:id="rId19"/>
            </p:custDataLst>
          </p:nvPr>
        </p:nvCxnSpPr>
        <p:spPr>
          <a:xfrm>
            <a:off x="4071087" y="5807406"/>
            <a:ext cx="1331152" cy="527"/>
          </a:xfrm>
          <a:prstGeom prst="straightConnector1">
            <a:avLst/>
          </a:prstGeom>
          <a:ln w="25400">
            <a:solidFill>
              <a:srgbClr val="C8C8C8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395288" y="241300"/>
            <a:ext cx="8353426" cy="823913"/>
          </a:xfrm>
        </p:spPr>
        <p:txBody>
          <a:bodyPr/>
          <a:lstStyle/>
          <a:p>
            <a:pPr algn="ctr"/>
            <a:r>
              <a:rPr lang="en-CA" dirty="0" smtClean="0"/>
              <a:t>Use Case Scenario</a:t>
            </a: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First DDR release</a:t>
            </a:r>
            <a:endParaRPr lang="en-CA" dirty="0"/>
          </a:p>
        </p:txBody>
      </p:sp>
      <p:pic>
        <p:nvPicPr>
          <p:cNvPr id="1045" name="Picture 1044"/>
          <p:cNvPicPr>
            <a:picLocks noChangeAspect="1"/>
          </p:cNvPicPr>
          <p:nvPr>
            <p:custDataLst>
              <p:tags r:id="rId21"/>
            </p:custDataLst>
          </p:nvPr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15713" r="9574" b="13613"/>
          <a:stretch/>
        </p:blipFill>
        <p:spPr>
          <a:xfrm>
            <a:off x="6041090" y="2578368"/>
            <a:ext cx="566950" cy="4082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6" name="TextBox 65"/>
          <p:cNvSpPr txBox="1"/>
          <p:nvPr>
            <p:custDataLst>
              <p:tags r:id="rId22"/>
            </p:custDataLst>
          </p:nvPr>
        </p:nvSpPr>
        <p:spPr>
          <a:xfrm rot="18540000">
            <a:off x="3456966" y="3798825"/>
            <a:ext cx="875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 dirty="0" smtClean="0"/>
              <a:t>Update</a:t>
            </a:r>
          </a:p>
          <a:p>
            <a:pPr algn="ctr"/>
            <a:r>
              <a:rPr lang="en-CA" sz="1200" dirty="0" smtClean="0"/>
              <a:t>Online</a:t>
            </a:r>
          </a:p>
          <a:p>
            <a:pPr algn="ctr"/>
            <a:r>
              <a:rPr lang="en-CA" sz="1200" dirty="0" smtClean="0"/>
              <a:t>Resources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41977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22605 -0.35856 " pathEditMode="relative" rAng="0" ptsTypes="AA">
                                      <p:cBhvr>
                                        <p:cTn id="121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2" y="-1794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1500" fill="hold"/>
                                        <p:tgtEl>
                                          <p:spTgt spid="5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1152E-6 L -0.24514 0.2998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57" y="149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59" grpId="2" animBg="1"/>
      <p:bldP spid="59" grpId="3" animBg="1"/>
      <p:bldP spid="42" grpId="0"/>
      <p:bldP spid="42" grpId="1"/>
      <p:bldP spid="44" grpId="0"/>
      <p:bldP spid="44" grpId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6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1240108|-11700327|-8754175|-9605520|-12039861|NRCan&quot;,&quot;Id&quot;:&quot;63222865323537a670542c79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heme/theme1.xml><?xml version="1.0" encoding="utf-8"?>
<a:theme xmlns:a="http://schemas.openxmlformats.org/drawingml/2006/main" name="4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4763" cap="rnd">
          <a:solidFill>
            <a:srgbClr val="000000"/>
          </a:solidFill>
          <a:prstDash val="solid"/>
          <a:round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  <a:lnDef>
      <a:spPr>
        <a:ln w="25400">
          <a:solidFill>
            <a:schemeClr val="tx1"/>
          </a:solidFill>
          <a:headEnd type="none"/>
          <a:tailEnd type="stealt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Sprint_11_Review</Template>
  <TotalTime>26274</TotalTime>
  <Words>1169</Words>
  <Application>Microsoft Office PowerPoint</Application>
  <PresentationFormat>On-screen Show (4:3)</PresentationFormat>
  <Paragraphs>272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ＭＳ Ｐゴシック</vt:lpstr>
      <vt:lpstr>Arial</vt:lpstr>
      <vt:lpstr>Calibri</vt:lpstr>
      <vt:lpstr>Tahoma</vt:lpstr>
      <vt:lpstr>Wingdings</vt:lpstr>
      <vt:lpstr>4_Default Design</vt:lpstr>
      <vt:lpstr>2_Default Design</vt:lpstr>
      <vt:lpstr>3_Default Design</vt:lpstr>
      <vt:lpstr>5_Default Design</vt:lpstr>
      <vt:lpstr>6_Default Design</vt:lpstr>
      <vt:lpstr>7_Default Design</vt:lpstr>
      <vt:lpstr> Data Dissemination Repository (DDR) April 2017 release </vt:lpstr>
      <vt:lpstr>High level view of the DDR System</vt:lpstr>
      <vt:lpstr>DDR Processing Model Old Main Flow</vt:lpstr>
      <vt:lpstr>DDR Processing Model Old Main Flow</vt:lpstr>
      <vt:lpstr>DDR Processing Model Revised Main Flow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Three Main Services</vt:lpstr>
      <vt:lpstr>Development strategy</vt:lpstr>
      <vt:lpstr>Development strategy</vt:lpstr>
      <vt:lpstr>Registry API</vt:lpstr>
      <vt:lpstr>Features of the DDR release</vt:lpstr>
      <vt:lpstr>Use Case Scenario First DDR release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Choquette, Yves</dc:creator>
  <cp:lastModifiedBy>Houle, Geoffroy</cp:lastModifiedBy>
  <cp:revision>223</cp:revision>
  <dcterms:created xsi:type="dcterms:W3CDTF">2016-07-15T14:36:21Z</dcterms:created>
  <dcterms:modified xsi:type="dcterms:W3CDTF">2022-09-14T19:15:50Z</dcterms:modified>
</cp:coreProperties>
</file>