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3.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4.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notesSlides/notesSlide5.xml" ContentType="application/vnd.openxmlformats-officedocument.presentationml.notesSlide+xml"/>
  <Override PartName="/ppt/tags/tag59.xml" ContentType="application/vnd.openxmlformats-officedocument.presentationml.tags+xml"/>
  <Override PartName="/ppt/tags/tag60.xml" ContentType="application/vnd.openxmlformats-officedocument.presentationml.tags+xml"/>
  <Override PartName="/ppt/notesSlides/notesSlide6.xml" ContentType="application/vnd.openxmlformats-officedocument.presentationml.notesSlide+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9"/>
  </p:notesMasterIdLst>
  <p:sldIdLst>
    <p:sldId id="256" r:id="rId3"/>
    <p:sldId id="258" r:id="rId4"/>
    <p:sldId id="265" r:id="rId5"/>
    <p:sldId id="259" r:id="rId6"/>
    <p:sldId id="263" r:id="rId7"/>
    <p:sldId id="267" r:id="rId8"/>
  </p:sldIdLst>
  <p:sldSz cx="9144000" cy="6858000" type="screen4x3"/>
  <p:notesSz cx="7023100" cy="9309100"/>
  <p:custShowLst>
    <p:custShow name="Custom Show 1" id="0">
      <p:sldLst>
        <p:sld r:id="rId3"/>
        <p:sld r:id="rId4"/>
      </p:sldLst>
    </p:custShow>
  </p:custShow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4340"/>
    <a:srgbClr val="D54340"/>
    <a:srgbClr val="FF4F4F"/>
    <a:srgbClr val="12547C"/>
    <a:srgbClr val="FFCC99"/>
    <a:srgbClr val="FFFFCC"/>
    <a:srgbClr val="3366CC"/>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105" autoAdjust="0"/>
    <p:restoredTop sz="70325" autoAdjust="0"/>
  </p:normalViewPr>
  <p:slideViewPr>
    <p:cSldViewPr>
      <p:cViewPr varScale="1">
        <p:scale>
          <a:sx n="79" d="100"/>
          <a:sy n="79" d="100"/>
        </p:scale>
        <p:origin x="117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109" d="100"/>
          <a:sy n="109" d="100"/>
        </p:scale>
        <p:origin x="1812"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43343" cy="465455"/>
          </a:xfrm>
          <a:prstGeom prst="rect">
            <a:avLst/>
          </a:prstGeom>
        </p:spPr>
        <p:txBody>
          <a:bodyPr vert="horz" lIns="93318" tIns="46660" rIns="93318" bIns="46660" rtlCol="0"/>
          <a:lstStyle>
            <a:lvl1pPr algn="l">
              <a:defRPr sz="1300"/>
            </a:lvl1pPr>
          </a:lstStyle>
          <a:p>
            <a:endParaRPr lang="en-CA"/>
          </a:p>
        </p:txBody>
      </p:sp>
      <p:sp>
        <p:nvSpPr>
          <p:cNvPr id="3" name="Date Placeholder 2"/>
          <p:cNvSpPr>
            <a:spLocks noGrp="1"/>
          </p:cNvSpPr>
          <p:nvPr>
            <p:ph type="dt" idx="1"/>
          </p:nvPr>
        </p:nvSpPr>
        <p:spPr>
          <a:xfrm>
            <a:off x="3978133" y="1"/>
            <a:ext cx="3043343" cy="465455"/>
          </a:xfrm>
          <a:prstGeom prst="rect">
            <a:avLst/>
          </a:prstGeom>
        </p:spPr>
        <p:txBody>
          <a:bodyPr vert="horz" lIns="93318" tIns="46660" rIns="93318" bIns="46660" rtlCol="0"/>
          <a:lstStyle>
            <a:lvl1pPr algn="r">
              <a:defRPr sz="1300"/>
            </a:lvl1pPr>
          </a:lstStyle>
          <a:p>
            <a:fld id="{969F7C5A-D6FC-4359-B0A6-322DAD039A3C}" type="datetimeFigureOut">
              <a:rPr lang="en-CA" smtClean="0"/>
              <a:t>2018-03-06</a:t>
            </a:fld>
            <a:endParaRPr lang="en-CA"/>
          </a:p>
        </p:txBody>
      </p:sp>
      <p:sp>
        <p:nvSpPr>
          <p:cNvPr id="4" name="Slide Image Placeholder 3"/>
          <p:cNvSpPr>
            <a:spLocks noGrp="1" noRot="1" noChangeAspect="1"/>
          </p:cNvSpPr>
          <p:nvPr>
            <p:ph type="sldImg" idx="2"/>
          </p:nvPr>
        </p:nvSpPr>
        <p:spPr>
          <a:xfrm>
            <a:off x="1184275" y="696913"/>
            <a:ext cx="4654550" cy="3490912"/>
          </a:xfrm>
          <a:prstGeom prst="rect">
            <a:avLst/>
          </a:prstGeom>
          <a:noFill/>
          <a:ln w="12700">
            <a:solidFill>
              <a:prstClr val="black"/>
            </a:solidFill>
          </a:ln>
        </p:spPr>
        <p:txBody>
          <a:bodyPr vert="horz" lIns="93318" tIns="46660" rIns="93318" bIns="46660" rtlCol="0" anchor="ctr"/>
          <a:lstStyle/>
          <a:p>
            <a:endParaRPr lang="en-CA"/>
          </a:p>
        </p:txBody>
      </p:sp>
      <p:sp>
        <p:nvSpPr>
          <p:cNvPr id="5" name="Notes Placeholder 4"/>
          <p:cNvSpPr>
            <a:spLocks noGrp="1"/>
          </p:cNvSpPr>
          <p:nvPr>
            <p:ph type="body" sz="quarter" idx="3"/>
          </p:nvPr>
        </p:nvSpPr>
        <p:spPr>
          <a:xfrm>
            <a:off x="702311" y="4421824"/>
            <a:ext cx="5618480" cy="4189095"/>
          </a:xfrm>
          <a:prstGeom prst="rect">
            <a:avLst/>
          </a:prstGeom>
        </p:spPr>
        <p:txBody>
          <a:bodyPr vert="horz" lIns="93318" tIns="46660" rIns="93318" bIns="4666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1" y="8842030"/>
            <a:ext cx="3043343" cy="465455"/>
          </a:xfrm>
          <a:prstGeom prst="rect">
            <a:avLst/>
          </a:prstGeom>
        </p:spPr>
        <p:txBody>
          <a:bodyPr vert="horz" lIns="93318" tIns="46660" rIns="93318" bIns="46660" rtlCol="0" anchor="b"/>
          <a:lstStyle>
            <a:lvl1pPr algn="l">
              <a:defRPr sz="1300"/>
            </a:lvl1pPr>
          </a:lstStyle>
          <a:p>
            <a:endParaRPr lang="en-CA"/>
          </a:p>
        </p:txBody>
      </p:sp>
      <p:sp>
        <p:nvSpPr>
          <p:cNvPr id="7" name="Slide Number Placeholder 6"/>
          <p:cNvSpPr>
            <a:spLocks noGrp="1"/>
          </p:cNvSpPr>
          <p:nvPr>
            <p:ph type="sldNum" sz="quarter" idx="5"/>
          </p:nvPr>
        </p:nvSpPr>
        <p:spPr>
          <a:xfrm>
            <a:off x="3978133" y="8842030"/>
            <a:ext cx="3043343" cy="465455"/>
          </a:xfrm>
          <a:prstGeom prst="rect">
            <a:avLst/>
          </a:prstGeom>
        </p:spPr>
        <p:txBody>
          <a:bodyPr vert="horz" lIns="93318" tIns="46660" rIns="93318" bIns="46660" rtlCol="0" anchor="b"/>
          <a:lstStyle>
            <a:lvl1pPr algn="r">
              <a:defRPr sz="1300"/>
            </a:lvl1pPr>
          </a:lstStyle>
          <a:p>
            <a:fld id="{45986802-38FC-42D9-B26E-1EAD6091AB91}" type="slidenum">
              <a:rPr lang="en-CA" smtClean="0"/>
              <a:t>‹#›</a:t>
            </a:fld>
            <a:endParaRPr lang="en-CA"/>
          </a:p>
        </p:txBody>
      </p:sp>
    </p:spTree>
    <p:extLst>
      <p:ext uri="{BB962C8B-B14F-4D97-AF65-F5344CB8AC3E}">
        <p14:creationId xmlns:p14="http://schemas.microsoft.com/office/powerpoint/2010/main" val="1512118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tags" Target="../tags/tag63.xml"/><Relationship Id="rId2" Type="http://schemas.openxmlformats.org/officeDocument/2006/relationships/tags" Target="../tags/tag62.xml"/><Relationship Id="rId1" Type="http://schemas.openxmlformats.org/officeDocument/2006/relationships/tags" Target="../tags/tag61.xml"/><Relationship Id="rId5" Type="http://schemas.openxmlformats.org/officeDocument/2006/relationships/slide" Target="../slides/slide6.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In this module, we will present an overview of the Federal Geospatial Platform publication process</a:t>
            </a:r>
          </a:p>
          <a:p>
            <a:endParaRPr lang="fr-CA" baseline="0" dirty="0"/>
          </a:p>
        </p:txBody>
      </p:sp>
      <p:sp>
        <p:nvSpPr>
          <p:cNvPr id="4" name="Slide Number Placeholder 3"/>
          <p:cNvSpPr>
            <a:spLocks noGrp="1"/>
          </p:cNvSpPr>
          <p:nvPr>
            <p:ph type="sldNum" sz="quarter" idx="10"/>
          </p:nvPr>
        </p:nvSpPr>
        <p:spPr/>
        <p:txBody>
          <a:bodyPr/>
          <a:lstStyle/>
          <a:p>
            <a:fld id="{45986802-38FC-42D9-B26E-1EAD6091AB91}" type="slidenum">
              <a:rPr lang="en-CA" smtClean="0"/>
              <a:t>1</a:t>
            </a:fld>
            <a:endParaRPr lang="en-CA"/>
          </a:p>
        </p:txBody>
      </p:sp>
    </p:spTree>
    <p:extLst>
      <p:ext uri="{BB962C8B-B14F-4D97-AF65-F5344CB8AC3E}">
        <p14:creationId xmlns:p14="http://schemas.microsoft.com/office/powerpoint/2010/main" val="37392197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CA" dirty="0" smtClean="0"/>
              <a:t>Workshop Dialogue:</a:t>
            </a:r>
          </a:p>
          <a:p>
            <a:endParaRPr lang="en-CA" dirty="0" smtClean="0"/>
          </a:p>
          <a:p>
            <a:r>
              <a:rPr lang="en-CA" noProof="0" dirty="0" smtClean="0"/>
              <a:t>0- Federal</a:t>
            </a:r>
            <a:r>
              <a:rPr lang="en-CA" baseline="0" noProof="0" dirty="0" smtClean="0"/>
              <a:t> government employees can access published data in the FGP space, while publicly available data can be accessed in the Open Maps space. </a:t>
            </a:r>
            <a:endParaRPr lang="en-CA" noProof="0" dirty="0" smtClean="0"/>
          </a:p>
          <a:p>
            <a:endParaRPr lang="en-CA" baseline="0" noProof="0" dirty="0" smtClean="0"/>
          </a:p>
          <a:p>
            <a:r>
              <a:rPr lang="en-CA" baseline="0" noProof="0" dirty="0" smtClean="0"/>
              <a:t>1- To be published in the FGP, the data must meet the following criteria: </a:t>
            </a:r>
          </a:p>
          <a:p>
            <a:r>
              <a:rPr lang="en-US" baseline="0" noProof="0" dirty="0" smtClean="0"/>
              <a:t>	</a:t>
            </a:r>
            <a:r>
              <a:rPr lang="en-CA" baseline="0" noProof="0" dirty="0" smtClean="0"/>
              <a:t>– Be described by bilingual metadata</a:t>
            </a:r>
          </a:p>
          <a:p>
            <a:r>
              <a:rPr lang="en-US" baseline="0" noProof="0" dirty="0" smtClean="0"/>
              <a:t>	</a:t>
            </a:r>
            <a:r>
              <a:rPr lang="en-CA" baseline="0" noProof="0" dirty="0" smtClean="0"/>
              <a:t>– Be accompanied by a Web map service and accessible via a link for download</a:t>
            </a:r>
          </a:p>
          <a:p>
            <a:r>
              <a:rPr lang="en-US" baseline="0" noProof="0" dirty="0" smtClean="0"/>
              <a:t>	</a:t>
            </a:r>
            <a:r>
              <a:rPr lang="en-CA" baseline="0" noProof="0" dirty="0" smtClean="0"/>
              <a:t>– Be accompanied by a licence allowing unrestricted and free use</a:t>
            </a:r>
          </a:p>
          <a:p>
            <a:endParaRPr lang="fr-CA" baseline="0" noProof="0" dirty="0"/>
          </a:p>
        </p:txBody>
      </p:sp>
      <p:sp>
        <p:nvSpPr>
          <p:cNvPr id="4" name="Espace réservé du numéro de diapositive 3"/>
          <p:cNvSpPr>
            <a:spLocks noGrp="1"/>
          </p:cNvSpPr>
          <p:nvPr>
            <p:ph type="sldNum" sz="quarter" idx="10"/>
          </p:nvPr>
        </p:nvSpPr>
        <p:spPr/>
        <p:txBody>
          <a:bodyPr/>
          <a:lstStyle/>
          <a:p>
            <a:fld id="{FB1D56B1-B953-44B4-87FC-6BEBB84F78C0}" type="slidenum">
              <a:rPr lang="en-CA" smtClean="0"/>
              <a:t>2</a:t>
            </a:fld>
            <a:endParaRPr lang="en-CA" dirty="0"/>
          </a:p>
        </p:txBody>
      </p:sp>
    </p:spTree>
    <p:extLst>
      <p:ext uri="{BB962C8B-B14F-4D97-AF65-F5344CB8AC3E}">
        <p14:creationId xmlns:p14="http://schemas.microsoft.com/office/powerpoint/2010/main" val="2203767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CA" baseline="0" noProof="0" dirty="0" smtClean="0"/>
              <a:t>2 - The catalog consists of workspaces in which metadata is created and saved. Each department has its own workspace. When a department wants to contribute to FGP, one of the first steps is to request a workspace. The contributing departments will then be able to describe their data in the catalog.</a:t>
            </a:r>
          </a:p>
          <a:p>
            <a:endParaRPr lang="en-CA" baseline="0" noProof="0" dirty="0" smtClean="0"/>
          </a:p>
          <a:p>
            <a:r>
              <a:rPr lang="en-CA" baseline="0" noProof="0" dirty="0" smtClean="0"/>
              <a:t>3 - The Editor is responsible for creating the metadata in the catalog. The Editor creates their metadata in their workspace. This is where it is possible to validate the metadata. When the validation is successful and everything is in compliance, the Editor is able to request a publication.</a:t>
            </a:r>
            <a:endParaRPr lang="fr-CA" baseline="0" noProof="0" dirty="0"/>
          </a:p>
        </p:txBody>
      </p:sp>
      <p:sp>
        <p:nvSpPr>
          <p:cNvPr id="4" name="Espace réservé du numéro de diapositive 3"/>
          <p:cNvSpPr>
            <a:spLocks noGrp="1"/>
          </p:cNvSpPr>
          <p:nvPr>
            <p:ph type="sldNum" sz="quarter" idx="10"/>
          </p:nvPr>
        </p:nvSpPr>
        <p:spPr/>
        <p:txBody>
          <a:bodyPr/>
          <a:lstStyle/>
          <a:p>
            <a:fld id="{FB1D56B1-B953-44B4-87FC-6BEBB84F78C0}" type="slidenum">
              <a:rPr lang="en-CA" smtClean="0"/>
              <a:t>3</a:t>
            </a:fld>
            <a:endParaRPr lang="en-CA" dirty="0"/>
          </a:p>
        </p:txBody>
      </p:sp>
    </p:spTree>
    <p:extLst>
      <p:ext uri="{BB962C8B-B14F-4D97-AF65-F5344CB8AC3E}">
        <p14:creationId xmlns:p14="http://schemas.microsoft.com/office/powerpoint/2010/main" val="17385136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CA" baseline="0" noProof="0" dirty="0" smtClean="0"/>
              <a:t>4a- For a request for publication in the FGP, approval by a Level 1 Content Reviewer, representing the owner of the data, is required. </a:t>
            </a:r>
          </a:p>
          <a:p>
            <a:endParaRPr lang="en-CA" baseline="0" noProof="0" dirty="0" smtClean="0"/>
          </a:p>
          <a:p>
            <a:r>
              <a:rPr lang="en-CA" baseline="0" noProof="0" dirty="0" smtClean="0"/>
              <a:t>4b- Once the reviewer approves, the data become available for search and discovery by federal public service employees through the gcgeo.gc.ca web page. </a:t>
            </a:r>
          </a:p>
          <a:p>
            <a:endParaRPr lang="en-CA" baseline="0" noProof="0" dirty="0" smtClean="0"/>
          </a:p>
          <a:p>
            <a:r>
              <a:rPr lang="en-CA" baseline="0" noProof="0" dirty="0" smtClean="0"/>
              <a:t>5a- For a request for publication in Open Maps, approval by a Level 2 Content Reviewer associated with the department is required. It essentially ensures that the data is compliant with the Open Data Licence. </a:t>
            </a:r>
          </a:p>
          <a:p>
            <a:endParaRPr lang="en-CA" baseline="0" noProof="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CA" baseline="0" noProof="0" dirty="0" smtClean="0"/>
              <a:t>5b- Once the Level 2 Content Reviewer approves, the data is available in Open Maps. The general public will then be able to view and download the data.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baseline="0" noProof="0" dirty="0" smtClean="0"/>
          </a:p>
          <a:p>
            <a:endParaRPr lang="fr-CA" baseline="0" noProof="0" dirty="0"/>
          </a:p>
        </p:txBody>
      </p:sp>
      <p:sp>
        <p:nvSpPr>
          <p:cNvPr id="4" name="Espace réservé du numéro de diapositive 3"/>
          <p:cNvSpPr>
            <a:spLocks noGrp="1"/>
          </p:cNvSpPr>
          <p:nvPr>
            <p:ph type="sldNum" sz="quarter" idx="10"/>
          </p:nvPr>
        </p:nvSpPr>
        <p:spPr/>
        <p:txBody>
          <a:bodyPr/>
          <a:lstStyle/>
          <a:p>
            <a:fld id="{FB1D56B1-B953-44B4-87FC-6BEBB84F78C0}" type="slidenum">
              <a:rPr lang="en-CA" smtClean="0"/>
              <a:t>4</a:t>
            </a:fld>
            <a:endParaRPr lang="en-CA" dirty="0"/>
          </a:p>
        </p:txBody>
      </p:sp>
    </p:spTree>
    <p:extLst>
      <p:ext uri="{BB962C8B-B14F-4D97-AF65-F5344CB8AC3E}">
        <p14:creationId xmlns:p14="http://schemas.microsoft.com/office/powerpoint/2010/main" val="26155661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algn="l"/>
            <a:r>
              <a:rPr lang="en-CA" sz="1200" kern="1200" baseline="0" noProof="0" dirty="0" smtClean="0">
                <a:solidFill>
                  <a:schemeClr val="tx1"/>
                </a:solidFill>
                <a:latin typeface="+mn-lt"/>
                <a:ea typeface="+mn-ea"/>
                <a:cs typeface="+mn-cs"/>
              </a:rPr>
              <a:t>6- For contributors who do not have the infrastructure or knowledge to present their geospatial data in the FGP catalogue, the Contributor Support Team can assist them. They will be able to make the geospatial data accessible through the FGP </a:t>
            </a:r>
            <a:r>
              <a:rPr lang="en-CA" sz="1200" kern="1200" baseline="0" dirty="0" smtClean="0">
                <a:solidFill>
                  <a:schemeClr val="tx1"/>
                </a:solidFill>
                <a:latin typeface="+mn-lt"/>
                <a:ea typeface="+mn-ea"/>
                <a:cs typeface="+mn-cs"/>
              </a:rPr>
              <a:t>Data Dissemination Repository</a:t>
            </a:r>
            <a:r>
              <a:rPr lang="en-CA" sz="1200" kern="1200" baseline="0" noProof="0" dirty="0" smtClean="0">
                <a:solidFill>
                  <a:schemeClr val="tx1"/>
                </a:solidFill>
                <a:latin typeface="+mn-lt"/>
                <a:ea typeface="+mn-ea"/>
                <a:cs typeface="+mn-cs"/>
              </a:rPr>
              <a:t>. Contributors and the Contributor Support Team will work closely to create a Web Map Service that will allow visualization of the data in the FGP.  They will ensure that the metadata uses this map service and that a direct link to the data is provided for download.</a:t>
            </a:r>
          </a:p>
          <a:p>
            <a:pPr algn="l" defTabSz="922574">
              <a:defRPr/>
            </a:pPr>
            <a:endParaRPr lang="en-CA" sz="1200" kern="1200" baseline="0" noProof="0" dirty="0" smtClean="0">
              <a:solidFill>
                <a:schemeClr val="tx1"/>
              </a:solidFill>
              <a:latin typeface="+mn-lt"/>
              <a:ea typeface="+mn-ea"/>
              <a:cs typeface="+mn-cs"/>
            </a:endParaRPr>
          </a:p>
          <a:p>
            <a:pPr algn="l"/>
            <a:endParaRPr lang="fr-CA" sz="1200" kern="1200" baseline="0" noProof="0" dirty="0">
              <a:solidFill>
                <a:schemeClr val="tx1"/>
              </a:solidFill>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FB1D56B1-B953-44B4-87FC-6BEBB84F78C0}" type="slidenum">
              <a:rPr lang="en-CA" smtClean="0"/>
              <a:t>5</a:t>
            </a:fld>
            <a:endParaRPr lang="en-CA" dirty="0"/>
          </a:p>
        </p:txBody>
      </p:sp>
    </p:spTree>
    <p:extLst>
      <p:ext uri="{BB962C8B-B14F-4D97-AF65-F5344CB8AC3E}">
        <p14:creationId xmlns:p14="http://schemas.microsoft.com/office/powerpoint/2010/main" val="28818402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custDataLst>
              <p:tags r:id="rId1"/>
            </p:custDataLst>
          </p:nvPr>
        </p:nvSpPr>
        <p:spPr/>
      </p:sp>
      <p:sp>
        <p:nvSpPr>
          <p:cNvPr id="3" name="Espace réservé des notes 2"/>
          <p:cNvSpPr>
            <a:spLocks noGrp="1"/>
          </p:cNvSpPr>
          <p:nvPr>
            <p:ph type="body" idx="1"/>
            <p:custDataLst>
              <p:tags r:id="rId2"/>
            </p:custDataLst>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If you would like to know more about this topic, please contact the FGP customer service team</a:t>
            </a:r>
          </a:p>
        </p:txBody>
      </p:sp>
      <p:sp>
        <p:nvSpPr>
          <p:cNvPr id="4" name="Espace réservé du numéro de diapositive 3"/>
          <p:cNvSpPr>
            <a:spLocks noGrp="1"/>
          </p:cNvSpPr>
          <p:nvPr>
            <p:ph type="sldNum" sz="quarter" idx="10"/>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86802-38FC-42D9-B26E-1EAD6091AB91}" type="slidenum">
              <a:rPr kumimoji="0" lang="en-CA"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CA"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222355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a:t>Click to edit Master title style</a:t>
            </a:r>
            <a:endParaRPr lang="en-CA"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CA" dirty="0"/>
          </a:p>
        </p:txBody>
      </p:sp>
    </p:spTree>
    <p:extLst>
      <p:ext uri="{BB962C8B-B14F-4D97-AF65-F5344CB8AC3E}">
        <p14:creationId xmlns:p14="http://schemas.microsoft.com/office/powerpoint/2010/main" val="352005798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a:prstGeom prst="rect">
            <a:avLst/>
          </a:prstGeom>
        </p:spPr>
        <p:txBody>
          <a:bodyPr/>
          <a:lstStyle/>
          <a:p>
            <a:r>
              <a:rPr lang="en-US" dirty="0"/>
              <a:t>Click to edit Master title style</a:t>
            </a:r>
            <a:endParaRPr lang="en-CA" dirty="0"/>
          </a:p>
        </p:txBody>
      </p:sp>
      <p:sp>
        <p:nvSpPr>
          <p:cNvPr id="3" name="Content Placeholder 2"/>
          <p:cNvSpPr>
            <a:spLocks noGrp="1"/>
          </p:cNvSpPr>
          <p:nvPr>
            <p:ph idx="1"/>
          </p:nvPr>
        </p:nvSpPr>
        <p:spPr>
          <a:xfrm>
            <a:off x="457200" y="1142746"/>
            <a:ext cx="8229600" cy="4983417"/>
          </a:xfrm>
          <a:prstGeom prst="rect">
            <a:avLst/>
          </a:prstGeom>
        </p:spPr>
        <p:txBody>
          <a:bodyPr/>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cxnSp>
        <p:nvCxnSpPr>
          <p:cNvPr id="4" name="Straight Connector 3"/>
          <p:cNvCxnSpPr/>
          <p:nvPr userDrawn="1"/>
        </p:nvCxnSpPr>
        <p:spPr>
          <a:xfrm>
            <a:off x="228600" y="1052736"/>
            <a:ext cx="8663880" cy="0"/>
          </a:xfrm>
          <a:prstGeom prst="line">
            <a:avLst/>
          </a:prstGeom>
          <a:ln w="444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Oval 4"/>
          <p:cNvSpPr/>
          <p:nvPr userDrawn="1"/>
        </p:nvSpPr>
        <p:spPr>
          <a:xfrm flipH="1">
            <a:off x="138590" y="962726"/>
            <a:ext cx="180020" cy="180020"/>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21391706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18715023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dirty="0"/>
              <a:t>Click to edit Master title style</a:t>
            </a:r>
            <a:endParaRPr lang="en-CA" dirty="0"/>
          </a:p>
        </p:txBody>
      </p:sp>
      <p:sp>
        <p:nvSpPr>
          <p:cNvPr id="3" name="Content Placeholder 2"/>
          <p:cNvSpPr>
            <a:spLocks noGrp="1"/>
          </p:cNvSpPr>
          <p:nvPr>
            <p:ph sz="half" idx="1"/>
          </p:nvPr>
        </p:nvSpPr>
        <p:spPr>
          <a:xfrm>
            <a:off x="457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2188380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142206"/>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781968"/>
            <a:ext cx="4040188"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Text Placeholder 4"/>
          <p:cNvSpPr>
            <a:spLocks noGrp="1"/>
          </p:cNvSpPr>
          <p:nvPr>
            <p:ph type="body" sz="quarter" idx="3"/>
          </p:nvPr>
        </p:nvSpPr>
        <p:spPr>
          <a:xfrm>
            <a:off x="4645025" y="1142206"/>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781968"/>
            <a:ext cx="4041775"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16956007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a:t>Click to edit Master title style</a:t>
            </a:r>
            <a:endParaRPr lang="en-CA"/>
          </a:p>
        </p:txBody>
      </p:sp>
    </p:spTree>
    <p:extLst>
      <p:ext uri="{BB962C8B-B14F-4D97-AF65-F5344CB8AC3E}">
        <p14:creationId xmlns:p14="http://schemas.microsoft.com/office/powerpoint/2010/main" val="2555379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43377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a:prstGeom prst="rect">
            <a:avLst/>
          </a:prstGeom>
        </p:spPr>
        <p:txBody>
          <a:bodyPr/>
          <a:lstStyle>
            <a:lvl1pPr marL="342900" indent="-342900">
              <a:buFont typeface="Wingdings" panose="05000000000000000000" pitchFamily="2" charset="2"/>
              <a:buChar char="Ø"/>
              <a:defRPr sz="3200"/>
            </a:lvl1pPr>
            <a:lvl2pPr>
              <a:defRPr sz="2800"/>
            </a:lvl2pPr>
            <a:lvl3pPr marL="1143000" indent="-228600">
              <a:buFont typeface="Calibri" panose="020F0502020204030204" pitchFamily="34" charset="0"/>
              <a:buChar char="‒"/>
              <a:defRPr sz="2400"/>
            </a:lvl3pPr>
            <a:lvl4pPr>
              <a:defRPr sz="2000"/>
            </a:lvl4pPr>
            <a:lvl5pPr marL="2057400" indent="-228600">
              <a:buFont typeface="Calibri" panose="020F0502020204030204" pitchFamily="34" charset="0"/>
              <a:buChar cha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4770853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039573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C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4186559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20663929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a:t>Click to edit Master title style</a:t>
            </a:r>
            <a:endParaRPr lang="en-CA"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CA" dirty="0"/>
          </a:p>
        </p:txBody>
      </p:sp>
    </p:spTree>
    <p:extLst>
      <p:ext uri="{BB962C8B-B14F-4D97-AF65-F5344CB8AC3E}">
        <p14:creationId xmlns:p14="http://schemas.microsoft.com/office/powerpoint/2010/main" val="10515551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a:prstGeom prst="rect">
            <a:avLst/>
          </a:prstGeom>
        </p:spPr>
        <p:txBody>
          <a:bodyPr/>
          <a:lstStyle/>
          <a:p>
            <a:r>
              <a:rPr lang="en-US" dirty="0"/>
              <a:t>Click to edit Master title style</a:t>
            </a:r>
            <a:endParaRPr lang="en-CA" dirty="0"/>
          </a:p>
        </p:txBody>
      </p:sp>
      <p:sp>
        <p:nvSpPr>
          <p:cNvPr id="3" name="Content Placeholder 2"/>
          <p:cNvSpPr>
            <a:spLocks noGrp="1"/>
          </p:cNvSpPr>
          <p:nvPr>
            <p:ph idx="1"/>
          </p:nvPr>
        </p:nvSpPr>
        <p:spPr>
          <a:xfrm>
            <a:off x="457200" y="1142746"/>
            <a:ext cx="8229600" cy="4983417"/>
          </a:xfrm>
          <a:prstGeom prst="rect">
            <a:avLst/>
          </a:prstGeom>
        </p:spPr>
        <p:txBody>
          <a:bodyPr/>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cxnSp>
        <p:nvCxnSpPr>
          <p:cNvPr id="4" name="Straight Connector 3"/>
          <p:cNvCxnSpPr/>
          <p:nvPr userDrawn="1"/>
        </p:nvCxnSpPr>
        <p:spPr>
          <a:xfrm>
            <a:off x="228600" y="1052736"/>
            <a:ext cx="8663880" cy="0"/>
          </a:xfrm>
          <a:prstGeom prst="line">
            <a:avLst/>
          </a:prstGeom>
          <a:ln w="444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Oval 4"/>
          <p:cNvSpPr/>
          <p:nvPr userDrawn="1"/>
        </p:nvSpPr>
        <p:spPr>
          <a:xfrm flipH="1">
            <a:off x="138590" y="962726"/>
            <a:ext cx="180020" cy="180020"/>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35143737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1760830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dirty="0"/>
              <a:t>Click to edit Master title style</a:t>
            </a:r>
            <a:endParaRPr lang="en-CA" dirty="0"/>
          </a:p>
        </p:txBody>
      </p:sp>
      <p:sp>
        <p:nvSpPr>
          <p:cNvPr id="3" name="Content Placeholder 2"/>
          <p:cNvSpPr>
            <a:spLocks noGrp="1"/>
          </p:cNvSpPr>
          <p:nvPr>
            <p:ph sz="half" idx="1"/>
          </p:nvPr>
        </p:nvSpPr>
        <p:spPr>
          <a:xfrm>
            <a:off x="457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32111349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142206"/>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781968"/>
            <a:ext cx="4040188"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Text Placeholder 4"/>
          <p:cNvSpPr>
            <a:spLocks noGrp="1"/>
          </p:cNvSpPr>
          <p:nvPr>
            <p:ph type="body" sz="quarter" idx="3"/>
          </p:nvPr>
        </p:nvSpPr>
        <p:spPr>
          <a:xfrm>
            <a:off x="4645025" y="1142206"/>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781968"/>
            <a:ext cx="4041775"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42176151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a:t>Click to edit Master title style</a:t>
            </a:r>
            <a:endParaRPr lang="en-CA"/>
          </a:p>
        </p:txBody>
      </p:sp>
    </p:spTree>
    <p:extLst>
      <p:ext uri="{BB962C8B-B14F-4D97-AF65-F5344CB8AC3E}">
        <p14:creationId xmlns:p14="http://schemas.microsoft.com/office/powerpoint/2010/main" val="5862706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85338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a:prstGeom prst="rect">
            <a:avLst/>
          </a:prstGeom>
        </p:spPr>
        <p:txBody>
          <a:bodyPr/>
          <a:lstStyle>
            <a:lvl1pPr marL="342900" indent="-342900">
              <a:buFont typeface="Wingdings" panose="05000000000000000000" pitchFamily="2" charset="2"/>
              <a:buChar char="Ø"/>
              <a:defRPr sz="3200"/>
            </a:lvl1pPr>
            <a:lvl2pPr>
              <a:defRPr sz="2800"/>
            </a:lvl2pPr>
            <a:lvl3pPr marL="1143000" indent="-228600">
              <a:buFont typeface="Calibri" panose="020F0502020204030204" pitchFamily="34" charset="0"/>
              <a:buChar char="‒"/>
              <a:defRPr sz="2400"/>
            </a:lvl3pPr>
            <a:lvl4pPr>
              <a:defRPr sz="2000"/>
            </a:lvl4pPr>
            <a:lvl5pPr marL="2057400" indent="-228600">
              <a:buFont typeface="Calibri" panose="020F0502020204030204" pitchFamily="34" charset="0"/>
              <a:buChar cha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3922804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3727377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C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19125105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1417468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bwMode="auto">
          <a:xfrm>
            <a:off x="250825" y="260350"/>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8" name="Rectangle 3"/>
          <p:cNvSpPr>
            <a:spLocks noGrp="1" noChangeArrowheads="1"/>
          </p:cNvSpPr>
          <p:nvPr>
            <p:ph type="body" idx="1"/>
          </p:nvPr>
        </p:nvSpPr>
        <p:spPr bwMode="auto">
          <a:xfrm>
            <a:off x="250825" y="1196975"/>
            <a:ext cx="864235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3" name="Rectangle 6"/>
          <p:cNvSpPr>
            <a:spLocks noChangeArrowheads="1"/>
          </p:cNvSpPr>
          <p:nvPr userDrawn="1"/>
        </p:nvSpPr>
        <p:spPr bwMode="auto">
          <a:xfrm>
            <a:off x="2514600" y="-27384"/>
            <a:ext cx="3733800" cy="228600"/>
          </a:xfrm>
          <a:prstGeom prst="rect">
            <a:avLst/>
          </a:prstGeom>
          <a:solidFill>
            <a:schemeClr val="bg1">
              <a:lumMod val="50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a:p>
        </p:txBody>
      </p:sp>
      <p:sp>
        <p:nvSpPr>
          <p:cNvPr id="14" name="Rectangle 7"/>
          <p:cNvSpPr>
            <a:spLocks noChangeArrowheads="1"/>
          </p:cNvSpPr>
          <p:nvPr userDrawn="1"/>
        </p:nvSpPr>
        <p:spPr bwMode="auto">
          <a:xfrm>
            <a:off x="-15620" y="-27385"/>
            <a:ext cx="2911220" cy="229833"/>
          </a:xfrm>
          <a:prstGeom prst="rect">
            <a:avLst/>
          </a:prstGeom>
          <a:solidFill>
            <a:schemeClr val="tx1">
              <a:lumMod val="65000"/>
              <a:lumOff val="3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a:p>
        </p:txBody>
      </p:sp>
      <p:sp>
        <p:nvSpPr>
          <p:cNvPr id="15" name="Rectangle 8"/>
          <p:cNvSpPr>
            <a:spLocks noChangeArrowheads="1"/>
          </p:cNvSpPr>
          <p:nvPr userDrawn="1"/>
        </p:nvSpPr>
        <p:spPr bwMode="auto">
          <a:xfrm>
            <a:off x="6019799" y="-27385"/>
            <a:ext cx="3141047" cy="229833"/>
          </a:xfrm>
          <a:prstGeom prst="rect">
            <a:avLst/>
          </a:prstGeom>
          <a:solidFill>
            <a:schemeClr val="bg1">
              <a:lumMod val="8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defRPr/>
            </a:pPr>
            <a:r>
              <a:rPr lang="en-US" altLang="en-US" sz="1400" dirty="0" smtClean="0"/>
              <a:t>Version 1.0</a:t>
            </a:r>
            <a:endParaRPr lang="en-US" altLang="en-US" sz="1400" dirty="0"/>
          </a:p>
        </p:txBody>
      </p:sp>
      <p:sp>
        <p:nvSpPr>
          <p:cNvPr id="18" name="Rectangle 7"/>
          <p:cNvSpPr>
            <a:spLocks noChangeArrowheads="1"/>
          </p:cNvSpPr>
          <p:nvPr userDrawn="1"/>
        </p:nvSpPr>
        <p:spPr bwMode="auto">
          <a:xfrm>
            <a:off x="-15620" y="6248400"/>
            <a:ext cx="9171028" cy="609600"/>
          </a:xfrm>
          <a:prstGeom prst="rect">
            <a:avLst/>
          </a:prstGeom>
          <a:solidFill>
            <a:schemeClr val="tx1">
              <a:lumMod val="75000"/>
              <a:lumOff val="2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p>
        </p:txBody>
      </p:sp>
      <p:sp>
        <p:nvSpPr>
          <p:cNvPr id="22" name="TextBox 21"/>
          <p:cNvSpPr txBox="1"/>
          <p:nvPr userDrawn="1"/>
        </p:nvSpPr>
        <p:spPr>
          <a:xfrm>
            <a:off x="3650974" y="6368534"/>
            <a:ext cx="1994452" cy="369332"/>
          </a:xfrm>
          <a:prstGeom prst="rect">
            <a:avLst/>
          </a:prstGeom>
          <a:noFill/>
        </p:spPr>
        <p:txBody>
          <a:bodyPr wrap="square" rtlCol="0">
            <a:spAutoFit/>
          </a:bodyPr>
          <a:lstStyle/>
          <a:p>
            <a:pPr algn="ctr"/>
            <a:fld id="{34D8160E-735D-4DD8-AFFF-DA60F0DBC485}" type="slidenum">
              <a:rPr lang="en-US" smtClean="0">
                <a:solidFill>
                  <a:schemeClr val="bg1"/>
                </a:solidFill>
              </a:rPr>
              <a:pPr algn="ctr"/>
              <a:t>‹#›</a:t>
            </a:fld>
            <a:endParaRPr lang="en-US" dirty="0">
              <a:solidFill>
                <a:schemeClr val="bg1"/>
              </a:solidFill>
            </a:endParaRPr>
          </a:p>
        </p:txBody>
      </p:sp>
      <p:pic>
        <p:nvPicPr>
          <p:cNvPr id="23" name="Picture 10" descr="goc_fip_f_blk_55"/>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r="77070" b="17327"/>
          <a:stretch/>
        </p:blipFill>
        <p:spPr bwMode="auto">
          <a:xfrm>
            <a:off x="304801" y="6405563"/>
            <a:ext cx="594792" cy="2637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855785" y="6353145"/>
            <a:ext cx="1469441" cy="400110"/>
          </a:xfrm>
          <a:prstGeom prst="rect">
            <a:avLst/>
          </a:prstGeom>
          <a:noFill/>
        </p:spPr>
        <p:txBody>
          <a:bodyPr wrap="none" rtlCol="0">
            <a:spAutoFit/>
          </a:bodyPr>
          <a:lstStyle/>
          <a:p>
            <a:r>
              <a:rPr lang="fr-CA" sz="2000" dirty="0">
                <a:solidFill>
                  <a:schemeClr val="bg1"/>
                </a:solidFill>
              </a:rPr>
              <a:t>GcGeo.gc.ca</a:t>
            </a:r>
            <a:endParaRPr lang="en-CA" sz="2000" dirty="0">
              <a:solidFill>
                <a:schemeClr val="bg1"/>
              </a:solidFill>
            </a:endParaRPr>
          </a:p>
        </p:txBody>
      </p:sp>
      <p:sp>
        <p:nvSpPr>
          <p:cNvPr id="3" name="Rectangle 2"/>
          <p:cNvSpPr/>
          <p:nvPr userDrawn="1"/>
        </p:nvSpPr>
        <p:spPr>
          <a:xfrm>
            <a:off x="5907496" y="6402814"/>
            <a:ext cx="2984984" cy="338554"/>
          </a:xfrm>
          <a:prstGeom prst="rect">
            <a:avLst/>
          </a:prstGeom>
        </p:spPr>
        <p:txBody>
          <a:bodyPr wrap="none">
            <a:spAutoFit/>
          </a:bodyPr>
          <a:lstStyle/>
          <a:p>
            <a:r>
              <a:rPr lang="en-CA" sz="1600" dirty="0">
                <a:solidFill>
                  <a:schemeClr val="bg1"/>
                </a:solidFill>
              </a:rPr>
              <a:t>NRCan.fgp-pgf.RNCan@canada.ca</a:t>
            </a:r>
          </a:p>
        </p:txBody>
      </p:sp>
    </p:spTree>
    <p:extLst>
      <p:ext uri="{BB962C8B-B14F-4D97-AF65-F5344CB8AC3E}">
        <p14:creationId xmlns:p14="http://schemas.microsoft.com/office/powerpoint/2010/main" val="34795533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spcBef>
          <a:spcPct val="0"/>
        </a:spcBef>
        <a:buNone/>
        <a:defRPr sz="2400" b="1" kern="1200">
          <a:solidFill>
            <a:srgbClr val="12547C"/>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bwMode="auto">
          <a:xfrm>
            <a:off x="250825" y="260350"/>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8" name="Rectangle 3"/>
          <p:cNvSpPr>
            <a:spLocks noGrp="1" noChangeArrowheads="1"/>
          </p:cNvSpPr>
          <p:nvPr>
            <p:ph type="body" idx="1"/>
          </p:nvPr>
        </p:nvSpPr>
        <p:spPr bwMode="auto">
          <a:xfrm>
            <a:off x="250825" y="1196975"/>
            <a:ext cx="864235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3" name="Rectangle 6"/>
          <p:cNvSpPr>
            <a:spLocks noChangeArrowheads="1"/>
          </p:cNvSpPr>
          <p:nvPr userDrawn="1"/>
        </p:nvSpPr>
        <p:spPr bwMode="auto">
          <a:xfrm>
            <a:off x="2514600" y="-27384"/>
            <a:ext cx="3733800" cy="228600"/>
          </a:xfrm>
          <a:prstGeom prst="rect">
            <a:avLst/>
          </a:prstGeom>
          <a:solidFill>
            <a:schemeClr val="bg1">
              <a:lumMod val="50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p>
        </p:txBody>
      </p:sp>
      <p:sp>
        <p:nvSpPr>
          <p:cNvPr id="14" name="Rectangle 7"/>
          <p:cNvSpPr>
            <a:spLocks noChangeArrowheads="1"/>
          </p:cNvSpPr>
          <p:nvPr userDrawn="1"/>
        </p:nvSpPr>
        <p:spPr bwMode="auto">
          <a:xfrm>
            <a:off x="-15620" y="-27385"/>
            <a:ext cx="2911220" cy="229833"/>
          </a:xfrm>
          <a:prstGeom prst="rect">
            <a:avLst/>
          </a:prstGeom>
          <a:solidFill>
            <a:schemeClr val="tx1">
              <a:lumMod val="65000"/>
              <a:lumOff val="3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p>
        </p:txBody>
      </p:sp>
      <p:sp>
        <p:nvSpPr>
          <p:cNvPr id="15" name="Rectangle 8"/>
          <p:cNvSpPr>
            <a:spLocks noChangeArrowheads="1"/>
          </p:cNvSpPr>
          <p:nvPr userDrawn="1"/>
        </p:nvSpPr>
        <p:spPr bwMode="auto">
          <a:xfrm>
            <a:off x="6019799" y="-27385"/>
            <a:ext cx="3141047" cy="229833"/>
          </a:xfrm>
          <a:prstGeom prst="rect">
            <a:avLst/>
          </a:prstGeom>
          <a:solidFill>
            <a:schemeClr val="bg1">
              <a:lumMod val="8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defRPr/>
            </a:pPr>
            <a:r>
              <a:rPr lang="en-CA" altLang="en-US" sz="1400" dirty="0"/>
              <a:t>Version 1.0</a:t>
            </a:r>
          </a:p>
        </p:txBody>
      </p:sp>
      <p:sp>
        <p:nvSpPr>
          <p:cNvPr id="18" name="Rectangle 7"/>
          <p:cNvSpPr>
            <a:spLocks noChangeArrowheads="1"/>
          </p:cNvSpPr>
          <p:nvPr userDrawn="1"/>
        </p:nvSpPr>
        <p:spPr bwMode="auto">
          <a:xfrm>
            <a:off x="-15620" y="6248400"/>
            <a:ext cx="9171028" cy="609600"/>
          </a:xfrm>
          <a:prstGeom prst="rect">
            <a:avLst/>
          </a:prstGeom>
          <a:solidFill>
            <a:schemeClr val="tx1">
              <a:lumMod val="75000"/>
              <a:lumOff val="2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p>
        </p:txBody>
      </p:sp>
      <p:sp>
        <p:nvSpPr>
          <p:cNvPr id="22" name="TextBox 21"/>
          <p:cNvSpPr txBox="1"/>
          <p:nvPr userDrawn="1"/>
        </p:nvSpPr>
        <p:spPr>
          <a:xfrm>
            <a:off x="3650974" y="6368534"/>
            <a:ext cx="1994452" cy="369332"/>
          </a:xfrm>
          <a:prstGeom prst="rect">
            <a:avLst/>
          </a:prstGeom>
          <a:noFill/>
        </p:spPr>
        <p:txBody>
          <a:bodyPr wrap="square" rtlCol="0">
            <a:spAutoFit/>
          </a:bodyPr>
          <a:lstStyle/>
          <a:p>
            <a:pPr algn="ctr"/>
            <a:fld id="{34D8160E-735D-4DD8-AFFF-DA60F0DBC485}" type="slidenum">
              <a:rPr lang="en-US" smtClean="0">
                <a:solidFill>
                  <a:schemeClr val="bg1"/>
                </a:solidFill>
              </a:rPr>
              <a:pPr algn="ctr"/>
              <a:t>‹#›</a:t>
            </a:fld>
            <a:endParaRPr lang="en-CA" dirty="0">
              <a:solidFill>
                <a:schemeClr val="bg1"/>
              </a:solidFill>
            </a:endParaRPr>
          </a:p>
        </p:txBody>
      </p:sp>
      <p:pic>
        <p:nvPicPr>
          <p:cNvPr id="23" name="Picture 10" descr="goc_fip_f_blk_55"/>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r="77070" b="17327"/>
          <a:stretch/>
        </p:blipFill>
        <p:spPr bwMode="auto">
          <a:xfrm>
            <a:off x="304801" y="6405563"/>
            <a:ext cx="594792" cy="2637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855785" y="6353145"/>
            <a:ext cx="1469441" cy="400110"/>
          </a:xfrm>
          <a:prstGeom prst="rect">
            <a:avLst/>
          </a:prstGeom>
          <a:noFill/>
        </p:spPr>
        <p:txBody>
          <a:bodyPr wrap="none" rtlCol="0">
            <a:spAutoFit/>
          </a:bodyPr>
          <a:lstStyle/>
          <a:p>
            <a:r>
              <a:rPr lang="en-CA" sz="2000" dirty="0">
                <a:solidFill>
                  <a:schemeClr val="bg1"/>
                </a:solidFill>
              </a:rPr>
              <a:t>GcGeo.gc.ca</a:t>
            </a:r>
          </a:p>
        </p:txBody>
      </p:sp>
      <p:sp>
        <p:nvSpPr>
          <p:cNvPr id="3" name="Rectangle 2"/>
          <p:cNvSpPr/>
          <p:nvPr userDrawn="1"/>
        </p:nvSpPr>
        <p:spPr>
          <a:xfrm>
            <a:off x="5907496" y="6402814"/>
            <a:ext cx="2984984" cy="338554"/>
          </a:xfrm>
          <a:prstGeom prst="rect">
            <a:avLst/>
          </a:prstGeom>
        </p:spPr>
        <p:txBody>
          <a:bodyPr wrap="none">
            <a:spAutoFit/>
          </a:bodyPr>
          <a:lstStyle/>
          <a:p>
            <a:r>
              <a:rPr lang="en-CA" sz="1600" dirty="0">
                <a:solidFill>
                  <a:schemeClr val="bg1"/>
                </a:solidFill>
              </a:rPr>
              <a:t>NRCan.fgp-pgf.RNCan@canada.ca</a:t>
            </a:r>
          </a:p>
        </p:txBody>
      </p:sp>
    </p:spTree>
    <p:extLst>
      <p:ext uri="{BB962C8B-B14F-4D97-AF65-F5344CB8AC3E}">
        <p14:creationId xmlns:p14="http://schemas.microsoft.com/office/powerpoint/2010/main" val="9930365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2400" b="1" kern="1200">
          <a:solidFill>
            <a:srgbClr val="12547C"/>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image" Target="../media/image5.png"/><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notesSlide" Target="../notesSlides/notesSlide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slideLayout" Target="../slideLayouts/slideLayout6.xml"/><Relationship Id="rId5" Type="http://schemas.openxmlformats.org/officeDocument/2006/relationships/tags" Target="../tags/tag5.xml"/><Relationship Id="rId15" Type="http://schemas.openxmlformats.org/officeDocument/2006/relationships/image" Target="../media/image4.png"/><Relationship Id="rId10" Type="http://schemas.openxmlformats.org/officeDocument/2006/relationships/audio" Target="../media/media2.m4a"/><Relationship Id="rId4" Type="http://schemas.openxmlformats.org/officeDocument/2006/relationships/tags" Target="../tags/tag4.xml"/><Relationship Id="rId9" Type="http://schemas.microsoft.com/office/2007/relationships/media" Target="../media/media2.m4a"/><Relationship Id="rId1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tags" Target="../tags/tag16.xml"/><Relationship Id="rId13" Type="http://schemas.openxmlformats.org/officeDocument/2006/relationships/audio" Target="../media/media3.m4a"/><Relationship Id="rId18" Type="http://schemas.openxmlformats.org/officeDocument/2006/relationships/image" Target="../media/image4.png"/><Relationship Id="rId3" Type="http://schemas.openxmlformats.org/officeDocument/2006/relationships/tags" Target="../tags/tag11.xml"/><Relationship Id="rId7" Type="http://schemas.openxmlformats.org/officeDocument/2006/relationships/tags" Target="../tags/tag15.xml"/><Relationship Id="rId12" Type="http://schemas.microsoft.com/office/2007/relationships/media" Target="../media/media3.m4a"/><Relationship Id="rId17" Type="http://schemas.openxmlformats.org/officeDocument/2006/relationships/image" Target="../media/image6.png"/><Relationship Id="rId2" Type="http://schemas.openxmlformats.org/officeDocument/2006/relationships/tags" Target="../tags/tag10.xml"/><Relationship Id="rId16" Type="http://schemas.openxmlformats.org/officeDocument/2006/relationships/image" Target="../media/image5.png"/><Relationship Id="rId1" Type="http://schemas.openxmlformats.org/officeDocument/2006/relationships/tags" Target="../tags/tag9.xml"/><Relationship Id="rId6" Type="http://schemas.openxmlformats.org/officeDocument/2006/relationships/tags" Target="../tags/tag14.xml"/><Relationship Id="rId11" Type="http://schemas.openxmlformats.org/officeDocument/2006/relationships/tags" Target="../tags/tag19.xml"/><Relationship Id="rId5" Type="http://schemas.openxmlformats.org/officeDocument/2006/relationships/tags" Target="../tags/tag13.xml"/><Relationship Id="rId15" Type="http://schemas.openxmlformats.org/officeDocument/2006/relationships/notesSlide" Target="../notesSlides/notesSlide3.xml"/><Relationship Id="rId10" Type="http://schemas.openxmlformats.org/officeDocument/2006/relationships/tags" Target="../tags/tag18.xml"/><Relationship Id="rId4" Type="http://schemas.openxmlformats.org/officeDocument/2006/relationships/tags" Target="../tags/tag12.xml"/><Relationship Id="rId9" Type="http://schemas.openxmlformats.org/officeDocument/2006/relationships/tags" Target="../tags/tag17.xml"/><Relationship Id="rId14"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openxmlformats.org/officeDocument/2006/relationships/tags" Target="../tags/tag27.xml"/><Relationship Id="rId13" Type="http://schemas.openxmlformats.org/officeDocument/2006/relationships/tags" Target="../tags/tag32.xml"/><Relationship Id="rId18" Type="http://schemas.openxmlformats.org/officeDocument/2006/relationships/tags" Target="../tags/tag37.xml"/><Relationship Id="rId26" Type="http://schemas.openxmlformats.org/officeDocument/2006/relationships/image" Target="../media/image4.png"/><Relationship Id="rId3" Type="http://schemas.openxmlformats.org/officeDocument/2006/relationships/tags" Target="../tags/tag22.xml"/><Relationship Id="rId21" Type="http://schemas.openxmlformats.org/officeDocument/2006/relationships/audio" Target="../media/media4.m4a"/><Relationship Id="rId7" Type="http://schemas.openxmlformats.org/officeDocument/2006/relationships/tags" Target="../tags/tag26.xml"/><Relationship Id="rId12" Type="http://schemas.openxmlformats.org/officeDocument/2006/relationships/tags" Target="../tags/tag31.xml"/><Relationship Id="rId17" Type="http://schemas.openxmlformats.org/officeDocument/2006/relationships/tags" Target="../tags/tag36.xml"/><Relationship Id="rId25" Type="http://schemas.openxmlformats.org/officeDocument/2006/relationships/image" Target="../media/image6.png"/><Relationship Id="rId2" Type="http://schemas.openxmlformats.org/officeDocument/2006/relationships/tags" Target="../tags/tag21.xml"/><Relationship Id="rId16" Type="http://schemas.openxmlformats.org/officeDocument/2006/relationships/tags" Target="../tags/tag35.xml"/><Relationship Id="rId20" Type="http://schemas.microsoft.com/office/2007/relationships/media" Target="../media/media4.m4a"/><Relationship Id="rId1" Type="http://schemas.openxmlformats.org/officeDocument/2006/relationships/tags" Target="../tags/tag20.xml"/><Relationship Id="rId6" Type="http://schemas.openxmlformats.org/officeDocument/2006/relationships/tags" Target="../tags/tag25.xml"/><Relationship Id="rId11" Type="http://schemas.openxmlformats.org/officeDocument/2006/relationships/tags" Target="../tags/tag30.xml"/><Relationship Id="rId24" Type="http://schemas.openxmlformats.org/officeDocument/2006/relationships/image" Target="../media/image5.png"/><Relationship Id="rId5" Type="http://schemas.openxmlformats.org/officeDocument/2006/relationships/tags" Target="../tags/tag24.xml"/><Relationship Id="rId15" Type="http://schemas.openxmlformats.org/officeDocument/2006/relationships/tags" Target="../tags/tag34.xml"/><Relationship Id="rId23" Type="http://schemas.openxmlformats.org/officeDocument/2006/relationships/notesSlide" Target="../notesSlides/notesSlide4.xml"/><Relationship Id="rId10" Type="http://schemas.openxmlformats.org/officeDocument/2006/relationships/tags" Target="../tags/tag29.xml"/><Relationship Id="rId19" Type="http://schemas.openxmlformats.org/officeDocument/2006/relationships/tags" Target="../tags/tag38.xml"/><Relationship Id="rId4" Type="http://schemas.openxmlformats.org/officeDocument/2006/relationships/tags" Target="../tags/tag23.xml"/><Relationship Id="rId9" Type="http://schemas.openxmlformats.org/officeDocument/2006/relationships/tags" Target="../tags/tag28.xml"/><Relationship Id="rId14" Type="http://schemas.openxmlformats.org/officeDocument/2006/relationships/tags" Target="../tags/tag33.xml"/><Relationship Id="rId22"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tags" Target="../tags/tag46.xml"/><Relationship Id="rId13" Type="http://schemas.openxmlformats.org/officeDocument/2006/relationships/tags" Target="../tags/tag51.xml"/><Relationship Id="rId18" Type="http://schemas.openxmlformats.org/officeDocument/2006/relationships/tags" Target="../tags/tag56.xml"/><Relationship Id="rId26" Type="http://schemas.openxmlformats.org/officeDocument/2006/relationships/image" Target="../media/image6.png"/><Relationship Id="rId3" Type="http://schemas.openxmlformats.org/officeDocument/2006/relationships/tags" Target="../tags/tag41.xml"/><Relationship Id="rId21" Type="http://schemas.openxmlformats.org/officeDocument/2006/relationships/audio" Target="../media/media5.m4a"/><Relationship Id="rId7" Type="http://schemas.openxmlformats.org/officeDocument/2006/relationships/tags" Target="../tags/tag45.xml"/><Relationship Id="rId12" Type="http://schemas.openxmlformats.org/officeDocument/2006/relationships/tags" Target="../tags/tag50.xml"/><Relationship Id="rId17" Type="http://schemas.openxmlformats.org/officeDocument/2006/relationships/tags" Target="../tags/tag55.xml"/><Relationship Id="rId25" Type="http://schemas.openxmlformats.org/officeDocument/2006/relationships/image" Target="../media/image5.png"/><Relationship Id="rId2" Type="http://schemas.openxmlformats.org/officeDocument/2006/relationships/tags" Target="../tags/tag40.xml"/><Relationship Id="rId16" Type="http://schemas.openxmlformats.org/officeDocument/2006/relationships/tags" Target="../tags/tag54.xml"/><Relationship Id="rId20" Type="http://schemas.microsoft.com/office/2007/relationships/media" Target="../media/media5.m4a"/><Relationship Id="rId1" Type="http://schemas.openxmlformats.org/officeDocument/2006/relationships/tags" Target="../tags/tag39.xml"/><Relationship Id="rId6" Type="http://schemas.openxmlformats.org/officeDocument/2006/relationships/tags" Target="../tags/tag44.xml"/><Relationship Id="rId11" Type="http://schemas.openxmlformats.org/officeDocument/2006/relationships/tags" Target="../tags/tag49.xml"/><Relationship Id="rId24" Type="http://schemas.openxmlformats.org/officeDocument/2006/relationships/notesSlide" Target="../notesSlides/notesSlide5.xml"/><Relationship Id="rId5" Type="http://schemas.openxmlformats.org/officeDocument/2006/relationships/tags" Target="../tags/tag43.xml"/><Relationship Id="rId15" Type="http://schemas.openxmlformats.org/officeDocument/2006/relationships/tags" Target="../tags/tag53.xml"/><Relationship Id="rId23" Type="http://schemas.openxmlformats.org/officeDocument/2006/relationships/slideLayout" Target="../slideLayouts/slideLayout6.xml"/><Relationship Id="rId10" Type="http://schemas.openxmlformats.org/officeDocument/2006/relationships/tags" Target="../tags/tag48.xml"/><Relationship Id="rId19" Type="http://schemas.openxmlformats.org/officeDocument/2006/relationships/tags" Target="../tags/tag57.xml"/><Relationship Id="rId4" Type="http://schemas.openxmlformats.org/officeDocument/2006/relationships/tags" Target="../tags/tag42.xml"/><Relationship Id="rId9" Type="http://schemas.openxmlformats.org/officeDocument/2006/relationships/tags" Target="../tags/tag47.xml"/><Relationship Id="rId14" Type="http://schemas.openxmlformats.org/officeDocument/2006/relationships/tags" Target="../tags/tag52.xml"/><Relationship Id="rId22" Type="http://schemas.openxmlformats.org/officeDocument/2006/relationships/tags" Target="../tags/tag58.xml"/><Relationship Id="rId27"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microsoft.com/office/2007/relationships/media" Target="../media/media6.m4a"/><Relationship Id="rId7" Type="http://schemas.openxmlformats.org/officeDocument/2006/relationships/image" Target="../media/image4.png"/><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notesSlide" Target="../notesSlides/notesSlide6.xml"/><Relationship Id="rId5" Type="http://schemas.openxmlformats.org/officeDocument/2006/relationships/slideLayout" Target="../slideLayouts/slideLayout13.xml"/><Relationship Id="rId4" Type="http://schemas.openxmlformats.org/officeDocument/2006/relationships/audio" Target="../media/media6.m4a"/></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188217" y="3891436"/>
            <a:ext cx="8763000" cy="1440160"/>
          </a:xfrm>
          <a:prstGeom prst="rect">
            <a:avLst/>
          </a:prstGeom>
          <a:noFill/>
          <a:ln w="9525">
            <a:noFill/>
            <a:miter lim="800000"/>
            <a:headEnd/>
            <a:tailEnd/>
          </a:ln>
        </p:spPr>
        <p:txBody>
          <a:bodyPr/>
          <a:lstStyle/>
          <a:p>
            <a:pPr algn="ctr">
              <a:spcBef>
                <a:spcPct val="20000"/>
              </a:spcBef>
            </a:pPr>
            <a:r>
              <a:rPr lang="en-CA" altLang="en-US" sz="2200" b="1" dirty="0">
                <a:latin typeface="Tahoma" panose="020B0604030504040204" pitchFamily="34" charset="0"/>
              </a:rPr>
              <a:t>Overview of the</a:t>
            </a:r>
          </a:p>
          <a:p>
            <a:pPr algn="ctr">
              <a:spcBef>
                <a:spcPct val="20000"/>
              </a:spcBef>
            </a:pPr>
            <a:r>
              <a:rPr lang="en-CA" altLang="en-US" sz="2200" b="1" dirty="0">
                <a:latin typeface="Tahoma" panose="020B0604030504040204" pitchFamily="34" charset="0"/>
              </a:rPr>
              <a:t>Federal Geospatial Platform (FGP) </a:t>
            </a:r>
          </a:p>
          <a:p>
            <a:pPr algn="ctr">
              <a:spcBef>
                <a:spcPct val="20000"/>
              </a:spcBef>
            </a:pPr>
            <a:r>
              <a:rPr lang="en-CA" altLang="en-US" sz="2200" b="1" dirty="0">
                <a:latin typeface="Tahoma" panose="020B0604030504040204" pitchFamily="34" charset="0"/>
              </a:rPr>
              <a:t>Publication Process</a:t>
            </a:r>
          </a:p>
        </p:txBody>
      </p:sp>
      <p:sp>
        <p:nvSpPr>
          <p:cNvPr id="8" name="Rectangle 7"/>
          <p:cNvSpPr/>
          <p:nvPr/>
        </p:nvSpPr>
        <p:spPr>
          <a:xfrm>
            <a:off x="-20540" y="332656"/>
            <a:ext cx="9164539" cy="271240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39" y="357022"/>
            <a:ext cx="9180512" cy="2711938"/>
          </a:xfrm>
          <a:prstGeom prst="rect">
            <a:avLst/>
          </a:prstGeom>
        </p:spPr>
      </p:pic>
      <p:cxnSp>
        <p:nvCxnSpPr>
          <p:cNvPr id="15" name="Straight Connector 14"/>
          <p:cNvCxnSpPr/>
          <p:nvPr/>
        </p:nvCxnSpPr>
        <p:spPr>
          <a:xfrm flipV="1">
            <a:off x="8496436" y="2420890"/>
            <a:ext cx="0" cy="792086"/>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8316416" y="2335814"/>
            <a:ext cx="360040" cy="360040"/>
          </a:xfrm>
          <a:prstGeom prst="ellipse">
            <a:avLst/>
          </a:prstGeom>
          <a:solidFill>
            <a:srgbClr val="7CC5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7" name="Straight Connector 16"/>
          <p:cNvCxnSpPr/>
          <p:nvPr/>
        </p:nvCxnSpPr>
        <p:spPr>
          <a:xfrm>
            <a:off x="8478974" y="3212976"/>
            <a:ext cx="701538" cy="0"/>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pic>
        <p:nvPicPr>
          <p:cNvPr id="9" name="Picture 2" descr="Z:\3.7. Communications (Official messaging)\Official launch\Promotional Materials\FGP-banner_1170x347_e.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 y="332656"/>
            <a:ext cx="9180512" cy="2712408"/>
          </a:xfrm>
          <a:prstGeom prst="rect">
            <a:avLst/>
          </a:prstGeom>
          <a:noFill/>
          <a:extLst>
            <a:ext uri="{909E8E84-426E-40DD-AFC4-6F175D3DCCD1}">
              <a14:hiddenFill xmlns:a14="http://schemas.microsoft.com/office/drawing/2010/main">
                <a:solidFill>
                  <a:srgbClr val="FFFFFF"/>
                </a:solidFill>
              </a14:hiddenFill>
            </a:ext>
          </a:extLst>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018488141"/>
      </p:ext>
    </p:extLst>
  </p:cSld>
  <p:clrMapOvr>
    <a:masterClrMapping/>
  </p:clrMapOvr>
  <mc:AlternateContent xmlns:mc="http://schemas.openxmlformats.org/markup-compatibility/2006" xmlns:p14="http://schemas.microsoft.com/office/powerpoint/2010/main">
    <mc:Choice Requires="p14">
      <p:transition spd="slow" p14:dur="2000" advTm="11214"/>
    </mc:Choice>
    <mc:Fallback xmlns="">
      <p:transition spd="slow" advTm="112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mod="1"/>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 coins arrondis 53"/>
          <p:cNvSpPr/>
          <p:nvPr>
            <p:custDataLst>
              <p:tags r:id="rId2"/>
            </p:custDataLst>
          </p:nvPr>
        </p:nvSpPr>
        <p:spPr>
          <a:xfrm>
            <a:off x="179511" y="4314146"/>
            <a:ext cx="8806999" cy="1729624"/>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CA"/>
          </a:p>
        </p:txBody>
      </p:sp>
      <p:sp>
        <p:nvSpPr>
          <p:cNvPr id="24" name="Rectangle : coins arrondis 23"/>
          <p:cNvSpPr/>
          <p:nvPr>
            <p:custDataLst>
              <p:tags r:id="rId3"/>
            </p:custDataLst>
          </p:nvPr>
        </p:nvSpPr>
        <p:spPr>
          <a:xfrm>
            <a:off x="200486" y="881377"/>
            <a:ext cx="8806999" cy="3337812"/>
          </a:xfrm>
          <a:prstGeom prst="round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r>
              <a:rPr lang="fr-CA" dirty="0"/>
              <a:t>	</a:t>
            </a:r>
          </a:p>
        </p:txBody>
      </p:sp>
      <p:sp>
        <p:nvSpPr>
          <p:cNvPr id="2" name="Titre 1"/>
          <p:cNvSpPr>
            <a:spLocks noGrp="1"/>
          </p:cNvSpPr>
          <p:nvPr>
            <p:ph type="title"/>
            <p:custDataLst>
              <p:tags r:id="rId4"/>
            </p:custDataLst>
          </p:nvPr>
        </p:nvSpPr>
        <p:spPr>
          <a:xfrm>
            <a:off x="179512" y="228823"/>
            <a:ext cx="8806999" cy="823913"/>
          </a:xfrm>
        </p:spPr>
        <p:txBody>
          <a:bodyPr/>
          <a:lstStyle/>
          <a:p>
            <a:pPr algn="ctr"/>
            <a:r>
              <a:rPr lang="en-CA" sz="2600" dirty="0"/>
              <a:t>Publication process in the FGP</a:t>
            </a:r>
            <a:endParaRPr lang="fr-CA" sz="2600" dirty="0"/>
          </a:p>
        </p:txBody>
      </p:sp>
      <p:grpSp>
        <p:nvGrpSpPr>
          <p:cNvPr id="57" name="Groupe 56"/>
          <p:cNvGrpSpPr/>
          <p:nvPr>
            <p:custDataLst>
              <p:tags r:id="rId5"/>
            </p:custDataLst>
          </p:nvPr>
        </p:nvGrpSpPr>
        <p:grpSpPr>
          <a:xfrm>
            <a:off x="8084373" y="4889723"/>
            <a:ext cx="736099" cy="853986"/>
            <a:chOff x="7896819" y="4889723"/>
            <a:chExt cx="736099" cy="853986"/>
          </a:xfrm>
        </p:grpSpPr>
        <p:pic>
          <p:nvPicPr>
            <p:cNvPr id="1029" name="Picture 5" descr="C:\Users\marmarti\AppData\Local\Microsoft\Windows\Temporary Internet Files\Content.IE5\G7WM1AVY\system-users[1].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926774" y="4889723"/>
              <a:ext cx="689384" cy="689384"/>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p:cNvSpPr txBox="1"/>
            <p:nvPr/>
          </p:nvSpPr>
          <p:spPr>
            <a:xfrm>
              <a:off x="7896819" y="5435932"/>
              <a:ext cx="736099" cy="307777"/>
            </a:xfrm>
            <a:prstGeom prst="rect">
              <a:avLst/>
            </a:prstGeom>
            <a:noFill/>
          </p:spPr>
          <p:txBody>
            <a:bodyPr wrap="none" rtlCol="0">
              <a:spAutoFit/>
            </a:bodyPr>
            <a:lstStyle/>
            <a:p>
              <a:r>
                <a:rPr lang="fr-CA" sz="1400" b="1" dirty="0"/>
                <a:t>Public</a:t>
              </a:r>
            </a:p>
          </p:txBody>
        </p:sp>
      </p:grpSp>
      <p:grpSp>
        <p:nvGrpSpPr>
          <p:cNvPr id="58" name="Groupe 57"/>
          <p:cNvGrpSpPr/>
          <p:nvPr>
            <p:custDataLst>
              <p:tags r:id="rId6"/>
            </p:custDataLst>
          </p:nvPr>
        </p:nvGrpSpPr>
        <p:grpSpPr>
          <a:xfrm>
            <a:off x="7404894" y="1904448"/>
            <a:ext cx="1581616" cy="1352490"/>
            <a:chOff x="7452320" y="1932494"/>
            <a:chExt cx="1581616" cy="1352490"/>
          </a:xfrm>
        </p:grpSpPr>
        <p:pic>
          <p:nvPicPr>
            <p:cNvPr id="6" name="Picture 2" descr="C:\Users\marmarti\AppData\Local\Microsoft\Windows\Temporary Internet Files\Content.IE5\21718OVO\120px-User.svg[1].pn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965504" y="1932494"/>
              <a:ext cx="638944" cy="638944"/>
            </a:xfrm>
            <a:prstGeom prst="rect">
              <a:avLst/>
            </a:prstGeom>
            <a:noFill/>
            <a:extLst>
              <a:ext uri="{909E8E84-426E-40DD-AFC4-6F175D3DCCD1}">
                <a14:hiddenFill xmlns:a14="http://schemas.microsoft.com/office/drawing/2010/main">
                  <a:solidFill>
                    <a:srgbClr val="FFFFFF"/>
                  </a:solidFill>
                </a14:hiddenFill>
              </a:ext>
            </a:extLst>
          </p:spPr>
        </p:pic>
        <p:sp>
          <p:nvSpPr>
            <p:cNvPr id="15" name="ZoneTexte 14"/>
            <p:cNvSpPr txBox="1"/>
            <p:nvPr/>
          </p:nvSpPr>
          <p:spPr>
            <a:xfrm>
              <a:off x="7452320" y="2546320"/>
              <a:ext cx="1581616" cy="738664"/>
            </a:xfrm>
            <a:prstGeom prst="rect">
              <a:avLst/>
            </a:prstGeom>
            <a:noFill/>
          </p:spPr>
          <p:txBody>
            <a:bodyPr wrap="square" rtlCol="0">
              <a:spAutoFit/>
            </a:bodyPr>
            <a:lstStyle/>
            <a:p>
              <a:pPr algn="ctr"/>
              <a:r>
                <a:rPr lang="fr-CA" sz="1400" b="1" dirty="0" err="1"/>
                <a:t>Federal</a:t>
              </a:r>
              <a:r>
                <a:rPr lang="fr-CA" sz="1400" b="1" dirty="0"/>
                <a:t> </a:t>
              </a:r>
              <a:r>
                <a:rPr lang="fr-CA" sz="1400" b="1" dirty="0" err="1"/>
                <a:t>Government</a:t>
              </a:r>
              <a:r>
                <a:rPr lang="fr-CA" sz="1400" b="1" dirty="0"/>
                <a:t> </a:t>
              </a:r>
              <a:r>
                <a:rPr lang="fr-CA" sz="1400" b="1" dirty="0" err="1"/>
                <a:t>Employees</a:t>
              </a:r>
              <a:endParaRPr lang="fr-CA" sz="1400" b="1" dirty="0"/>
            </a:p>
          </p:txBody>
        </p:sp>
      </p:grpSp>
      <p:grpSp>
        <p:nvGrpSpPr>
          <p:cNvPr id="61" name="Groupe 60"/>
          <p:cNvGrpSpPr/>
          <p:nvPr>
            <p:custDataLst>
              <p:tags r:id="rId7"/>
            </p:custDataLst>
          </p:nvPr>
        </p:nvGrpSpPr>
        <p:grpSpPr>
          <a:xfrm>
            <a:off x="359362" y="3573016"/>
            <a:ext cx="1148071" cy="512576"/>
            <a:chOff x="359362" y="3573016"/>
            <a:chExt cx="1148071" cy="512576"/>
          </a:xfrm>
        </p:grpSpPr>
        <p:sp>
          <p:nvSpPr>
            <p:cNvPr id="45" name="ZoneTexte 10"/>
            <p:cNvSpPr txBox="1"/>
            <p:nvPr/>
          </p:nvSpPr>
          <p:spPr>
            <a:xfrm>
              <a:off x="359362" y="3777815"/>
              <a:ext cx="1148071" cy="307777"/>
            </a:xfrm>
            <a:prstGeom prst="rect">
              <a:avLst/>
            </a:prstGeom>
            <a:noFill/>
          </p:spPr>
          <p:txBody>
            <a:bodyPr wrap="none" rtlCol="0">
              <a:spAutoFit/>
            </a:bodyPr>
            <a:lstStyle/>
            <a:p>
              <a:r>
                <a:rPr lang="fr-CA" sz="1400" dirty="0">
                  <a:solidFill>
                    <a:schemeClr val="accent5">
                      <a:lumMod val="50000"/>
                    </a:schemeClr>
                  </a:solidFill>
                </a:rPr>
                <a:t>Gcgeo.gc.ca</a:t>
              </a:r>
            </a:p>
          </p:txBody>
        </p:sp>
        <p:sp>
          <p:nvSpPr>
            <p:cNvPr id="48" name="TextBox 54"/>
            <p:cNvSpPr txBox="1"/>
            <p:nvPr/>
          </p:nvSpPr>
          <p:spPr>
            <a:xfrm>
              <a:off x="368385" y="3573016"/>
              <a:ext cx="518219" cy="338554"/>
            </a:xfrm>
            <a:prstGeom prst="rect">
              <a:avLst/>
            </a:prstGeom>
            <a:noFill/>
          </p:spPr>
          <p:txBody>
            <a:bodyPr wrap="none" rtlCol="0">
              <a:spAutoFit/>
            </a:bodyPr>
            <a:lstStyle/>
            <a:p>
              <a:r>
                <a:rPr lang="fr-CA" sz="1600" b="1" dirty="0" smtClean="0">
                  <a:solidFill>
                    <a:schemeClr val="accent1">
                      <a:lumMod val="50000"/>
                    </a:schemeClr>
                  </a:solidFill>
                </a:rPr>
                <a:t>FGP</a:t>
              </a:r>
              <a:endParaRPr lang="fr-CA" sz="1600" b="1" dirty="0">
                <a:solidFill>
                  <a:schemeClr val="accent1">
                    <a:lumMod val="50000"/>
                  </a:schemeClr>
                </a:solidFill>
              </a:endParaRPr>
            </a:p>
          </p:txBody>
        </p:sp>
      </p:grpSp>
      <p:grpSp>
        <p:nvGrpSpPr>
          <p:cNvPr id="60" name="Groupe 59"/>
          <p:cNvGrpSpPr/>
          <p:nvPr>
            <p:custDataLst>
              <p:tags r:id="rId8"/>
            </p:custDataLst>
          </p:nvPr>
        </p:nvGrpSpPr>
        <p:grpSpPr>
          <a:xfrm>
            <a:off x="341332" y="4402358"/>
            <a:ext cx="1333388" cy="564733"/>
            <a:chOff x="341332" y="4402358"/>
            <a:chExt cx="1333388" cy="564733"/>
          </a:xfrm>
        </p:grpSpPr>
        <p:sp>
          <p:nvSpPr>
            <p:cNvPr id="50" name="TextBox 54"/>
            <p:cNvSpPr txBox="1"/>
            <p:nvPr/>
          </p:nvSpPr>
          <p:spPr>
            <a:xfrm>
              <a:off x="341332" y="4402358"/>
              <a:ext cx="1166281" cy="338554"/>
            </a:xfrm>
            <a:prstGeom prst="rect">
              <a:avLst/>
            </a:prstGeom>
            <a:noFill/>
          </p:spPr>
          <p:txBody>
            <a:bodyPr wrap="none" rtlCol="0">
              <a:spAutoFit/>
            </a:bodyPr>
            <a:lstStyle/>
            <a:p>
              <a:r>
                <a:rPr lang="fr-CA" sz="1600" b="1" dirty="0" smtClean="0">
                  <a:solidFill>
                    <a:schemeClr val="accent1">
                      <a:lumMod val="50000"/>
                    </a:schemeClr>
                  </a:solidFill>
                </a:rPr>
                <a:t>Open </a:t>
              </a:r>
              <a:r>
                <a:rPr lang="fr-CA" sz="1600" b="1" dirty="0" err="1" smtClean="0">
                  <a:solidFill>
                    <a:schemeClr val="accent1">
                      <a:lumMod val="50000"/>
                    </a:schemeClr>
                  </a:solidFill>
                </a:rPr>
                <a:t>Maps</a:t>
              </a:r>
              <a:endParaRPr lang="fr-CA" sz="1600" b="1" dirty="0">
                <a:solidFill>
                  <a:schemeClr val="accent1">
                    <a:lumMod val="50000"/>
                  </a:schemeClr>
                </a:solidFill>
              </a:endParaRPr>
            </a:p>
          </p:txBody>
        </p:sp>
        <p:sp>
          <p:nvSpPr>
            <p:cNvPr id="53" name="ZoneTexte 10"/>
            <p:cNvSpPr txBox="1"/>
            <p:nvPr/>
          </p:nvSpPr>
          <p:spPr>
            <a:xfrm>
              <a:off x="343650" y="4659314"/>
              <a:ext cx="1331070" cy="307777"/>
            </a:xfrm>
            <a:prstGeom prst="rect">
              <a:avLst/>
            </a:prstGeom>
            <a:noFill/>
          </p:spPr>
          <p:txBody>
            <a:bodyPr wrap="none" rtlCol="0">
              <a:spAutoFit/>
            </a:bodyPr>
            <a:lstStyle/>
            <a:p>
              <a:r>
                <a:rPr lang="fr-CA" sz="1400" dirty="0" smtClean="0">
                  <a:solidFill>
                    <a:schemeClr val="accent5">
                      <a:lumMod val="50000"/>
                    </a:schemeClr>
                  </a:solidFill>
                </a:rPr>
                <a:t>open.canada.ca</a:t>
              </a:r>
              <a:endParaRPr lang="fr-CA" sz="1400" dirty="0">
                <a:solidFill>
                  <a:schemeClr val="accent5">
                    <a:lumMod val="50000"/>
                  </a:schemeClr>
                </a:solidFill>
              </a:endParaRPr>
            </a:p>
          </p:txBody>
        </p:sp>
      </p:grpSp>
      <p:sp>
        <p:nvSpPr>
          <p:cNvPr id="8" name="TextBox 7"/>
          <p:cNvSpPr txBox="1"/>
          <p:nvPr/>
        </p:nvSpPr>
        <p:spPr>
          <a:xfrm>
            <a:off x="1245961" y="1899171"/>
            <a:ext cx="7179185" cy="1200329"/>
          </a:xfrm>
          <a:prstGeom prst="rect">
            <a:avLst/>
          </a:prstGeom>
          <a:noFill/>
        </p:spPr>
        <p:txBody>
          <a:bodyPr wrap="square" rtlCol="0">
            <a:spAutoFit/>
          </a:bodyPr>
          <a:lstStyle/>
          <a:p>
            <a:pPr marL="285750" indent="-285750">
              <a:buFontTx/>
              <a:buChar char="-"/>
            </a:pPr>
            <a:r>
              <a:rPr lang="en-CA" sz="2400" dirty="0"/>
              <a:t>Bilingual </a:t>
            </a:r>
            <a:r>
              <a:rPr lang="en-CA" sz="2400" dirty="0" smtClean="0"/>
              <a:t>metadata</a:t>
            </a:r>
          </a:p>
          <a:p>
            <a:pPr marL="285750" indent="-285750">
              <a:buFontTx/>
              <a:buChar char="-"/>
            </a:pPr>
            <a:r>
              <a:rPr lang="en-CA" sz="2400" dirty="0" smtClean="0"/>
              <a:t>Web </a:t>
            </a:r>
            <a:r>
              <a:rPr lang="en-CA" sz="2400" dirty="0"/>
              <a:t>map service + download</a:t>
            </a:r>
          </a:p>
          <a:p>
            <a:pPr marL="285750" indent="-285750">
              <a:buFontTx/>
              <a:buChar char="-"/>
            </a:pPr>
            <a:r>
              <a:rPr lang="en-CA" sz="2400" dirty="0"/>
              <a:t>Unrestricted User Licence</a:t>
            </a:r>
          </a:p>
        </p:txBody>
      </p:sp>
      <p:pic>
        <p:nvPicPr>
          <p:cNvPr id="7" name="Audio 6">
            <a:hlinkClick r:id="" action="ppaction://media"/>
          </p:cNvPr>
          <p:cNvPicPr>
            <a:picLocks noChangeAspect="1"/>
          </p:cNvPicPr>
          <p:nvPr>
            <a:audioFile r:link="rId10"/>
            <p:extLst>
              <p:ext uri="{DAA4B4D4-6D71-4841-9C94-3DE7FCFB9230}">
                <p14:media xmlns:p14="http://schemas.microsoft.com/office/powerpoint/2010/main" r:embed="rId9"/>
              </p:ext>
            </p:extLst>
          </p:nvPr>
        </p:nvPicPr>
        <p:blipFill>
          <a:blip r:embed="rId15"/>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695123956"/>
      </p:ext>
    </p:extLst>
  </p:cSld>
  <p:clrMapOvr>
    <a:masterClrMapping/>
  </p:clrMapOvr>
  <mc:AlternateContent xmlns:mc="http://schemas.openxmlformats.org/markup-compatibility/2006" xmlns:p14="http://schemas.microsoft.com/office/powerpoint/2010/main">
    <mc:Choice Requires="p14">
      <p:transition spd="slow" p14:dur="3000" advTm="36392"/>
    </mc:Choice>
    <mc:Fallback xmlns="">
      <p:transition spd="slow" advTm="363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2" fill="hold" display="0">
                  <p:stCondLst>
                    <p:cond delay="indefinite"/>
                  </p:stCondLst>
                  <p:endCondLst>
                    <p:cond evt="onStopAudio" delay="0">
                      <p:tgtEl>
                        <p:sldTgt/>
                      </p:tgtEl>
                    </p:cond>
                  </p:endCondLst>
                </p:cTn>
                <p:tgtEl>
                  <p:spTgt spid="7"/>
                </p:tgtEl>
              </p:cMediaNode>
            </p:audio>
          </p:childTnLst>
        </p:cTn>
      </p:par>
    </p:tnLst>
    <p:bldLst>
      <p:bldP spid="8" grpId="0"/>
    </p:bldLst>
  </p:timing>
  <p:extLst mod="1"/>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 coins arrondis 53"/>
          <p:cNvSpPr/>
          <p:nvPr>
            <p:custDataLst>
              <p:tags r:id="rId2"/>
            </p:custDataLst>
          </p:nvPr>
        </p:nvSpPr>
        <p:spPr>
          <a:xfrm>
            <a:off x="179511" y="4314146"/>
            <a:ext cx="8806999" cy="1729624"/>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CA"/>
          </a:p>
        </p:txBody>
      </p:sp>
      <p:sp>
        <p:nvSpPr>
          <p:cNvPr id="24" name="Rectangle : coins arrondis 23"/>
          <p:cNvSpPr/>
          <p:nvPr>
            <p:custDataLst>
              <p:tags r:id="rId3"/>
            </p:custDataLst>
          </p:nvPr>
        </p:nvSpPr>
        <p:spPr>
          <a:xfrm>
            <a:off x="200486" y="881377"/>
            <a:ext cx="8806999" cy="3337812"/>
          </a:xfrm>
          <a:prstGeom prst="round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r>
              <a:rPr lang="fr-CA" dirty="0"/>
              <a:t>	</a:t>
            </a:r>
          </a:p>
        </p:txBody>
      </p:sp>
      <p:sp>
        <p:nvSpPr>
          <p:cNvPr id="2" name="Titre 1"/>
          <p:cNvSpPr>
            <a:spLocks noGrp="1"/>
          </p:cNvSpPr>
          <p:nvPr>
            <p:ph type="title"/>
            <p:custDataLst>
              <p:tags r:id="rId4"/>
            </p:custDataLst>
          </p:nvPr>
        </p:nvSpPr>
        <p:spPr>
          <a:xfrm>
            <a:off x="179512" y="228823"/>
            <a:ext cx="8806999" cy="823913"/>
          </a:xfrm>
        </p:spPr>
        <p:txBody>
          <a:bodyPr/>
          <a:lstStyle/>
          <a:p>
            <a:pPr algn="ctr"/>
            <a:r>
              <a:rPr lang="en-CA" sz="2600" dirty="0"/>
              <a:t>Publication process in the FGP</a:t>
            </a:r>
            <a:endParaRPr lang="fr-CA" sz="2600" dirty="0"/>
          </a:p>
        </p:txBody>
      </p:sp>
      <p:grpSp>
        <p:nvGrpSpPr>
          <p:cNvPr id="57" name="Groupe 56"/>
          <p:cNvGrpSpPr/>
          <p:nvPr>
            <p:custDataLst>
              <p:tags r:id="rId5"/>
            </p:custDataLst>
          </p:nvPr>
        </p:nvGrpSpPr>
        <p:grpSpPr>
          <a:xfrm>
            <a:off x="8084373" y="4889723"/>
            <a:ext cx="736099" cy="853986"/>
            <a:chOff x="7896819" y="4889723"/>
            <a:chExt cx="736099" cy="853986"/>
          </a:xfrm>
        </p:grpSpPr>
        <p:pic>
          <p:nvPicPr>
            <p:cNvPr id="1029" name="Picture 5" descr="C:\Users\marmarti\AppData\Local\Microsoft\Windows\Temporary Internet Files\Content.IE5\G7WM1AVY\system-users[1].pn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7926774" y="4889723"/>
              <a:ext cx="689384" cy="689384"/>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p:cNvSpPr txBox="1"/>
            <p:nvPr/>
          </p:nvSpPr>
          <p:spPr>
            <a:xfrm>
              <a:off x="7896819" y="5435932"/>
              <a:ext cx="736099" cy="307777"/>
            </a:xfrm>
            <a:prstGeom prst="rect">
              <a:avLst/>
            </a:prstGeom>
            <a:noFill/>
          </p:spPr>
          <p:txBody>
            <a:bodyPr wrap="none" rtlCol="0">
              <a:spAutoFit/>
            </a:bodyPr>
            <a:lstStyle/>
            <a:p>
              <a:r>
                <a:rPr lang="fr-CA" sz="1400" b="1" dirty="0"/>
                <a:t>Public</a:t>
              </a:r>
            </a:p>
          </p:txBody>
        </p:sp>
      </p:grpSp>
      <p:grpSp>
        <p:nvGrpSpPr>
          <p:cNvPr id="58" name="Groupe 57"/>
          <p:cNvGrpSpPr/>
          <p:nvPr>
            <p:custDataLst>
              <p:tags r:id="rId6"/>
            </p:custDataLst>
          </p:nvPr>
        </p:nvGrpSpPr>
        <p:grpSpPr>
          <a:xfrm>
            <a:off x="7404894" y="1904448"/>
            <a:ext cx="1581616" cy="1352490"/>
            <a:chOff x="7452320" y="1932494"/>
            <a:chExt cx="1581616" cy="1352490"/>
          </a:xfrm>
        </p:grpSpPr>
        <p:pic>
          <p:nvPicPr>
            <p:cNvPr id="6" name="Picture 2" descr="C:\Users\marmarti\AppData\Local\Microsoft\Windows\Temporary Internet Files\Content.IE5\21718OVO\120px-User.svg[1].pn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965504" y="1932494"/>
              <a:ext cx="638944" cy="638944"/>
            </a:xfrm>
            <a:prstGeom prst="rect">
              <a:avLst/>
            </a:prstGeom>
            <a:noFill/>
            <a:extLst>
              <a:ext uri="{909E8E84-426E-40DD-AFC4-6F175D3DCCD1}">
                <a14:hiddenFill xmlns:a14="http://schemas.microsoft.com/office/drawing/2010/main">
                  <a:solidFill>
                    <a:srgbClr val="FFFFFF"/>
                  </a:solidFill>
                </a14:hiddenFill>
              </a:ext>
            </a:extLst>
          </p:spPr>
        </p:pic>
        <p:sp>
          <p:nvSpPr>
            <p:cNvPr id="15" name="ZoneTexte 14"/>
            <p:cNvSpPr txBox="1"/>
            <p:nvPr/>
          </p:nvSpPr>
          <p:spPr>
            <a:xfrm>
              <a:off x="7452320" y="2546320"/>
              <a:ext cx="1581616" cy="738664"/>
            </a:xfrm>
            <a:prstGeom prst="rect">
              <a:avLst/>
            </a:prstGeom>
            <a:noFill/>
          </p:spPr>
          <p:txBody>
            <a:bodyPr wrap="square" rtlCol="0">
              <a:spAutoFit/>
            </a:bodyPr>
            <a:lstStyle/>
            <a:p>
              <a:pPr algn="ctr"/>
              <a:r>
                <a:rPr lang="fr-CA" sz="1400" b="1" dirty="0" err="1"/>
                <a:t>Federal</a:t>
              </a:r>
              <a:r>
                <a:rPr lang="fr-CA" sz="1400" b="1" dirty="0"/>
                <a:t> </a:t>
              </a:r>
              <a:r>
                <a:rPr lang="fr-CA" sz="1400" b="1" dirty="0" err="1"/>
                <a:t>Government</a:t>
              </a:r>
              <a:r>
                <a:rPr lang="fr-CA" sz="1400" b="1" dirty="0"/>
                <a:t> </a:t>
              </a:r>
              <a:r>
                <a:rPr lang="fr-CA" sz="1400" b="1" dirty="0" err="1"/>
                <a:t>Employees</a:t>
              </a:r>
              <a:endParaRPr lang="fr-CA" sz="1400" b="1" dirty="0"/>
            </a:p>
          </p:txBody>
        </p:sp>
      </p:grpSp>
      <p:grpSp>
        <p:nvGrpSpPr>
          <p:cNvPr id="4" name="Groupe 3"/>
          <p:cNvGrpSpPr/>
          <p:nvPr>
            <p:custDataLst>
              <p:tags r:id="rId7"/>
            </p:custDataLst>
          </p:nvPr>
        </p:nvGrpSpPr>
        <p:grpSpPr>
          <a:xfrm>
            <a:off x="899592" y="2083649"/>
            <a:ext cx="1321965" cy="1151070"/>
            <a:chOff x="1715675" y="4373445"/>
            <a:chExt cx="1321965" cy="1151070"/>
          </a:xfrm>
        </p:grpSpPr>
        <p:sp>
          <p:nvSpPr>
            <p:cNvPr id="26" name="ZoneTexte 25"/>
            <p:cNvSpPr txBox="1"/>
            <p:nvPr/>
          </p:nvSpPr>
          <p:spPr>
            <a:xfrm>
              <a:off x="1715675" y="4785851"/>
              <a:ext cx="1321965" cy="738664"/>
            </a:xfrm>
            <a:prstGeom prst="rect">
              <a:avLst/>
            </a:prstGeom>
            <a:noFill/>
          </p:spPr>
          <p:txBody>
            <a:bodyPr wrap="none" rtlCol="0">
              <a:spAutoFit/>
            </a:bodyPr>
            <a:lstStyle/>
            <a:p>
              <a:r>
                <a:rPr lang="fr-CA" sz="1400" dirty="0"/>
                <a:t>A- </a:t>
              </a:r>
              <a:r>
                <a:rPr lang="fr-CA" sz="1400" dirty="0" err="1" smtClean="0"/>
                <a:t>Creation</a:t>
              </a:r>
              <a:r>
                <a:rPr lang="fr-CA" sz="1400" dirty="0"/>
                <a:t> </a:t>
              </a:r>
              <a:r>
                <a:rPr lang="fr-CA" sz="1400" dirty="0" smtClean="0"/>
                <a:t>and</a:t>
              </a:r>
            </a:p>
            <a:p>
              <a:r>
                <a:rPr lang="fr-CA" sz="1400" dirty="0" smtClean="0"/>
                <a:t>     </a:t>
              </a:r>
              <a:r>
                <a:rPr lang="fr-CA" sz="1400" dirty="0" err="1" smtClean="0"/>
                <a:t>loading</a:t>
              </a:r>
              <a:r>
                <a:rPr lang="fr-CA" sz="1400" dirty="0" smtClean="0"/>
                <a:t> of</a:t>
              </a:r>
            </a:p>
            <a:p>
              <a:r>
                <a:rPr lang="fr-CA" sz="1400" dirty="0" smtClean="0"/>
                <a:t>     </a:t>
              </a:r>
              <a:r>
                <a:rPr lang="fr-CA" sz="1400" dirty="0" err="1" smtClean="0"/>
                <a:t>metadata</a:t>
              </a:r>
              <a:endParaRPr lang="fr-CA" sz="1400" dirty="0"/>
            </a:p>
          </p:txBody>
        </p:sp>
        <p:sp>
          <p:nvSpPr>
            <p:cNvPr id="3" name="Double flèche horizontale 2"/>
            <p:cNvSpPr/>
            <p:nvPr/>
          </p:nvSpPr>
          <p:spPr>
            <a:xfrm>
              <a:off x="1835696" y="4373445"/>
              <a:ext cx="936104" cy="341616"/>
            </a:xfrm>
            <a:prstGeom prst="leftRight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fr-CA" dirty="0"/>
            </a:p>
          </p:txBody>
        </p:sp>
      </p:grpSp>
      <p:grpSp>
        <p:nvGrpSpPr>
          <p:cNvPr id="61" name="Groupe 60"/>
          <p:cNvGrpSpPr/>
          <p:nvPr>
            <p:custDataLst>
              <p:tags r:id="rId8"/>
            </p:custDataLst>
          </p:nvPr>
        </p:nvGrpSpPr>
        <p:grpSpPr>
          <a:xfrm>
            <a:off x="359362" y="3573016"/>
            <a:ext cx="1148071" cy="512576"/>
            <a:chOff x="359362" y="3573016"/>
            <a:chExt cx="1148071" cy="512576"/>
          </a:xfrm>
        </p:grpSpPr>
        <p:sp>
          <p:nvSpPr>
            <p:cNvPr id="45" name="ZoneTexte 10"/>
            <p:cNvSpPr txBox="1"/>
            <p:nvPr/>
          </p:nvSpPr>
          <p:spPr>
            <a:xfrm>
              <a:off x="359362" y="3777815"/>
              <a:ext cx="1148071" cy="307777"/>
            </a:xfrm>
            <a:prstGeom prst="rect">
              <a:avLst/>
            </a:prstGeom>
            <a:noFill/>
          </p:spPr>
          <p:txBody>
            <a:bodyPr wrap="none" rtlCol="0">
              <a:spAutoFit/>
            </a:bodyPr>
            <a:lstStyle/>
            <a:p>
              <a:r>
                <a:rPr lang="fr-CA" sz="1400" dirty="0">
                  <a:solidFill>
                    <a:schemeClr val="accent5">
                      <a:lumMod val="50000"/>
                    </a:schemeClr>
                  </a:solidFill>
                </a:rPr>
                <a:t>Gcgeo.gc.ca</a:t>
              </a:r>
            </a:p>
          </p:txBody>
        </p:sp>
        <p:sp>
          <p:nvSpPr>
            <p:cNvPr id="48" name="TextBox 54"/>
            <p:cNvSpPr txBox="1"/>
            <p:nvPr/>
          </p:nvSpPr>
          <p:spPr>
            <a:xfrm>
              <a:off x="368385" y="3573016"/>
              <a:ext cx="518219" cy="338554"/>
            </a:xfrm>
            <a:prstGeom prst="rect">
              <a:avLst/>
            </a:prstGeom>
            <a:noFill/>
          </p:spPr>
          <p:txBody>
            <a:bodyPr wrap="none" rtlCol="0">
              <a:spAutoFit/>
            </a:bodyPr>
            <a:lstStyle/>
            <a:p>
              <a:r>
                <a:rPr lang="fr-CA" sz="1600" b="1" dirty="0" smtClean="0">
                  <a:solidFill>
                    <a:schemeClr val="accent1">
                      <a:lumMod val="50000"/>
                    </a:schemeClr>
                  </a:solidFill>
                </a:rPr>
                <a:t>FGP</a:t>
              </a:r>
              <a:endParaRPr lang="fr-CA" sz="1600" b="1" dirty="0">
                <a:solidFill>
                  <a:schemeClr val="accent1">
                    <a:lumMod val="50000"/>
                  </a:schemeClr>
                </a:solidFill>
              </a:endParaRPr>
            </a:p>
          </p:txBody>
        </p:sp>
      </p:grpSp>
      <p:grpSp>
        <p:nvGrpSpPr>
          <p:cNvPr id="55" name="Groupe 54"/>
          <p:cNvGrpSpPr/>
          <p:nvPr>
            <p:custDataLst>
              <p:tags r:id="rId9"/>
            </p:custDataLst>
          </p:nvPr>
        </p:nvGrpSpPr>
        <p:grpSpPr>
          <a:xfrm>
            <a:off x="341332" y="1722123"/>
            <a:ext cx="1014673" cy="831025"/>
            <a:chOff x="341332" y="1722123"/>
            <a:chExt cx="1014673" cy="831025"/>
          </a:xfrm>
        </p:grpSpPr>
        <p:pic>
          <p:nvPicPr>
            <p:cNvPr id="1026" name="Picture 2" descr="C:\Users\marmarti\AppData\Local\Microsoft\Windows\Temporary Internet Files\Content.IE5\21718OVO\120px-User.svg[1].pn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95536" y="1981648"/>
              <a:ext cx="571500" cy="571500"/>
            </a:xfrm>
            <a:prstGeom prst="rect">
              <a:avLst/>
            </a:prstGeom>
            <a:noFill/>
            <a:extLst>
              <a:ext uri="{909E8E84-426E-40DD-AFC4-6F175D3DCCD1}">
                <a14:hiddenFill xmlns:a14="http://schemas.microsoft.com/office/drawing/2010/main">
                  <a:solidFill>
                    <a:srgbClr val="FFFFFF"/>
                  </a:solidFill>
                </a14:hiddenFill>
              </a:ext>
            </a:extLst>
          </p:spPr>
        </p:pic>
        <p:sp>
          <p:nvSpPr>
            <p:cNvPr id="52" name="ZoneTexte 37"/>
            <p:cNvSpPr txBox="1"/>
            <p:nvPr/>
          </p:nvSpPr>
          <p:spPr>
            <a:xfrm>
              <a:off x="341332" y="1722123"/>
              <a:ext cx="1014673" cy="338554"/>
            </a:xfrm>
            <a:prstGeom prst="rect">
              <a:avLst/>
            </a:prstGeom>
            <a:noFill/>
          </p:spPr>
          <p:txBody>
            <a:bodyPr wrap="square" rtlCol="0">
              <a:spAutoFit/>
            </a:bodyPr>
            <a:lstStyle/>
            <a:p>
              <a:r>
                <a:rPr lang="fr-CA" sz="1600" b="1" dirty="0" smtClean="0">
                  <a:solidFill>
                    <a:srgbClr val="FFC000"/>
                  </a:solidFill>
                </a:rPr>
                <a:t>Editor</a:t>
              </a:r>
              <a:endParaRPr lang="fr-CA" sz="1600" b="1" dirty="0">
                <a:solidFill>
                  <a:srgbClr val="FFC000"/>
                </a:solidFill>
              </a:endParaRPr>
            </a:p>
          </p:txBody>
        </p:sp>
      </p:grpSp>
      <p:grpSp>
        <p:nvGrpSpPr>
          <p:cNvPr id="60" name="Groupe 59"/>
          <p:cNvGrpSpPr/>
          <p:nvPr>
            <p:custDataLst>
              <p:tags r:id="rId10"/>
            </p:custDataLst>
          </p:nvPr>
        </p:nvGrpSpPr>
        <p:grpSpPr>
          <a:xfrm>
            <a:off x="341332" y="4402358"/>
            <a:ext cx="1333388" cy="564733"/>
            <a:chOff x="341332" y="4402358"/>
            <a:chExt cx="1333388" cy="564733"/>
          </a:xfrm>
        </p:grpSpPr>
        <p:sp>
          <p:nvSpPr>
            <p:cNvPr id="50" name="TextBox 54"/>
            <p:cNvSpPr txBox="1"/>
            <p:nvPr/>
          </p:nvSpPr>
          <p:spPr>
            <a:xfrm>
              <a:off x="341332" y="4402358"/>
              <a:ext cx="1166281" cy="338554"/>
            </a:xfrm>
            <a:prstGeom prst="rect">
              <a:avLst/>
            </a:prstGeom>
            <a:noFill/>
          </p:spPr>
          <p:txBody>
            <a:bodyPr wrap="none" rtlCol="0">
              <a:spAutoFit/>
            </a:bodyPr>
            <a:lstStyle/>
            <a:p>
              <a:r>
                <a:rPr lang="fr-CA" sz="1600" b="1" dirty="0" smtClean="0">
                  <a:solidFill>
                    <a:schemeClr val="accent1">
                      <a:lumMod val="50000"/>
                    </a:schemeClr>
                  </a:solidFill>
                </a:rPr>
                <a:t>Open </a:t>
              </a:r>
              <a:r>
                <a:rPr lang="fr-CA" sz="1600" b="1" dirty="0" err="1">
                  <a:solidFill>
                    <a:schemeClr val="accent1">
                      <a:lumMod val="50000"/>
                    </a:schemeClr>
                  </a:solidFill>
                </a:rPr>
                <a:t>M</a:t>
              </a:r>
              <a:r>
                <a:rPr lang="fr-CA" sz="1600" b="1" dirty="0" err="1" smtClean="0">
                  <a:solidFill>
                    <a:schemeClr val="accent1">
                      <a:lumMod val="50000"/>
                    </a:schemeClr>
                  </a:solidFill>
                </a:rPr>
                <a:t>aps</a:t>
              </a:r>
              <a:endParaRPr lang="fr-CA" sz="1600" b="1" dirty="0">
                <a:solidFill>
                  <a:schemeClr val="accent1">
                    <a:lumMod val="50000"/>
                  </a:schemeClr>
                </a:solidFill>
              </a:endParaRPr>
            </a:p>
          </p:txBody>
        </p:sp>
        <p:sp>
          <p:nvSpPr>
            <p:cNvPr id="53" name="ZoneTexte 10"/>
            <p:cNvSpPr txBox="1"/>
            <p:nvPr/>
          </p:nvSpPr>
          <p:spPr>
            <a:xfrm>
              <a:off x="343650" y="4659314"/>
              <a:ext cx="1331070" cy="307777"/>
            </a:xfrm>
            <a:prstGeom prst="rect">
              <a:avLst/>
            </a:prstGeom>
            <a:noFill/>
          </p:spPr>
          <p:txBody>
            <a:bodyPr wrap="none" rtlCol="0">
              <a:spAutoFit/>
            </a:bodyPr>
            <a:lstStyle/>
            <a:p>
              <a:r>
                <a:rPr lang="fr-CA" sz="1400" dirty="0" smtClean="0">
                  <a:solidFill>
                    <a:schemeClr val="accent5">
                      <a:lumMod val="50000"/>
                    </a:schemeClr>
                  </a:solidFill>
                </a:rPr>
                <a:t>open.canada.ca</a:t>
              </a:r>
              <a:endParaRPr lang="fr-CA" sz="1400" dirty="0">
                <a:solidFill>
                  <a:schemeClr val="accent5">
                    <a:lumMod val="50000"/>
                  </a:schemeClr>
                </a:solidFill>
              </a:endParaRPr>
            </a:p>
          </p:txBody>
        </p:sp>
      </p:grpSp>
      <p:grpSp>
        <p:nvGrpSpPr>
          <p:cNvPr id="73" name="Groupe 72"/>
          <p:cNvGrpSpPr/>
          <p:nvPr>
            <p:custDataLst>
              <p:tags r:id="rId11"/>
            </p:custDataLst>
          </p:nvPr>
        </p:nvGrpSpPr>
        <p:grpSpPr>
          <a:xfrm>
            <a:off x="2458605" y="1378120"/>
            <a:ext cx="2982794" cy="1540291"/>
            <a:chOff x="2458605" y="1378120"/>
            <a:chExt cx="2982794" cy="1540291"/>
          </a:xfrm>
        </p:grpSpPr>
        <p:sp>
          <p:nvSpPr>
            <p:cNvPr id="5" name="Rectangle à coins arrondis 4"/>
            <p:cNvSpPr/>
            <p:nvPr/>
          </p:nvSpPr>
          <p:spPr>
            <a:xfrm>
              <a:off x="2458605" y="1673626"/>
              <a:ext cx="2982794" cy="1244785"/>
            </a:xfrm>
            <a:prstGeom prst="roundRect">
              <a:avLst/>
            </a:prstGeom>
            <a:noFill/>
            <a:ln>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p>
          </p:txBody>
        </p:sp>
        <p:grpSp>
          <p:nvGrpSpPr>
            <p:cNvPr id="63" name="Groupe 62"/>
            <p:cNvGrpSpPr/>
            <p:nvPr/>
          </p:nvGrpSpPr>
          <p:grpSpPr>
            <a:xfrm>
              <a:off x="2530747" y="1776965"/>
              <a:ext cx="1681139" cy="1069683"/>
              <a:chOff x="2475852" y="1641651"/>
              <a:chExt cx="1681139" cy="1069683"/>
            </a:xfrm>
          </p:grpSpPr>
          <p:grpSp>
            <p:nvGrpSpPr>
              <p:cNvPr id="18" name="Groupe 17"/>
              <p:cNvGrpSpPr/>
              <p:nvPr/>
            </p:nvGrpSpPr>
            <p:grpSpPr>
              <a:xfrm>
                <a:off x="2674841" y="2017042"/>
                <a:ext cx="1177079" cy="694292"/>
                <a:chOff x="2202414" y="2828606"/>
                <a:chExt cx="1176506" cy="746495"/>
              </a:xfrm>
            </p:grpSpPr>
            <p:sp>
              <p:nvSpPr>
                <p:cNvPr id="39" name="Rectangle 38"/>
                <p:cNvSpPr/>
                <p:nvPr/>
              </p:nvSpPr>
              <p:spPr>
                <a:xfrm>
                  <a:off x="2202414" y="3218292"/>
                  <a:ext cx="360040" cy="355476"/>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CA" dirty="0"/>
                </a:p>
              </p:txBody>
            </p:sp>
            <p:sp>
              <p:nvSpPr>
                <p:cNvPr id="40" name="Rectangle 39"/>
                <p:cNvSpPr/>
                <p:nvPr/>
              </p:nvSpPr>
              <p:spPr>
                <a:xfrm>
                  <a:off x="2601531" y="3219625"/>
                  <a:ext cx="360040" cy="355476"/>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CA" dirty="0"/>
                </a:p>
              </p:txBody>
            </p:sp>
            <p:sp>
              <p:nvSpPr>
                <p:cNvPr id="41" name="Rectangle 40"/>
                <p:cNvSpPr/>
                <p:nvPr/>
              </p:nvSpPr>
              <p:spPr>
                <a:xfrm>
                  <a:off x="3018880" y="3218292"/>
                  <a:ext cx="360040" cy="355476"/>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CA" dirty="0"/>
                </a:p>
              </p:txBody>
            </p:sp>
            <p:sp>
              <p:nvSpPr>
                <p:cNvPr id="42" name="Rectangle 41"/>
                <p:cNvSpPr/>
                <p:nvPr/>
              </p:nvSpPr>
              <p:spPr>
                <a:xfrm>
                  <a:off x="2202414" y="2828606"/>
                  <a:ext cx="360040" cy="355476"/>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CA" dirty="0"/>
                </a:p>
              </p:txBody>
            </p:sp>
            <p:sp>
              <p:nvSpPr>
                <p:cNvPr id="43" name="Rectangle 42"/>
                <p:cNvSpPr/>
                <p:nvPr/>
              </p:nvSpPr>
              <p:spPr>
                <a:xfrm>
                  <a:off x="2610647" y="2828606"/>
                  <a:ext cx="360040" cy="355476"/>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CA" dirty="0"/>
                </a:p>
              </p:txBody>
            </p:sp>
            <p:sp>
              <p:nvSpPr>
                <p:cNvPr id="44" name="Rectangle 43"/>
                <p:cNvSpPr/>
                <p:nvPr/>
              </p:nvSpPr>
              <p:spPr>
                <a:xfrm>
                  <a:off x="3018880" y="2828606"/>
                  <a:ext cx="360040" cy="355476"/>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CA" dirty="0"/>
                </a:p>
              </p:txBody>
            </p:sp>
          </p:grpSp>
          <p:sp>
            <p:nvSpPr>
              <p:cNvPr id="51" name="TextBox 18"/>
              <p:cNvSpPr txBox="1"/>
              <p:nvPr/>
            </p:nvSpPr>
            <p:spPr>
              <a:xfrm>
                <a:off x="2475852" y="1641651"/>
                <a:ext cx="1681139" cy="307777"/>
              </a:xfrm>
              <a:prstGeom prst="rect">
                <a:avLst/>
              </a:prstGeom>
              <a:noFill/>
              <a:effectLst>
                <a:glow rad="228600">
                  <a:schemeClr val="accent4">
                    <a:satMod val="175000"/>
                    <a:alpha val="40000"/>
                  </a:schemeClr>
                </a:glow>
              </a:effectLst>
            </p:spPr>
            <p:txBody>
              <a:bodyPr wrap="square" rtlCol="0">
                <a:spAutoFit/>
              </a:bodyPr>
              <a:lstStyle/>
              <a:p>
                <a:pPr algn="ctr"/>
                <a:r>
                  <a:rPr lang="fr-CA" sz="1400" dirty="0" err="1" smtClean="0"/>
                  <a:t>Workspaces</a:t>
                </a:r>
                <a:endParaRPr lang="fr-CA" sz="1400" dirty="0"/>
              </a:p>
            </p:txBody>
          </p:sp>
        </p:grpSp>
        <p:sp>
          <p:nvSpPr>
            <p:cNvPr id="72" name="ZoneTexte 71"/>
            <p:cNvSpPr txBox="1"/>
            <p:nvPr/>
          </p:nvSpPr>
          <p:spPr>
            <a:xfrm>
              <a:off x="3371317" y="1378120"/>
              <a:ext cx="1199367" cy="369332"/>
            </a:xfrm>
            <a:prstGeom prst="rect">
              <a:avLst/>
            </a:prstGeom>
            <a:noFill/>
          </p:spPr>
          <p:txBody>
            <a:bodyPr wrap="none" rtlCol="0">
              <a:spAutoFit/>
            </a:bodyPr>
            <a:lstStyle/>
            <a:p>
              <a:r>
                <a:rPr lang="fr-CA" dirty="0">
                  <a:solidFill>
                    <a:schemeClr val="accent5">
                      <a:lumMod val="50000"/>
                    </a:schemeClr>
                  </a:solidFill>
                </a:rPr>
                <a:t>Catalogue</a:t>
              </a:r>
            </a:p>
          </p:txBody>
        </p:sp>
      </p:grpSp>
      <p:pic>
        <p:nvPicPr>
          <p:cNvPr id="7" name="Audio 6">
            <a:hlinkClick r:id="" action="ppaction://media"/>
          </p:cNvPr>
          <p:cNvPicPr>
            <a:picLocks noChangeAspect="1"/>
          </p:cNvPicPr>
          <p:nvPr>
            <a:audioFile r:link="rId13"/>
            <p:extLst>
              <p:ext uri="{DAA4B4D4-6D71-4841-9C94-3DE7FCFB9230}">
                <p14:media xmlns:p14="http://schemas.microsoft.com/office/powerpoint/2010/main" r:embed="rId12"/>
              </p:ext>
            </p:extLst>
          </p:nvPr>
        </p:nvPicPr>
        <p:blipFill>
          <a:blip r:embed="rId18"/>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2687908383"/>
      </p:ext>
    </p:extLst>
  </p:cSld>
  <p:clrMapOvr>
    <a:masterClrMapping/>
  </p:clrMapOvr>
  <mc:AlternateContent xmlns:mc="http://schemas.openxmlformats.org/markup-compatibility/2006" xmlns:p14="http://schemas.microsoft.com/office/powerpoint/2010/main">
    <mc:Choice Requires="p14">
      <p:transition spd="slow" p14:dur="3000" advTm="45459"/>
    </mc:Choice>
    <mc:Fallback xmlns="">
      <p:transition spd="slow" advTm="454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fade">
                                      <p:cBhvr>
                                        <p:cTn id="11" dur="500"/>
                                        <p:tgtEl>
                                          <p:spTgt spid="55"/>
                                        </p:tgtEl>
                                      </p:cBhvr>
                                    </p:animEffect>
                                  </p:childTnLst>
                                </p:cTn>
                              </p:par>
                            </p:childTnLst>
                          </p:cTn>
                        </p:par>
                        <p:par>
                          <p:cTn id="12" fill="hold">
                            <p:stCondLst>
                              <p:cond delay="5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6" fill="hold" display="0">
                  <p:stCondLst>
                    <p:cond delay="indefinite"/>
                  </p:stCondLst>
                  <p:endCondLst>
                    <p:cond evt="onStopAudio" delay="0">
                      <p:tgtEl>
                        <p:sldTgt/>
                      </p:tgtEl>
                    </p:cond>
                  </p:endCondLst>
                </p:cTn>
                <p:tgtEl>
                  <p:spTgt spid="7"/>
                </p:tgtEl>
              </p:cMediaNode>
            </p:audio>
          </p:childTnLst>
        </p:cTn>
      </p:par>
    </p:tnLst>
  </p:timing>
  <p:extLst mod="1"/>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 coins arrondis 53"/>
          <p:cNvSpPr/>
          <p:nvPr>
            <p:custDataLst>
              <p:tags r:id="rId2"/>
            </p:custDataLst>
          </p:nvPr>
        </p:nvSpPr>
        <p:spPr>
          <a:xfrm>
            <a:off x="179511" y="4314146"/>
            <a:ext cx="8806999" cy="1729624"/>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CA"/>
          </a:p>
        </p:txBody>
      </p:sp>
      <p:sp>
        <p:nvSpPr>
          <p:cNvPr id="24" name="Rectangle : coins arrondis 23"/>
          <p:cNvSpPr/>
          <p:nvPr>
            <p:custDataLst>
              <p:tags r:id="rId3"/>
            </p:custDataLst>
          </p:nvPr>
        </p:nvSpPr>
        <p:spPr>
          <a:xfrm>
            <a:off x="200486" y="881377"/>
            <a:ext cx="8806999" cy="3337812"/>
          </a:xfrm>
          <a:prstGeom prst="round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r>
              <a:rPr lang="fr-CA" dirty="0"/>
              <a:t>	</a:t>
            </a:r>
          </a:p>
        </p:txBody>
      </p:sp>
      <p:sp>
        <p:nvSpPr>
          <p:cNvPr id="2" name="Titre 1"/>
          <p:cNvSpPr>
            <a:spLocks noGrp="1"/>
          </p:cNvSpPr>
          <p:nvPr>
            <p:ph type="title"/>
            <p:custDataLst>
              <p:tags r:id="rId4"/>
            </p:custDataLst>
          </p:nvPr>
        </p:nvSpPr>
        <p:spPr>
          <a:xfrm>
            <a:off x="179512" y="228823"/>
            <a:ext cx="8806999" cy="823913"/>
          </a:xfrm>
        </p:spPr>
        <p:txBody>
          <a:bodyPr/>
          <a:lstStyle/>
          <a:p>
            <a:pPr algn="ctr"/>
            <a:r>
              <a:rPr lang="en-CA" sz="2600" dirty="0"/>
              <a:t>Publication process in the FGP</a:t>
            </a:r>
            <a:endParaRPr lang="fr-CA" sz="2600" dirty="0"/>
          </a:p>
        </p:txBody>
      </p:sp>
      <p:grpSp>
        <p:nvGrpSpPr>
          <p:cNvPr id="57" name="Groupe 56"/>
          <p:cNvGrpSpPr/>
          <p:nvPr>
            <p:custDataLst>
              <p:tags r:id="rId5"/>
            </p:custDataLst>
          </p:nvPr>
        </p:nvGrpSpPr>
        <p:grpSpPr>
          <a:xfrm>
            <a:off x="8084373" y="4889723"/>
            <a:ext cx="736099" cy="853986"/>
            <a:chOff x="7896819" y="4889723"/>
            <a:chExt cx="736099" cy="853986"/>
          </a:xfrm>
        </p:grpSpPr>
        <p:pic>
          <p:nvPicPr>
            <p:cNvPr id="1029" name="Picture 5" descr="C:\Users\marmarti\AppData\Local\Microsoft\Windows\Temporary Internet Files\Content.IE5\G7WM1AVY\system-users[1].png"/>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7926774" y="4889723"/>
              <a:ext cx="689384" cy="689384"/>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p:cNvSpPr txBox="1"/>
            <p:nvPr/>
          </p:nvSpPr>
          <p:spPr>
            <a:xfrm>
              <a:off x="7896819" y="5435932"/>
              <a:ext cx="736099" cy="307777"/>
            </a:xfrm>
            <a:prstGeom prst="rect">
              <a:avLst/>
            </a:prstGeom>
            <a:noFill/>
          </p:spPr>
          <p:txBody>
            <a:bodyPr wrap="none" rtlCol="0">
              <a:spAutoFit/>
            </a:bodyPr>
            <a:lstStyle/>
            <a:p>
              <a:r>
                <a:rPr lang="fr-CA" sz="1400" b="1" dirty="0"/>
                <a:t>Public</a:t>
              </a:r>
            </a:p>
          </p:txBody>
        </p:sp>
      </p:grpSp>
      <p:grpSp>
        <p:nvGrpSpPr>
          <p:cNvPr id="58" name="Groupe 57"/>
          <p:cNvGrpSpPr/>
          <p:nvPr>
            <p:custDataLst>
              <p:tags r:id="rId6"/>
            </p:custDataLst>
          </p:nvPr>
        </p:nvGrpSpPr>
        <p:grpSpPr>
          <a:xfrm>
            <a:off x="7404894" y="1904448"/>
            <a:ext cx="1581616" cy="1352490"/>
            <a:chOff x="7452320" y="1932494"/>
            <a:chExt cx="1581616" cy="1352490"/>
          </a:xfrm>
        </p:grpSpPr>
        <p:pic>
          <p:nvPicPr>
            <p:cNvPr id="6" name="Picture 2" descr="C:\Users\marmarti\AppData\Local\Microsoft\Windows\Temporary Internet Files\Content.IE5\21718OVO\120px-User.svg[1].png"/>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7965504" y="1932494"/>
              <a:ext cx="638944" cy="638944"/>
            </a:xfrm>
            <a:prstGeom prst="rect">
              <a:avLst/>
            </a:prstGeom>
            <a:noFill/>
            <a:extLst>
              <a:ext uri="{909E8E84-426E-40DD-AFC4-6F175D3DCCD1}">
                <a14:hiddenFill xmlns:a14="http://schemas.microsoft.com/office/drawing/2010/main">
                  <a:solidFill>
                    <a:srgbClr val="FFFFFF"/>
                  </a:solidFill>
                </a14:hiddenFill>
              </a:ext>
            </a:extLst>
          </p:spPr>
        </p:pic>
        <p:sp>
          <p:nvSpPr>
            <p:cNvPr id="15" name="ZoneTexte 14"/>
            <p:cNvSpPr txBox="1"/>
            <p:nvPr/>
          </p:nvSpPr>
          <p:spPr>
            <a:xfrm>
              <a:off x="7452320" y="2546320"/>
              <a:ext cx="1581616" cy="738664"/>
            </a:xfrm>
            <a:prstGeom prst="rect">
              <a:avLst/>
            </a:prstGeom>
            <a:noFill/>
          </p:spPr>
          <p:txBody>
            <a:bodyPr wrap="square" rtlCol="0">
              <a:spAutoFit/>
            </a:bodyPr>
            <a:lstStyle/>
            <a:p>
              <a:pPr algn="ctr"/>
              <a:r>
                <a:rPr lang="fr-CA" sz="1400" b="1" dirty="0" err="1"/>
                <a:t>Federal</a:t>
              </a:r>
              <a:r>
                <a:rPr lang="fr-CA" sz="1400" b="1" dirty="0"/>
                <a:t> </a:t>
              </a:r>
              <a:r>
                <a:rPr lang="fr-CA" sz="1400" b="1" dirty="0" err="1"/>
                <a:t>Government</a:t>
              </a:r>
              <a:r>
                <a:rPr lang="fr-CA" sz="1400" b="1" dirty="0"/>
                <a:t> </a:t>
              </a:r>
              <a:r>
                <a:rPr lang="fr-CA" sz="1400" b="1" dirty="0" err="1"/>
                <a:t>Employees</a:t>
              </a:r>
              <a:endParaRPr lang="fr-CA" sz="1400" b="1" dirty="0"/>
            </a:p>
          </p:txBody>
        </p:sp>
      </p:grpSp>
      <p:grpSp>
        <p:nvGrpSpPr>
          <p:cNvPr id="71" name="Groupe 70"/>
          <p:cNvGrpSpPr/>
          <p:nvPr>
            <p:custDataLst>
              <p:tags r:id="rId7"/>
            </p:custDataLst>
          </p:nvPr>
        </p:nvGrpSpPr>
        <p:grpSpPr>
          <a:xfrm>
            <a:off x="4447335" y="3019981"/>
            <a:ext cx="2253649" cy="1700300"/>
            <a:chOff x="4447335" y="3019981"/>
            <a:chExt cx="2253649" cy="1700300"/>
          </a:xfrm>
        </p:grpSpPr>
        <p:sp>
          <p:nvSpPr>
            <p:cNvPr id="14" name="Flèche vers le haut 13"/>
            <p:cNvSpPr/>
            <p:nvPr/>
          </p:nvSpPr>
          <p:spPr>
            <a:xfrm rot="10800000">
              <a:off x="4447335" y="3019981"/>
              <a:ext cx="355340" cy="1700300"/>
            </a:xfrm>
            <a:prstGeom prst="up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fr-CA" dirty="0"/>
            </a:p>
          </p:txBody>
        </p:sp>
        <p:sp>
          <p:nvSpPr>
            <p:cNvPr id="16" name="ZoneTexte 15"/>
            <p:cNvSpPr txBox="1"/>
            <p:nvPr/>
          </p:nvSpPr>
          <p:spPr>
            <a:xfrm>
              <a:off x="4788024" y="3104230"/>
              <a:ext cx="1912960" cy="307777"/>
            </a:xfrm>
            <a:prstGeom prst="rect">
              <a:avLst/>
            </a:prstGeom>
            <a:noFill/>
            <a:ln>
              <a:noFill/>
            </a:ln>
          </p:spPr>
          <p:style>
            <a:lnRef idx="2">
              <a:schemeClr val="accent3"/>
            </a:lnRef>
            <a:fillRef idx="1">
              <a:schemeClr val="lt1"/>
            </a:fillRef>
            <a:effectRef idx="0">
              <a:schemeClr val="accent3"/>
            </a:effectRef>
            <a:fontRef idx="minor">
              <a:schemeClr val="dk1"/>
            </a:fontRef>
          </p:style>
          <p:txBody>
            <a:bodyPr wrap="none" rtlCol="0">
              <a:spAutoFit/>
            </a:bodyPr>
            <a:lstStyle/>
            <a:p>
              <a:r>
                <a:rPr lang="fr-CA" sz="1400" dirty="0"/>
                <a:t>C- </a:t>
              </a:r>
              <a:r>
                <a:rPr lang="fr-CA" sz="1400" dirty="0" err="1" smtClean="0"/>
                <a:t>External</a:t>
              </a:r>
              <a:r>
                <a:rPr lang="fr-CA" sz="1400" dirty="0" smtClean="0"/>
                <a:t> Publication </a:t>
              </a:r>
              <a:endParaRPr lang="fr-CA" sz="1400" dirty="0"/>
            </a:p>
          </p:txBody>
        </p:sp>
      </p:grpSp>
      <p:grpSp>
        <p:nvGrpSpPr>
          <p:cNvPr id="21" name="Groupe 20"/>
          <p:cNvGrpSpPr/>
          <p:nvPr>
            <p:custDataLst>
              <p:tags r:id="rId8"/>
            </p:custDataLst>
          </p:nvPr>
        </p:nvGrpSpPr>
        <p:grpSpPr>
          <a:xfrm flipV="1">
            <a:off x="3044646" y="908720"/>
            <a:ext cx="1804981" cy="732543"/>
            <a:chOff x="3502556" y="5224636"/>
            <a:chExt cx="802092" cy="1058818"/>
          </a:xfrm>
        </p:grpSpPr>
        <p:sp>
          <p:nvSpPr>
            <p:cNvPr id="13" name="Demi-tour 12"/>
            <p:cNvSpPr/>
            <p:nvPr/>
          </p:nvSpPr>
          <p:spPr>
            <a:xfrm rot="10800000" flipH="1">
              <a:off x="3581890" y="5224636"/>
              <a:ext cx="684076" cy="652636"/>
            </a:xfrm>
            <a:prstGeom prst="uturnArrow">
              <a:avLst>
                <a:gd name="adj1" fmla="val 37818"/>
                <a:gd name="adj2" fmla="val 25000"/>
                <a:gd name="adj3" fmla="val 35254"/>
                <a:gd name="adj4" fmla="val 43750"/>
                <a:gd name="adj5" fmla="val 100000"/>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fr-CA" dirty="0">
                <a:solidFill>
                  <a:schemeClr val="tx1"/>
                </a:solidFill>
              </a:endParaRPr>
            </a:p>
          </p:txBody>
        </p:sp>
        <p:sp>
          <p:nvSpPr>
            <p:cNvPr id="25" name="ZoneTexte 24"/>
            <p:cNvSpPr txBox="1"/>
            <p:nvPr/>
          </p:nvSpPr>
          <p:spPr>
            <a:xfrm rot="10800000">
              <a:off x="3502556" y="5838593"/>
              <a:ext cx="802092" cy="444861"/>
            </a:xfrm>
            <a:prstGeom prst="rect">
              <a:avLst/>
            </a:prstGeom>
            <a:noFill/>
            <a:ln>
              <a:noFill/>
            </a:ln>
          </p:spPr>
          <p:style>
            <a:lnRef idx="2">
              <a:schemeClr val="accent3"/>
            </a:lnRef>
            <a:fillRef idx="1">
              <a:schemeClr val="lt1"/>
            </a:fillRef>
            <a:effectRef idx="0">
              <a:schemeClr val="accent3"/>
            </a:effectRef>
            <a:fontRef idx="minor">
              <a:schemeClr val="dk1"/>
            </a:fontRef>
          </p:style>
          <p:txBody>
            <a:bodyPr wrap="none" rtlCol="0">
              <a:spAutoFit/>
            </a:bodyPr>
            <a:lstStyle>
              <a:defPPr>
                <a:defRPr lang="en-US"/>
              </a:defPPr>
              <a:lvl1pPr>
                <a:defRPr sz="1400"/>
              </a:lvl1pPr>
            </a:lstStyle>
            <a:p>
              <a:r>
                <a:rPr lang="fr-CA" dirty="0"/>
                <a:t>B- </a:t>
              </a:r>
              <a:r>
                <a:rPr lang="fr-CA" dirty="0" err="1"/>
                <a:t>I</a:t>
              </a:r>
              <a:r>
                <a:rPr lang="fr-CA" dirty="0" err="1" smtClean="0"/>
                <a:t>nternal</a:t>
              </a:r>
              <a:r>
                <a:rPr lang="fr-CA" dirty="0" smtClean="0"/>
                <a:t> Publication</a:t>
              </a:r>
              <a:endParaRPr lang="fr-CA" dirty="0"/>
            </a:p>
          </p:txBody>
        </p:sp>
      </p:grpSp>
      <p:grpSp>
        <p:nvGrpSpPr>
          <p:cNvPr id="34" name="Groupe 33"/>
          <p:cNvGrpSpPr/>
          <p:nvPr>
            <p:custDataLst>
              <p:tags r:id="rId9"/>
            </p:custDataLst>
          </p:nvPr>
        </p:nvGrpSpPr>
        <p:grpSpPr>
          <a:xfrm flipH="1">
            <a:off x="5552176" y="1830263"/>
            <a:ext cx="2969428" cy="1014057"/>
            <a:chOff x="755028" y="4372085"/>
            <a:chExt cx="2476160" cy="1014057"/>
          </a:xfrm>
        </p:grpSpPr>
        <p:sp>
          <p:nvSpPr>
            <p:cNvPr id="35" name="Flèche droite 34"/>
            <p:cNvSpPr/>
            <p:nvPr/>
          </p:nvSpPr>
          <p:spPr>
            <a:xfrm>
              <a:off x="1255780" y="4372085"/>
              <a:ext cx="1516021" cy="355476"/>
            </a:xfrm>
            <a:prstGeom prst="right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fr-CA" dirty="0"/>
            </a:p>
          </p:txBody>
        </p:sp>
        <p:sp>
          <p:nvSpPr>
            <p:cNvPr id="36" name="ZoneTexte 35"/>
            <p:cNvSpPr txBox="1"/>
            <p:nvPr/>
          </p:nvSpPr>
          <p:spPr>
            <a:xfrm>
              <a:off x="755028" y="4647478"/>
              <a:ext cx="2476160" cy="738664"/>
            </a:xfrm>
            <a:prstGeom prst="rect">
              <a:avLst/>
            </a:prstGeom>
            <a:noFill/>
          </p:spPr>
          <p:txBody>
            <a:bodyPr wrap="square" rtlCol="0">
              <a:spAutoFit/>
            </a:bodyPr>
            <a:lstStyle/>
            <a:p>
              <a:pPr algn="ctr"/>
              <a:r>
                <a:rPr lang="fr-CA" sz="1400" dirty="0" err="1" smtClean="0"/>
                <a:t>Search</a:t>
              </a:r>
              <a:r>
                <a:rPr lang="fr-CA" sz="1400" dirty="0" smtClean="0"/>
                <a:t>/</a:t>
              </a:r>
              <a:r>
                <a:rPr lang="fr-CA" sz="1400" dirty="0" err="1" smtClean="0"/>
                <a:t>Discover</a:t>
              </a:r>
              <a:endParaRPr lang="fr-CA" sz="1400" dirty="0"/>
            </a:p>
            <a:p>
              <a:pPr algn="ctr"/>
              <a:r>
                <a:rPr lang="fr-CA" sz="1400" dirty="0"/>
                <a:t>v</a:t>
              </a:r>
              <a:r>
                <a:rPr lang="fr-CA" sz="1400" dirty="0" smtClean="0"/>
                <a:t>ia the  GcGeo.gc.ca</a:t>
              </a:r>
              <a:endParaRPr lang="fr-CA" sz="1400" dirty="0"/>
            </a:p>
            <a:p>
              <a:pPr algn="ctr"/>
              <a:r>
                <a:rPr lang="fr-CA" sz="1400" dirty="0"/>
                <a:t>w</a:t>
              </a:r>
              <a:r>
                <a:rPr lang="fr-CA" sz="1400" dirty="0" smtClean="0"/>
                <a:t>eb </a:t>
              </a:r>
              <a:r>
                <a:rPr lang="fr-CA" sz="1400" dirty="0"/>
                <a:t>p</a:t>
              </a:r>
              <a:r>
                <a:rPr lang="fr-CA" sz="1400" dirty="0" smtClean="0"/>
                <a:t>age</a:t>
              </a:r>
              <a:endParaRPr lang="fr-CA" sz="1400" dirty="0"/>
            </a:p>
          </p:txBody>
        </p:sp>
      </p:grpSp>
      <p:grpSp>
        <p:nvGrpSpPr>
          <p:cNvPr id="4" name="Groupe 3"/>
          <p:cNvGrpSpPr/>
          <p:nvPr>
            <p:custDataLst>
              <p:tags r:id="rId10"/>
            </p:custDataLst>
          </p:nvPr>
        </p:nvGrpSpPr>
        <p:grpSpPr>
          <a:xfrm>
            <a:off x="899592" y="2083649"/>
            <a:ext cx="1321965" cy="1151070"/>
            <a:chOff x="1715675" y="4373445"/>
            <a:chExt cx="1321965" cy="1151070"/>
          </a:xfrm>
        </p:grpSpPr>
        <p:sp>
          <p:nvSpPr>
            <p:cNvPr id="26" name="ZoneTexte 25"/>
            <p:cNvSpPr txBox="1"/>
            <p:nvPr/>
          </p:nvSpPr>
          <p:spPr>
            <a:xfrm>
              <a:off x="1715675" y="4785851"/>
              <a:ext cx="1321965" cy="738664"/>
            </a:xfrm>
            <a:prstGeom prst="rect">
              <a:avLst/>
            </a:prstGeom>
            <a:noFill/>
          </p:spPr>
          <p:txBody>
            <a:bodyPr wrap="none" rtlCol="0">
              <a:spAutoFit/>
            </a:bodyPr>
            <a:lstStyle/>
            <a:p>
              <a:r>
                <a:rPr lang="fr-CA" sz="1400" dirty="0"/>
                <a:t>A- </a:t>
              </a:r>
              <a:r>
                <a:rPr lang="fr-CA" sz="1400" dirty="0" err="1"/>
                <a:t>Creation</a:t>
              </a:r>
              <a:r>
                <a:rPr lang="fr-CA" sz="1400" dirty="0"/>
                <a:t> and</a:t>
              </a:r>
            </a:p>
            <a:p>
              <a:r>
                <a:rPr lang="fr-CA" sz="1400" dirty="0"/>
                <a:t>     </a:t>
              </a:r>
              <a:r>
                <a:rPr lang="fr-CA" sz="1400" dirty="0" err="1"/>
                <a:t>loading</a:t>
              </a:r>
              <a:r>
                <a:rPr lang="fr-CA" sz="1400" dirty="0"/>
                <a:t> of</a:t>
              </a:r>
            </a:p>
            <a:p>
              <a:r>
                <a:rPr lang="fr-CA" sz="1400" dirty="0"/>
                <a:t>     </a:t>
              </a:r>
              <a:r>
                <a:rPr lang="fr-CA" sz="1400" dirty="0" err="1"/>
                <a:t>metadata</a:t>
              </a:r>
              <a:endParaRPr lang="fr-CA" sz="1400" dirty="0"/>
            </a:p>
          </p:txBody>
        </p:sp>
        <p:sp>
          <p:nvSpPr>
            <p:cNvPr id="3" name="Double flèche horizontale 2"/>
            <p:cNvSpPr/>
            <p:nvPr/>
          </p:nvSpPr>
          <p:spPr>
            <a:xfrm>
              <a:off x="1835696" y="4373445"/>
              <a:ext cx="936104" cy="341616"/>
            </a:xfrm>
            <a:prstGeom prst="leftRight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fr-CA" dirty="0"/>
            </a:p>
          </p:txBody>
        </p:sp>
      </p:grpSp>
      <p:grpSp>
        <p:nvGrpSpPr>
          <p:cNvPr id="46" name="Groupe 45"/>
          <p:cNvGrpSpPr/>
          <p:nvPr>
            <p:custDataLst>
              <p:tags r:id="rId11"/>
            </p:custDataLst>
          </p:nvPr>
        </p:nvGrpSpPr>
        <p:grpSpPr>
          <a:xfrm>
            <a:off x="5580112" y="3284984"/>
            <a:ext cx="1926452" cy="830997"/>
            <a:chOff x="5880496" y="3417892"/>
            <a:chExt cx="1926452" cy="830997"/>
          </a:xfrm>
        </p:grpSpPr>
        <p:pic>
          <p:nvPicPr>
            <p:cNvPr id="29" name="Picture 2" descr="C:\Users\marmarti\AppData\Local\Microsoft\Windows\Temporary Internet Files\Content.IE5\21718OVO\120px-User.svg[1].png"/>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5880496" y="3570943"/>
              <a:ext cx="571500" cy="571500"/>
            </a:xfrm>
            <a:prstGeom prst="rect">
              <a:avLst/>
            </a:prstGeom>
            <a:noFill/>
            <a:extLst>
              <a:ext uri="{909E8E84-426E-40DD-AFC4-6F175D3DCCD1}">
                <a14:hiddenFill xmlns:a14="http://schemas.microsoft.com/office/drawing/2010/main">
                  <a:solidFill>
                    <a:srgbClr val="FFFFFF"/>
                  </a:solidFill>
                </a14:hiddenFill>
              </a:ext>
            </a:extLst>
          </p:spPr>
        </p:pic>
        <p:sp>
          <p:nvSpPr>
            <p:cNvPr id="47" name="ZoneTexte 37"/>
            <p:cNvSpPr txBox="1"/>
            <p:nvPr/>
          </p:nvSpPr>
          <p:spPr>
            <a:xfrm>
              <a:off x="6366775" y="3417892"/>
              <a:ext cx="1440173" cy="830997"/>
            </a:xfrm>
            <a:prstGeom prst="rect">
              <a:avLst/>
            </a:prstGeom>
            <a:noFill/>
          </p:spPr>
          <p:txBody>
            <a:bodyPr wrap="square" rtlCol="0">
              <a:spAutoFit/>
            </a:bodyPr>
            <a:lstStyle/>
            <a:p>
              <a:r>
                <a:rPr lang="fr-CA" sz="1600" b="1" dirty="0" smtClean="0">
                  <a:solidFill>
                    <a:srgbClr val="FFC000"/>
                  </a:solidFill>
                </a:rPr>
                <a:t>Content </a:t>
              </a:r>
              <a:endParaRPr lang="fr-CA" sz="1600" b="1" dirty="0">
                <a:solidFill>
                  <a:srgbClr val="FFC000"/>
                </a:solidFill>
              </a:endParaRPr>
            </a:p>
            <a:p>
              <a:r>
                <a:rPr lang="fr-CA" sz="1600" b="1" dirty="0" err="1" smtClean="0">
                  <a:solidFill>
                    <a:srgbClr val="FFC000"/>
                  </a:solidFill>
                </a:rPr>
                <a:t>Reviewer</a:t>
              </a:r>
              <a:endParaRPr lang="fr-CA" sz="1600" b="1" dirty="0">
                <a:solidFill>
                  <a:srgbClr val="FFC000"/>
                </a:solidFill>
              </a:endParaRPr>
            </a:p>
            <a:p>
              <a:r>
                <a:rPr lang="fr-CA" sz="1600" b="1" dirty="0" smtClean="0">
                  <a:solidFill>
                    <a:srgbClr val="FFC000"/>
                  </a:solidFill>
                </a:rPr>
                <a:t>(</a:t>
              </a:r>
              <a:r>
                <a:rPr lang="fr-CA" sz="1600" b="1" dirty="0" err="1" smtClean="0">
                  <a:solidFill>
                    <a:srgbClr val="FFC000"/>
                  </a:solidFill>
                </a:rPr>
                <a:t>Level</a:t>
              </a:r>
              <a:r>
                <a:rPr lang="fr-CA" sz="1600" b="1" dirty="0" smtClean="0">
                  <a:solidFill>
                    <a:srgbClr val="FFC000"/>
                  </a:solidFill>
                </a:rPr>
                <a:t> </a:t>
              </a:r>
              <a:r>
                <a:rPr lang="fr-CA" sz="1600" b="1" dirty="0">
                  <a:solidFill>
                    <a:srgbClr val="FFC000"/>
                  </a:solidFill>
                </a:rPr>
                <a:t>2)</a:t>
              </a:r>
            </a:p>
          </p:txBody>
        </p:sp>
      </p:grpSp>
      <p:grpSp>
        <p:nvGrpSpPr>
          <p:cNvPr id="59" name="Groupe 58"/>
          <p:cNvGrpSpPr/>
          <p:nvPr>
            <p:custDataLst>
              <p:tags r:id="rId12"/>
            </p:custDataLst>
          </p:nvPr>
        </p:nvGrpSpPr>
        <p:grpSpPr>
          <a:xfrm>
            <a:off x="5119074" y="1002349"/>
            <a:ext cx="1940523" cy="830997"/>
            <a:chOff x="5223765" y="1176641"/>
            <a:chExt cx="1940523" cy="830997"/>
          </a:xfrm>
        </p:grpSpPr>
        <p:pic>
          <p:nvPicPr>
            <p:cNvPr id="30" name="Picture 2" descr="C:\Users\marmarti\AppData\Local\Microsoft\Windows\Temporary Internet Files\Content.IE5\21718OVO\120px-User.svg[1].png"/>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5223765" y="1201316"/>
              <a:ext cx="571500" cy="571500"/>
            </a:xfrm>
            <a:prstGeom prst="rect">
              <a:avLst/>
            </a:prstGeom>
            <a:noFill/>
            <a:extLst>
              <a:ext uri="{909E8E84-426E-40DD-AFC4-6F175D3DCCD1}">
                <a14:hiddenFill xmlns:a14="http://schemas.microsoft.com/office/drawing/2010/main">
                  <a:solidFill>
                    <a:srgbClr val="FFFFFF"/>
                  </a:solidFill>
                </a14:hiddenFill>
              </a:ext>
            </a:extLst>
          </p:spPr>
        </p:pic>
        <p:sp>
          <p:nvSpPr>
            <p:cNvPr id="49" name="ZoneTexte 37"/>
            <p:cNvSpPr txBox="1"/>
            <p:nvPr/>
          </p:nvSpPr>
          <p:spPr>
            <a:xfrm>
              <a:off x="5671268" y="1176641"/>
              <a:ext cx="1493020" cy="830997"/>
            </a:xfrm>
            <a:prstGeom prst="rect">
              <a:avLst/>
            </a:prstGeom>
            <a:noFill/>
          </p:spPr>
          <p:txBody>
            <a:bodyPr wrap="square" rtlCol="0">
              <a:spAutoFit/>
            </a:bodyPr>
            <a:lstStyle/>
            <a:p>
              <a:r>
                <a:rPr lang="fr-CA" sz="1600" b="1" dirty="0" smtClean="0">
                  <a:solidFill>
                    <a:srgbClr val="FFC000"/>
                  </a:solidFill>
                </a:rPr>
                <a:t>Content </a:t>
              </a:r>
              <a:endParaRPr lang="fr-CA" sz="1600" b="1" dirty="0">
                <a:solidFill>
                  <a:srgbClr val="FFC000"/>
                </a:solidFill>
              </a:endParaRPr>
            </a:p>
            <a:p>
              <a:r>
                <a:rPr lang="fr-CA" sz="1600" b="1" dirty="0" err="1" smtClean="0">
                  <a:solidFill>
                    <a:srgbClr val="FFC000"/>
                  </a:solidFill>
                </a:rPr>
                <a:t>Reviewer</a:t>
              </a:r>
              <a:endParaRPr lang="fr-CA" sz="1600" b="1" dirty="0">
                <a:solidFill>
                  <a:srgbClr val="FFC000"/>
                </a:solidFill>
              </a:endParaRPr>
            </a:p>
            <a:p>
              <a:r>
                <a:rPr lang="fr-CA" sz="1600" b="1" dirty="0" smtClean="0">
                  <a:solidFill>
                    <a:srgbClr val="FFC000"/>
                  </a:solidFill>
                </a:rPr>
                <a:t>(</a:t>
              </a:r>
              <a:r>
                <a:rPr lang="fr-CA" sz="1600" b="1" dirty="0" err="1" smtClean="0">
                  <a:solidFill>
                    <a:srgbClr val="FFC000"/>
                  </a:solidFill>
                </a:rPr>
                <a:t>Level</a:t>
              </a:r>
              <a:r>
                <a:rPr lang="fr-CA" sz="1600" b="1" dirty="0" smtClean="0">
                  <a:solidFill>
                    <a:srgbClr val="FFC000"/>
                  </a:solidFill>
                </a:rPr>
                <a:t> </a:t>
              </a:r>
              <a:r>
                <a:rPr lang="fr-CA" sz="1600" b="1" dirty="0">
                  <a:solidFill>
                    <a:srgbClr val="FFC000"/>
                  </a:solidFill>
                </a:rPr>
                <a:t>1)</a:t>
              </a:r>
            </a:p>
          </p:txBody>
        </p:sp>
      </p:grpSp>
      <p:grpSp>
        <p:nvGrpSpPr>
          <p:cNvPr id="61" name="Groupe 60"/>
          <p:cNvGrpSpPr/>
          <p:nvPr>
            <p:custDataLst>
              <p:tags r:id="rId13"/>
            </p:custDataLst>
          </p:nvPr>
        </p:nvGrpSpPr>
        <p:grpSpPr>
          <a:xfrm>
            <a:off x="359362" y="3573016"/>
            <a:ext cx="1148071" cy="512576"/>
            <a:chOff x="359362" y="3573016"/>
            <a:chExt cx="1148071" cy="512576"/>
          </a:xfrm>
        </p:grpSpPr>
        <p:sp>
          <p:nvSpPr>
            <p:cNvPr id="45" name="ZoneTexte 10"/>
            <p:cNvSpPr txBox="1"/>
            <p:nvPr/>
          </p:nvSpPr>
          <p:spPr>
            <a:xfrm>
              <a:off x="359362" y="3777815"/>
              <a:ext cx="1148071" cy="307777"/>
            </a:xfrm>
            <a:prstGeom prst="rect">
              <a:avLst/>
            </a:prstGeom>
            <a:noFill/>
          </p:spPr>
          <p:txBody>
            <a:bodyPr wrap="none" rtlCol="0">
              <a:spAutoFit/>
            </a:bodyPr>
            <a:lstStyle/>
            <a:p>
              <a:r>
                <a:rPr lang="fr-CA" sz="1400" dirty="0">
                  <a:solidFill>
                    <a:schemeClr val="accent5">
                      <a:lumMod val="50000"/>
                    </a:schemeClr>
                  </a:solidFill>
                </a:rPr>
                <a:t>Gcgeo.gc.ca</a:t>
              </a:r>
            </a:p>
          </p:txBody>
        </p:sp>
        <p:sp>
          <p:nvSpPr>
            <p:cNvPr id="48" name="TextBox 54"/>
            <p:cNvSpPr txBox="1"/>
            <p:nvPr/>
          </p:nvSpPr>
          <p:spPr>
            <a:xfrm>
              <a:off x="368385" y="3573016"/>
              <a:ext cx="518219" cy="338554"/>
            </a:xfrm>
            <a:prstGeom prst="rect">
              <a:avLst/>
            </a:prstGeom>
            <a:noFill/>
          </p:spPr>
          <p:txBody>
            <a:bodyPr wrap="none" rtlCol="0">
              <a:spAutoFit/>
            </a:bodyPr>
            <a:lstStyle/>
            <a:p>
              <a:r>
                <a:rPr lang="fr-CA" sz="1600" b="1" dirty="0" smtClean="0">
                  <a:solidFill>
                    <a:schemeClr val="accent1">
                      <a:lumMod val="50000"/>
                    </a:schemeClr>
                  </a:solidFill>
                </a:rPr>
                <a:t>FGP</a:t>
              </a:r>
              <a:endParaRPr lang="fr-CA" sz="1600" b="1" dirty="0">
                <a:solidFill>
                  <a:schemeClr val="accent1">
                    <a:lumMod val="50000"/>
                  </a:schemeClr>
                </a:solidFill>
              </a:endParaRPr>
            </a:p>
          </p:txBody>
        </p:sp>
      </p:grpSp>
      <p:grpSp>
        <p:nvGrpSpPr>
          <p:cNvPr id="56" name="Groupe 55"/>
          <p:cNvGrpSpPr/>
          <p:nvPr>
            <p:custDataLst>
              <p:tags r:id="rId14"/>
            </p:custDataLst>
          </p:nvPr>
        </p:nvGrpSpPr>
        <p:grpSpPr>
          <a:xfrm>
            <a:off x="3994028" y="4869160"/>
            <a:ext cx="1226044" cy="862874"/>
            <a:chOff x="2991335" y="4858212"/>
            <a:chExt cx="1783102" cy="1013524"/>
          </a:xfrm>
        </p:grpSpPr>
        <p:sp>
          <p:nvSpPr>
            <p:cNvPr id="10" name="Organigramme : Procédé prédéfini 9"/>
            <p:cNvSpPr/>
            <p:nvPr/>
          </p:nvSpPr>
          <p:spPr>
            <a:xfrm>
              <a:off x="2991335" y="4858212"/>
              <a:ext cx="1783102" cy="1013524"/>
            </a:xfrm>
            <a:prstGeom prst="flowChartPredefinedProcess">
              <a:avLst/>
            </a:prstGeom>
          </p:spPr>
          <p:style>
            <a:lnRef idx="0">
              <a:schemeClr val="accent2"/>
            </a:lnRef>
            <a:fillRef idx="3">
              <a:schemeClr val="accent2"/>
            </a:fillRef>
            <a:effectRef idx="3">
              <a:schemeClr val="accent2"/>
            </a:effectRef>
            <a:fontRef idx="minor">
              <a:schemeClr val="lt1"/>
            </a:fontRef>
          </p:style>
          <p:txBody>
            <a:bodyPr lIns="36000" rIns="36000" rtlCol="0" anchor="ctr"/>
            <a:lstStyle/>
            <a:p>
              <a:pPr algn="ctr"/>
              <a:endParaRPr lang="fr-CA" dirty="0"/>
            </a:p>
          </p:txBody>
        </p:sp>
        <p:sp>
          <p:nvSpPr>
            <p:cNvPr id="11" name="Rectangle 10"/>
            <p:cNvSpPr/>
            <p:nvPr/>
          </p:nvSpPr>
          <p:spPr>
            <a:xfrm>
              <a:off x="2991335" y="5076473"/>
              <a:ext cx="1783102" cy="686871"/>
            </a:xfrm>
            <a:prstGeom prst="rect">
              <a:avLst/>
            </a:prstGeom>
          </p:spPr>
          <p:txBody>
            <a:bodyPr wrap="square">
              <a:spAutoFit/>
            </a:bodyPr>
            <a:lstStyle/>
            <a:p>
              <a:pPr algn="ctr"/>
              <a:r>
                <a:rPr lang="fr-CA" sz="1600" dirty="0" smtClean="0">
                  <a:solidFill>
                    <a:schemeClr val="bg1"/>
                  </a:solidFill>
                </a:rPr>
                <a:t>Open </a:t>
              </a:r>
              <a:endParaRPr lang="fr-CA" sz="1600" dirty="0">
                <a:solidFill>
                  <a:schemeClr val="bg1"/>
                </a:solidFill>
              </a:endParaRPr>
            </a:p>
            <a:p>
              <a:pPr algn="ctr"/>
              <a:r>
                <a:rPr lang="fr-CA" sz="1600" dirty="0" err="1" smtClean="0">
                  <a:solidFill>
                    <a:schemeClr val="bg1"/>
                  </a:solidFill>
                </a:rPr>
                <a:t>Maps</a:t>
              </a:r>
              <a:endParaRPr lang="fr-CA" sz="1600" dirty="0">
                <a:solidFill>
                  <a:schemeClr val="bg1"/>
                </a:solidFill>
              </a:endParaRPr>
            </a:p>
          </p:txBody>
        </p:sp>
      </p:grpSp>
      <p:grpSp>
        <p:nvGrpSpPr>
          <p:cNvPr id="55" name="Groupe 54"/>
          <p:cNvGrpSpPr/>
          <p:nvPr>
            <p:custDataLst>
              <p:tags r:id="rId15"/>
            </p:custDataLst>
          </p:nvPr>
        </p:nvGrpSpPr>
        <p:grpSpPr>
          <a:xfrm>
            <a:off x="327454" y="1702646"/>
            <a:ext cx="1014673" cy="850502"/>
            <a:chOff x="327454" y="1702646"/>
            <a:chExt cx="1014673" cy="850502"/>
          </a:xfrm>
        </p:grpSpPr>
        <p:pic>
          <p:nvPicPr>
            <p:cNvPr id="1026" name="Picture 2" descr="C:\Users\marmarti\AppData\Local\Microsoft\Windows\Temporary Internet Files\Content.IE5\21718OVO\120px-User.svg[1].png"/>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395536" y="1981648"/>
              <a:ext cx="571500" cy="571500"/>
            </a:xfrm>
            <a:prstGeom prst="rect">
              <a:avLst/>
            </a:prstGeom>
            <a:noFill/>
            <a:extLst>
              <a:ext uri="{909E8E84-426E-40DD-AFC4-6F175D3DCCD1}">
                <a14:hiddenFill xmlns:a14="http://schemas.microsoft.com/office/drawing/2010/main">
                  <a:solidFill>
                    <a:srgbClr val="FFFFFF"/>
                  </a:solidFill>
                </a14:hiddenFill>
              </a:ext>
            </a:extLst>
          </p:spPr>
        </p:pic>
        <p:sp>
          <p:nvSpPr>
            <p:cNvPr id="52" name="ZoneTexte 37"/>
            <p:cNvSpPr txBox="1"/>
            <p:nvPr/>
          </p:nvSpPr>
          <p:spPr>
            <a:xfrm>
              <a:off x="327454" y="1702646"/>
              <a:ext cx="1014673" cy="338554"/>
            </a:xfrm>
            <a:prstGeom prst="rect">
              <a:avLst/>
            </a:prstGeom>
            <a:noFill/>
          </p:spPr>
          <p:txBody>
            <a:bodyPr wrap="square" rtlCol="0">
              <a:spAutoFit/>
            </a:bodyPr>
            <a:lstStyle/>
            <a:p>
              <a:r>
                <a:rPr lang="fr-CA" sz="1600" b="1" dirty="0" smtClean="0">
                  <a:solidFill>
                    <a:srgbClr val="FFC000"/>
                  </a:solidFill>
                </a:rPr>
                <a:t>Editor</a:t>
              </a:r>
              <a:endParaRPr lang="fr-CA" sz="1600" b="1" dirty="0">
                <a:solidFill>
                  <a:srgbClr val="FFC000"/>
                </a:solidFill>
              </a:endParaRPr>
            </a:p>
          </p:txBody>
        </p:sp>
      </p:grpSp>
      <p:grpSp>
        <p:nvGrpSpPr>
          <p:cNvPr id="60" name="Groupe 59"/>
          <p:cNvGrpSpPr/>
          <p:nvPr>
            <p:custDataLst>
              <p:tags r:id="rId16"/>
            </p:custDataLst>
          </p:nvPr>
        </p:nvGrpSpPr>
        <p:grpSpPr>
          <a:xfrm>
            <a:off x="341332" y="4402358"/>
            <a:ext cx="1333388" cy="564733"/>
            <a:chOff x="341332" y="4402358"/>
            <a:chExt cx="1333388" cy="564733"/>
          </a:xfrm>
        </p:grpSpPr>
        <p:sp>
          <p:nvSpPr>
            <p:cNvPr id="50" name="TextBox 54"/>
            <p:cNvSpPr txBox="1"/>
            <p:nvPr/>
          </p:nvSpPr>
          <p:spPr>
            <a:xfrm>
              <a:off x="341332" y="4402358"/>
              <a:ext cx="1166281" cy="338554"/>
            </a:xfrm>
            <a:prstGeom prst="rect">
              <a:avLst/>
            </a:prstGeom>
            <a:noFill/>
          </p:spPr>
          <p:txBody>
            <a:bodyPr wrap="none" rtlCol="0">
              <a:spAutoFit/>
            </a:bodyPr>
            <a:lstStyle/>
            <a:p>
              <a:r>
                <a:rPr lang="fr-CA" sz="1600" b="1" dirty="0" smtClean="0">
                  <a:solidFill>
                    <a:schemeClr val="accent1">
                      <a:lumMod val="50000"/>
                    </a:schemeClr>
                  </a:solidFill>
                </a:rPr>
                <a:t>Open </a:t>
              </a:r>
              <a:r>
                <a:rPr lang="fr-CA" sz="1600" b="1" dirty="0" err="1" smtClean="0">
                  <a:solidFill>
                    <a:schemeClr val="accent1">
                      <a:lumMod val="50000"/>
                    </a:schemeClr>
                  </a:solidFill>
                </a:rPr>
                <a:t>Maps</a:t>
              </a:r>
              <a:endParaRPr lang="fr-CA" sz="1600" b="1" dirty="0">
                <a:solidFill>
                  <a:schemeClr val="accent1">
                    <a:lumMod val="50000"/>
                  </a:schemeClr>
                </a:solidFill>
              </a:endParaRPr>
            </a:p>
          </p:txBody>
        </p:sp>
        <p:sp>
          <p:nvSpPr>
            <p:cNvPr id="53" name="ZoneTexte 10"/>
            <p:cNvSpPr txBox="1"/>
            <p:nvPr/>
          </p:nvSpPr>
          <p:spPr>
            <a:xfrm>
              <a:off x="343650" y="4659314"/>
              <a:ext cx="1331070" cy="307777"/>
            </a:xfrm>
            <a:prstGeom prst="rect">
              <a:avLst/>
            </a:prstGeom>
            <a:noFill/>
          </p:spPr>
          <p:txBody>
            <a:bodyPr wrap="none" rtlCol="0">
              <a:spAutoFit/>
            </a:bodyPr>
            <a:lstStyle/>
            <a:p>
              <a:r>
                <a:rPr lang="fr-CA" sz="1400" dirty="0" smtClean="0">
                  <a:solidFill>
                    <a:schemeClr val="accent5">
                      <a:lumMod val="50000"/>
                    </a:schemeClr>
                  </a:solidFill>
                </a:rPr>
                <a:t>open.canada.ca</a:t>
              </a:r>
              <a:endParaRPr lang="fr-CA" sz="1400" dirty="0">
                <a:solidFill>
                  <a:schemeClr val="accent5">
                    <a:lumMod val="50000"/>
                  </a:schemeClr>
                </a:solidFill>
              </a:endParaRPr>
            </a:p>
          </p:txBody>
        </p:sp>
      </p:grpSp>
      <p:grpSp>
        <p:nvGrpSpPr>
          <p:cNvPr id="65" name="Groupe 64"/>
          <p:cNvGrpSpPr/>
          <p:nvPr>
            <p:custDataLst>
              <p:tags r:id="rId17"/>
            </p:custDataLst>
          </p:nvPr>
        </p:nvGrpSpPr>
        <p:grpSpPr>
          <a:xfrm>
            <a:off x="4035608" y="1639240"/>
            <a:ext cx="1216619" cy="1215520"/>
            <a:chOff x="4007146" y="1700808"/>
            <a:chExt cx="1216619" cy="1215520"/>
          </a:xfrm>
        </p:grpSpPr>
        <p:sp>
          <p:nvSpPr>
            <p:cNvPr id="27" name="Organigramme : Procédé prédéfini 26"/>
            <p:cNvSpPr/>
            <p:nvPr/>
          </p:nvSpPr>
          <p:spPr>
            <a:xfrm>
              <a:off x="4007146" y="2224365"/>
              <a:ext cx="1216619" cy="691963"/>
            </a:xfrm>
            <a:prstGeom prst="flowChartPredefinedProcess">
              <a:avLst/>
            </a:prstGeom>
          </p:spPr>
          <p:style>
            <a:lnRef idx="0">
              <a:schemeClr val="accent2"/>
            </a:lnRef>
            <a:fillRef idx="3">
              <a:schemeClr val="accent2"/>
            </a:fillRef>
            <a:effectRef idx="3">
              <a:schemeClr val="accent2"/>
            </a:effectRef>
            <a:fontRef idx="minor">
              <a:schemeClr val="lt1"/>
            </a:fontRef>
          </p:style>
          <p:txBody>
            <a:bodyPr rIns="36000" rtlCol="0" anchor="ctr"/>
            <a:lstStyle/>
            <a:p>
              <a:pPr algn="ctr"/>
              <a:r>
                <a:rPr lang="fr-CA" sz="1700" dirty="0" smtClean="0"/>
                <a:t>FGP</a:t>
              </a:r>
              <a:endParaRPr lang="fr-CA" sz="1700" dirty="0"/>
            </a:p>
          </p:txBody>
        </p:sp>
        <p:sp>
          <p:nvSpPr>
            <p:cNvPr id="70" name="TextBox 18"/>
            <p:cNvSpPr txBox="1"/>
            <p:nvPr/>
          </p:nvSpPr>
          <p:spPr>
            <a:xfrm>
              <a:off x="4016267" y="1700808"/>
              <a:ext cx="1207498" cy="523220"/>
            </a:xfrm>
            <a:prstGeom prst="rect">
              <a:avLst/>
            </a:prstGeom>
            <a:noFill/>
            <a:effectLst>
              <a:glow rad="228600">
                <a:schemeClr val="accent4">
                  <a:satMod val="175000"/>
                  <a:alpha val="40000"/>
                </a:schemeClr>
              </a:glow>
            </a:effectLst>
          </p:spPr>
          <p:txBody>
            <a:bodyPr wrap="square" rtlCol="0">
              <a:spAutoFit/>
            </a:bodyPr>
            <a:lstStyle/>
            <a:p>
              <a:pPr algn="ctr"/>
              <a:r>
                <a:rPr lang="fr-CA" sz="1400" dirty="0" err="1" smtClean="0"/>
                <a:t>Publishing</a:t>
              </a:r>
              <a:endParaRPr lang="fr-CA" sz="1400" dirty="0" smtClean="0"/>
            </a:p>
            <a:p>
              <a:pPr algn="ctr"/>
              <a:r>
                <a:rPr lang="fr-CA" sz="1400" dirty="0" err="1"/>
                <a:t>S</a:t>
              </a:r>
              <a:r>
                <a:rPr lang="fr-CA" sz="1400" dirty="0" err="1" smtClean="0"/>
                <a:t>pace</a:t>
              </a:r>
              <a:endParaRPr lang="fr-CA" sz="1400" dirty="0"/>
            </a:p>
          </p:txBody>
        </p:sp>
      </p:grpSp>
      <p:grpSp>
        <p:nvGrpSpPr>
          <p:cNvPr id="73" name="Groupe 72"/>
          <p:cNvGrpSpPr/>
          <p:nvPr>
            <p:custDataLst>
              <p:tags r:id="rId18"/>
            </p:custDataLst>
          </p:nvPr>
        </p:nvGrpSpPr>
        <p:grpSpPr>
          <a:xfrm>
            <a:off x="2458605" y="1378120"/>
            <a:ext cx="2982794" cy="1540291"/>
            <a:chOff x="2458605" y="1378120"/>
            <a:chExt cx="2982794" cy="1540291"/>
          </a:xfrm>
        </p:grpSpPr>
        <p:sp>
          <p:nvSpPr>
            <p:cNvPr id="5" name="Rectangle à coins arrondis 4"/>
            <p:cNvSpPr/>
            <p:nvPr/>
          </p:nvSpPr>
          <p:spPr>
            <a:xfrm>
              <a:off x="2458605" y="1673626"/>
              <a:ext cx="2982794" cy="1244785"/>
            </a:xfrm>
            <a:prstGeom prst="roundRect">
              <a:avLst/>
            </a:prstGeom>
            <a:noFill/>
            <a:ln>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p>
          </p:txBody>
        </p:sp>
        <p:grpSp>
          <p:nvGrpSpPr>
            <p:cNvPr id="63" name="Groupe 62"/>
            <p:cNvGrpSpPr/>
            <p:nvPr/>
          </p:nvGrpSpPr>
          <p:grpSpPr>
            <a:xfrm>
              <a:off x="2479727" y="1740068"/>
              <a:ext cx="1681139" cy="1106580"/>
              <a:chOff x="2424832" y="1604754"/>
              <a:chExt cx="1681139" cy="1106580"/>
            </a:xfrm>
          </p:grpSpPr>
          <p:grpSp>
            <p:nvGrpSpPr>
              <p:cNvPr id="18" name="Groupe 17"/>
              <p:cNvGrpSpPr/>
              <p:nvPr/>
            </p:nvGrpSpPr>
            <p:grpSpPr>
              <a:xfrm>
                <a:off x="2674841" y="2017042"/>
                <a:ext cx="1177079" cy="694292"/>
                <a:chOff x="2202414" y="2828606"/>
                <a:chExt cx="1176506" cy="746495"/>
              </a:xfrm>
            </p:grpSpPr>
            <p:sp>
              <p:nvSpPr>
                <p:cNvPr id="39" name="Rectangle 38"/>
                <p:cNvSpPr/>
                <p:nvPr/>
              </p:nvSpPr>
              <p:spPr>
                <a:xfrm>
                  <a:off x="2202414" y="3218292"/>
                  <a:ext cx="360040" cy="355476"/>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CA" dirty="0"/>
                </a:p>
              </p:txBody>
            </p:sp>
            <p:sp>
              <p:nvSpPr>
                <p:cNvPr id="40" name="Rectangle 39"/>
                <p:cNvSpPr/>
                <p:nvPr/>
              </p:nvSpPr>
              <p:spPr>
                <a:xfrm>
                  <a:off x="2601531" y="3219625"/>
                  <a:ext cx="360040" cy="355476"/>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CA" dirty="0"/>
                </a:p>
              </p:txBody>
            </p:sp>
            <p:sp>
              <p:nvSpPr>
                <p:cNvPr id="41" name="Rectangle 40"/>
                <p:cNvSpPr/>
                <p:nvPr/>
              </p:nvSpPr>
              <p:spPr>
                <a:xfrm>
                  <a:off x="3018880" y="3218292"/>
                  <a:ext cx="360040" cy="355476"/>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CA" dirty="0"/>
                </a:p>
              </p:txBody>
            </p:sp>
            <p:sp>
              <p:nvSpPr>
                <p:cNvPr id="42" name="Rectangle 41"/>
                <p:cNvSpPr/>
                <p:nvPr/>
              </p:nvSpPr>
              <p:spPr>
                <a:xfrm>
                  <a:off x="2202414" y="2828606"/>
                  <a:ext cx="360040" cy="355476"/>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CA" dirty="0"/>
                </a:p>
              </p:txBody>
            </p:sp>
            <p:sp>
              <p:nvSpPr>
                <p:cNvPr id="43" name="Rectangle 42"/>
                <p:cNvSpPr/>
                <p:nvPr/>
              </p:nvSpPr>
              <p:spPr>
                <a:xfrm>
                  <a:off x="2610647" y="2828606"/>
                  <a:ext cx="360040" cy="355476"/>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CA" dirty="0"/>
                </a:p>
              </p:txBody>
            </p:sp>
            <p:sp>
              <p:nvSpPr>
                <p:cNvPr id="44" name="Rectangle 43"/>
                <p:cNvSpPr/>
                <p:nvPr/>
              </p:nvSpPr>
              <p:spPr>
                <a:xfrm>
                  <a:off x="3018880" y="2828606"/>
                  <a:ext cx="360040" cy="355476"/>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CA" dirty="0"/>
                </a:p>
              </p:txBody>
            </p:sp>
          </p:grpSp>
          <p:sp>
            <p:nvSpPr>
              <p:cNvPr id="51" name="TextBox 18"/>
              <p:cNvSpPr txBox="1"/>
              <p:nvPr/>
            </p:nvSpPr>
            <p:spPr>
              <a:xfrm>
                <a:off x="2424832" y="1604754"/>
                <a:ext cx="1681139" cy="307777"/>
              </a:xfrm>
              <a:prstGeom prst="rect">
                <a:avLst/>
              </a:prstGeom>
              <a:noFill/>
              <a:effectLst>
                <a:glow rad="228600">
                  <a:schemeClr val="accent4">
                    <a:satMod val="175000"/>
                    <a:alpha val="40000"/>
                  </a:schemeClr>
                </a:glow>
              </a:effectLst>
            </p:spPr>
            <p:txBody>
              <a:bodyPr wrap="square" rtlCol="0">
                <a:spAutoFit/>
              </a:bodyPr>
              <a:lstStyle/>
              <a:p>
                <a:pPr algn="ctr"/>
                <a:r>
                  <a:rPr lang="fr-CA" sz="1400" dirty="0" err="1" smtClean="0"/>
                  <a:t>Workspaces</a:t>
                </a:r>
                <a:endParaRPr lang="fr-CA" sz="1400" dirty="0"/>
              </a:p>
            </p:txBody>
          </p:sp>
        </p:grpSp>
        <p:sp>
          <p:nvSpPr>
            <p:cNvPr id="72" name="ZoneTexte 71"/>
            <p:cNvSpPr txBox="1"/>
            <p:nvPr/>
          </p:nvSpPr>
          <p:spPr>
            <a:xfrm>
              <a:off x="3371317" y="1378120"/>
              <a:ext cx="1199367" cy="369332"/>
            </a:xfrm>
            <a:prstGeom prst="rect">
              <a:avLst/>
            </a:prstGeom>
            <a:noFill/>
          </p:spPr>
          <p:txBody>
            <a:bodyPr wrap="none" rtlCol="0">
              <a:spAutoFit/>
            </a:bodyPr>
            <a:lstStyle/>
            <a:p>
              <a:r>
                <a:rPr lang="fr-CA" dirty="0">
                  <a:solidFill>
                    <a:schemeClr val="accent5">
                      <a:lumMod val="50000"/>
                    </a:schemeClr>
                  </a:solidFill>
                </a:rPr>
                <a:t>Catalogue</a:t>
              </a:r>
            </a:p>
          </p:txBody>
        </p:sp>
      </p:grpSp>
      <p:grpSp>
        <p:nvGrpSpPr>
          <p:cNvPr id="62" name="Groupe 30"/>
          <p:cNvGrpSpPr/>
          <p:nvPr>
            <p:custDataLst>
              <p:tags r:id="rId19"/>
            </p:custDataLst>
          </p:nvPr>
        </p:nvGrpSpPr>
        <p:grpSpPr>
          <a:xfrm flipH="1">
            <a:off x="5741110" y="4818058"/>
            <a:ext cx="2647314" cy="1275238"/>
            <a:chOff x="-283615" y="4152107"/>
            <a:chExt cx="2283415" cy="1275238"/>
          </a:xfrm>
        </p:grpSpPr>
        <p:sp>
          <p:nvSpPr>
            <p:cNvPr id="64" name="Flèche droite 31"/>
            <p:cNvSpPr/>
            <p:nvPr/>
          </p:nvSpPr>
          <p:spPr>
            <a:xfrm>
              <a:off x="129034" y="4152107"/>
              <a:ext cx="1558557" cy="411142"/>
            </a:xfrm>
            <a:prstGeom prst="right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fr-CA" dirty="0"/>
            </a:p>
          </p:txBody>
        </p:sp>
        <p:sp>
          <p:nvSpPr>
            <p:cNvPr id="66" name="ZoneTexte 32"/>
            <p:cNvSpPr txBox="1"/>
            <p:nvPr/>
          </p:nvSpPr>
          <p:spPr>
            <a:xfrm>
              <a:off x="-283615" y="4688681"/>
              <a:ext cx="2283415" cy="738664"/>
            </a:xfrm>
            <a:prstGeom prst="rect">
              <a:avLst/>
            </a:prstGeom>
            <a:noFill/>
          </p:spPr>
          <p:txBody>
            <a:bodyPr wrap="square" lIns="36000" rIns="36000" rtlCol="0">
              <a:spAutoFit/>
            </a:bodyPr>
            <a:lstStyle/>
            <a:p>
              <a:pPr algn="ctr"/>
              <a:r>
                <a:rPr lang="fr-CA" sz="1400" dirty="0" err="1" smtClean="0"/>
                <a:t>Search</a:t>
              </a:r>
              <a:r>
                <a:rPr lang="fr-CA" sz="1400" dirty="0" smtClean="0"/>
                <a:t>/</a:t>
              </a:r>
              <a:r>
                <a:rPr lang="fr-CA" sz="1400" dirty="0" err="1" smtClean="0"/>
                <a:t>Discover</a:t>
              </a:r>
              <a:r>
                <a:rPr lang="fr-CA" sz="1400" dirty="0" smtClean="0"/>
                <a:t> </a:t>
              </a:r>
              <a:endParaRPr lang="fr-CA" sz="1400" dirty="0"/>
            </a:p>
            <a:p>
              <a:pPr algn="ctr"/>
              <a:r>
                <a:rPr lang="fr-CA" sz="1400" dirty="0" smtClean="0"/>
                <a:t>Via the Open </a:t>
              </a:r>
              <a:r>
                <a:rPr lang="fr-CA" sz="1400" dirty="0" err="1" smtClean="0"/>
                <a:t>Maps</a:t>
              </a:r>
              <a:endParaRPr lang="fr-CA" sz="1400" dirty="0"/>
            </a:p>
            <a:p>
              <a:pPr algn="ctr"/>
              <a:r>
                <a:rPr lang="fr-CA" sz="1400" dirty="0"/>
                <a:t> </a:t>
              </a:r>
              <a:r>
                <a:rPr lang="fr-CA" sz="1400" dirty="0" smtClean="0"/>
                <a:t> Web Page</a:t>
              </a:r>
              <a:endParaRPr lang="fr-CA" sz="1200" dirty="0"/>
            </a:p>
          </p:txBody>
        </p:sp>
      </p:grpSp>
      <p:pic>
        <p:nvPicPr>
          <p:cNvPr id="7" name="Audio 6">
            <a:hlinkClick r:id="" action="ppaction://media"/>
          </p:cNvPr>
          <p:cNvPicPr>
            <a:picLocks noChangeAspect="1"/>
          </p:cNvPicPr>
          <p:nvPr>
            <a:audioFile r:link="rId21"/>
            <p:extLst>
              <p:ext uri="{DAA4B4D4-6D71-4841-9C94-3DE7FCFB9230}">
                <p14:media xmlns:p14="http://schemas.microsoft.com/office/powerpoint/2010/main" r:embed="rId20"/>
              </p:ext>
            </p:extLst>
          </p:nvPr>
        </p:nvPicPr>
        <p:blipFill>
          <a:blip r:embed="rId26"/>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1879711052"/>
      </p:ext>
    </p:extLst>
  </p:cSld>
  <p:clrMapOvr>
    <a:masterClrMapping/>
  </p:clrMapOvr>
  <mc:AlternateContent xmlns:mc="http://schemas.openxmlformats.org/markup-compatibility/2006" xmlns:p14="http://schemas.microsoft.com/office/powerpoint/2010/main">
    <mc:Choice Requires="p14">
      <p:transition spd="slow" p14:dur="3000" advTm="57315"/>
    </mc:Choice>
    <mc:Fallback xmlns="">
      <p:transition spd="slow" advTm="573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fade">
                                      <p:cBhvr>
                                        <p:cTn id="11" dur="500"/>
                                        <p:tgtEl>
                                          <p:spTgt spid="3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71"/>
                                        </p:tgtEl>
                                        <p:attrNameLst>
                                          <p:attrName>style.visibility</p:attrName>
                                        </p:attrNameLst>
                                      </p:cBhvr>
                                      <p:to>
                                        <p:strVal val="visible"/>
                                      </p:to>
                                    </p:set>
                                    <p:animEffect transition="in" filter="fade">
                                      <p:cBhvr>
                                        <p:cTn id="16" dur="500"/>
                                        <p:tgtEl>
                                          <p:spTgt spid="71"/>
                                        </p:tgtEl>
                                      </p:cBhvr>
                                    </p:animEffect>
                                  </p:childTnLst>
                                </p:cTn>
                              </p:par>
                            </p:childTnLst>
                          </p:cTn>
                        </p:par>
                        <p:par>
                          <p:cTn id="17" fill="hold">
                            <p:stCondLst>
                              <p:cond delay="500"/>
                            </p:stCondLst>
                            <p:childTnLst>
                              <p:par>
                                <p:cTn id="18" presetID="10" presetClass="entr" presetSubtype="0" fill="hold" nodeType="afterEffect">
                                  <p:stCondLst>
                                    <p:cond delay="500"/>
                                  </p:stCondLst>
                                  <p:childTnLst>
                                    <p:set>
                                      <p:cBhvr>
                                        <p:cTn id="19" dur="1" fill="hold">
                                          <p:stCondLst>
                                            <p:cond delay="0"/>
                                          </p:stCondLst>
                                        </p:cTn>
                                        <p:tgtEl>
                                          <p:spTgt spid="46"/>
                                        </p:tgtEl>
                                        <p:attrNameLst>
                                          <p:attrName>style.visibility</p:attrName>
                                        </p:attrNameLst>
                                      </p:cBhvr>
                                      <p:to>
                                        <p:strVal val="visible"/>
                                      </p:to>
                                    </p:set>
                                    <p:animEffect transition="in" filter="fade">
                                      <p:cBhvr>
                                        <p:cTn id="20" dur="500"/>
                                        <p:tgtEl>
                                          <p:spTgt spid="46"/>
                                        </p:tgtEl>
                                      </p:cBhvr>
                                    </p:animEffect>
                                  </p:childTnLst>
                                </p:cTn>
                              </p:par>
                            </p:childTnLst>
                          </p:cTn>
                        </p:par>
                        <p:par>
                          <p:cTn id="21" fill="hold">
                            <p:stCondLst>
                              <p:cond delay="1500"/>
                            </p:stCondLst>
                            <p:childTnLst>
                              <p:par>
                                <p:cTn id="22" presetID="10" presetClass="entr" presetSubtype="0" fill="hold" nodeType="afterEffect">
                                  <p:stCondLst>
                                    <p:cond delay="500"/>
                                  </p:stCondLst>
                                  <p:childTnLst>
                                    <p:set>
                                      <p:cBhvr>
                                        <p:cTn id="23" dur="1" fill="hold">
                                          <p:stCondLst>
                                            <p:cond delay="0"/>
                                          </p:stCondLst>
                                        </p:cTn>
                                        <p:tgtEl>
                                          <p:spTgt spid="56"/>
                                        </p:tgtEl>
                                        <p:attrNameLst>
                                          <p:attrName>style.visibility</p:attrName>
                                        </p:attrNameLst>
                                      </p:cBhvr>
                                      <p:to>
                                        <p:strVal val="visible"/>
                                      </p:to>
                                    </p:set>
                                    <p:animEffect transition="in" filter="fade">
                                      <p:cBhvr>
                                        <p:cTn id="24" dur="500"/>
                                        <p:tgtEl>
                                          <p:spTgt spid="5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62"/>
                                        </p:tgtEl>
                                        <p:attrNameLst>
                                          <p:attrName>style.visibility</p:attrName>
                                        </p:attrNameLst>
                                      </p:cBhvr>
                                      <p:to>
                                        <p:strVal val="visible"/>
                                      </p:to>
                                    </p:set>
                                    <p:animEffect transition="in" filter="fade">
                                      <p:cBhvr>
                                        <p:cTn id="29"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0" fill="hold" display="0">
                  <p:stCondLst>
                    <p:cond delay="indefinite"/>
                  </p:stCondLst>
                  <p:endCondLst>
                    <p:cond evt="onStopAudio" delay="0">
                      <p:tgtEl>
                        <p:sldTgt/>
                      </p:tgtEl>
                    </p:cond>
                  </p:endCondLst>
                </p:cTn>
                <p:tgtEl>
                  <p:spTgt spid="7"/>
                </p:tgtEl>
              </p:cMediaNode>
            </p:audio>
          </p:childTnLst>
        </p:cTn>
      </p:par>
    </p:tnLst>
  </p:timing>
  <p:extLst mod="1"/>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 coins arrondis 53"/>
          <p:cNvSpPr/>
          <p:nvPr>
            <p:custDataLst>
              <p:tags r:id="rId2"/>
            </p:custDataLst>
          </p:nvPr>
        </p:nvSpPr>
        <p:spPr>
          <a:xfrm>
            <a:off x="179511" y="4314146"/>
            <a:ext cx="8806999" cy="1729624"/>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CA"/>
          </a:p>
        </p:txBody>
      </p:sp>
      <p:sp>
        <p:nvSpPr>
          <p:cNvPr id="24" name="Rectangle : coins arrondis 23"/>
          <p:cNvSpPr/>
          <p:nvPr>
            <p:custDataLst>
              <p:tags r:id="rId3"/>
            </p:custDataLst>
          </p:nvPr>
        </p:nvSpPr>
        <p:spPr>
          <a:xfrm>
            <a:off x="200486" y="881377"/>
            <a:ext cx="8806999" cy="3337812"/>
          </a:xfrm>
          <a:prstGeom prst="round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r>
              <a:rPr lang="fr-CA" dirty="0"/>
              <a:t>	</a:t>
            </a:r>
          </a:p>
        </p:txBody>
      </p:sp>
      <p:sp>
        <p:nvSpPr>
          <p:cNvPr id="2" name="Titre 1"/>
          <p:cNvSpPr>
            <a:spLocks noGrp="1"/>
          </p:cNvSpPr>
          <p:nvPr>
            <p:ph type="title"/>
            <p:custDataLst>
              <p:tags r:id="rId4"/>
            </p:custDataLst>
          </p:nvPr>
        </p:nvSpPr>
        <p:spPr>
          <a:xfrm>
            <a:off x="179512" y="228823"/>
            <a:ext cx="8806999" cy="823913"/>
          </a:xfrm>
        </p:spPr>
        <p:txBody>
          <a:bodyPr/>
          <a:lstStyle/>
          <a:p>
            <a:pPr algn="ctr"/>
            <a:r>
              <a:rPr lang="en-CA" sz="2600" dirty="0"/>
              <a:t>Publication process in the FGP</a:t>
            </a:r>
            <a:endParaRPr lang="fr-CA" sz="2600" dirty="0"/>
          </a:p>
        </p:txBody>
      </p:sp>
      <p:grpSp>
        <p:nvGrpSpPr>
          <p:cNvPr id="57" name="Groupe 56"/>
          <p:cNvGrpSpPr/>
          <p:nvPr>
            <p:custDataLst>
              <p:tags r:id="rId5"/>
            </p:custDataLst>
          </p:nvPr>
        </p:nvGrpSpPr>
        <p:grpSpPr>
          <a:xfrm>
            <a:off x="8084373" y="4889723"/>
            <a:ext cx="736099" cy="853986"/>
            <a:chOff x="7896819" y="4889723"/>
            <a:chExt cx="736099" cy="853986"/>
          </a:xfrm>
        </p:grpSpPr>
        <p:pic>
          <p:nvPicPr>
            <p:cNvPr id="1029" name="Picture 5" descr="C:\Users\marmarti\AppData\Local\Microsoft\Windows\Temporary Internet Files\Content.IE5\G7WM1AVY\system-users[1].png"/>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7926774" y="4889723"/>
              <a:ext cx="689384" cy="689384"/>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p:cNvSpPr txBox="1"/>
            <p:nvPr/>
          </p:nvSpPr>
          <p:spPr>
            <a:xfrm>
              <a:off x="7896819" y="5435932"/>
              <a:ext cx="736099" cy="307777"/>
            </a:xfrm>
            <a:prstGeom prst="rect">
              <a:avLst/>
            </a:prstGeom>
            <a:noFill/>
          </p:spPr>
          <p:txBody>
            <a:bodyPr wrap="none" rtlCol="0">
              <a:spAutoFit/>
            </a:bodyPr>
            <a:lstStyle/>
            <a:p>
              <a:r>
                <a:rPr lang="fr-CA" sz="1400" b="1" dirty="0"/>
                <a:t>Public</a:t>
              </a:r>
            </a:p>
          </p:txBody>
        </p:sp>
      </p:grpSp>
      <p:grpSp>
        <p:nvGrpSpPr>
          <p:cNvPr id="58" name="Groupe 57"/>
          <p:cNvGrpSpPr/>
          <p:nvPr>
            <p:custDataLst>
              <p:tags r:id="rId6"/>
            </p:custDataLst>
          </p:nvPr>
        </p:nvGrpSpPr>
        <p:grpSpPr>
          <a:xfrm>
            <a:off x="7404894" y="1904448"/>
            <a:ext cx="1581616" cy="1352490"/>
            <a:chOff x="7452320" y="1932494"/>
            <a:chExt cx="1581616" cy="1352490"/>
          </a:xfrm>
        </p:grpSpPr>
        <p:pic>
          <p:nvPicPr>
            <p:cNvPr id="6" name="Picture 2" descr="C:\Users\marmarti\AppData\Local\Microsoft\Windows\Temporary Internet Files\Content.IE5\21718OVO\120px-User.svg[1].png"/>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7965504" y="1932494"/>
              <a:ext cx="638944" cy="638944"/>
            </a:xfrm>
            <a:prstGeom prst="rect">
              <a:avLst/>
            </a:prstGeom>
            <a:noFill/>
            <a:extLst>
              <a:ext uri="{909E8E84-426E-40DD-AFC4-6F175D3DCCD1}">
                <a14:hiddenFill xmlns:a14="http://schemas.microsoft.com/office/drawing/2010/main">
                  <a:solidFill>
                    <a:srgbClr val="FFFFFF"/>
                  </a:solidFill>
                </a14:hiddenFill>
              </a:ext>
            </a:extLst>
          </p:spPr>
        </p:pic>
        <p:sp>
          <p:nvSpPr>
            <p:cNvPr id="15" name="ZoneTexte 14"/>
            <p:cNvSpPr txBox="1"/>
            <p:nvPr/>
          </p:nvSpPr>
          <p:spPr>
            <a:xfrm>
              <a:off x="7452320" y="2546320"/>
              <a:ext cx="1581616" cy="738664"/>
            </a:xfrm>
            <a:prstGeom prst="rect">
              <a:avLst/>
            </a:prstGeom>
            <a:noFill/>
          </p:spPr>
          <p:txBody>
            <a:bodyPr wrap="square" rtlCol="0">
              <a:spAutoFit/>
            </a:bodyPr>
            <a:lstStyle/>
            <a:p>
              <a:pPr algn="ctr"/>
              <a:r>
                <a:rPr lang="fr-CA" sz="1400" b="1" dirty="0" err="1"/>
                <a:t>Federal</a:t>
              </a:r>
              <a:r>
                <a:rPr lang="fr-CA" sz="1400" b="1" dirty="0"/>
                <a:t> </a:t>
              </a:r>
              <a:r>
                <a:rPr lang="fr-CA" sz="1400" b="1" dirty="0" err="1"/>
                <a:t>Government</a:t>
              </a:r>
              <a:r>
                <a:rPr lang="fr-CA" sz="1400" b="1" dirty="0"/>
                <a:t> </a:t>
              </a:r>
              <a:r>
                <a:rPr lang="fr-CA" sz="1400" b="1" dirty="0" err="1"/>
                <a:t>Employees</a:t>
              </a:r>
              <a:endParaRPr lang="fr-CA" sz="1400" b="1" dirty="0"/>
            </a:p>
          </p:txBody>
        </p:sp>
      </p:grpSp>
      <p:grpSp>
        <p:nvGrpSpPr>
          <p:cNvPr id="71" name="Groupe 70"/>
          <p:cNvGrpSpPr/>
          <p:nvPr>
            <p:custDataLst>
              <p:tags r:id="rId7"/>
            </p:custDataLst>
          </p:nvPr>
        </p:nvGrpSpPr>
        <p:grpSpPr>
          <a:xfrm>
            <a:off x="4447335" y="3019981"/>
            <a:ext cx="2253649" cy="1700300"/>
            <a:chOff x="4447335" y="3019981"/>
            <a:chExt cx="2253649" cy="1700300"/>
          </a:xfrm>
        </p:grpSpPr>
        <p:sp>
          <p:nvSpPr>
            <p:cNvPr id="14" name="Flèche vers le haut 13"/>
            <p:cNvSpPr/>
            <p:nvPr/>
          </p:nvSpPr>
          <p:spPr>
            <a:xfrm rot="10800000">
              <a:off x="4447335" y="3019981"/>
              <a:ext cx="355340" cy="1700300"/>
            </a:xfrm>
            <a:prstGeom prst="up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fr-CA" dirty="0"/>
            </a:p>
          </p:txBody>
        </p:sp>
        <p:sp>
          <p:nvSpPr>
            <p:cNvPr id="16" name="ZoneTexte 15"/>
            <p:cNvSpPr txBox="1"/>
            <p:nvPr/>
          </p:nvSpPr>
          <p:spPr>
            <a:xfrm>
              <a:off x="4788024" y="3104230"/>
              <a:ext cx="1912960" cy="307777"/>
            </a:xfrm>
            <a:prstGeom prst="rect">
              <a:avLst/>
            </a:prstGeom>
            <a:noFill/>
            <a:ln>
              <a:noFill/>
            </a:ln>
          </p:spPr>
          <p:style>
            <a:lnRef idx="2">
              <a:schemeClr val="accent3"/>
            </a:lnRef>
            <a:fillRef idx="1">
              <a:schemeClr val="lt1"/>
            </a:fillRef>
            <a:effectRef idx="0">
              <a:schemeClr val="accent3"/>
            </a:effectRef>
            <a:fontRef idx="minor">
              <a:schemeClr val="dk1"/>
            </a:fontRef>
          </p:style>
          <p:txBody>
            <a:bodyPr wrap="none" rtlCol="0">
              <a:spAutoFit/>
            </a:bodyPr>
            <a:lstStyle/>
            <a:p>
              <a:r>
                <a:rPr lang="fr-CA" sz="1400" dirty="0"/>
                <a:t>C- </a:t>
              </a:r>
              <a:r>
                <a:rPr lang="fr-CA" sz="1400" dirty="0" err="1" smtClean="0"/>
                <a:t>External</a:t>
              </a:r>
              <a:r>
                <a:rPr lang="fr-CA" sz="1400" dirty="0" smtClean="0"/>
                <a:t> Publication </a:t>
              </a:r>
              <a:endParaRPr lang="fr-CA" sz="1400" dirty="0"/>
            </a:p>
          </p:txBody>
        </p:sp>
      </p:grpSp>
      <p:grpSp>
        <p:nvGrpSpPr>
          <p:cNvPr id="21" name="Groupe 20"/>
          <p:cNvGrpSpPr/>
          <p:nvPr>
            <p:custDataLst>
              <p:tags r:id="rId8"/>
            </p:custDataLst>
          </p:nvPr>
        </p:nvGrpSpPr>
        <p:grpSpPr>
          <a:xfrm flipV="1">
            <a:off x="3044643" y="908720"/>
            <a:ext cx="1804980" cy="732543"/>
            <a:chOff x="3502557" y="5224636"/>
            <a:chExt cx="802092" cy="1058818"/>
          </a:xfrm>
        </p:grpSpPr>
        <p:sp>
          <p:nvSpPr>
            <p:cNvPr id="13" name="Demi-tour 12"/>
            <p:cNvSpPr/>
            <p:nvPr/>
          </p:nvSpPr>
          <p:spPr>
            <a:xfrm rot="10800000" flipH="1">
              <a:off x="3581890" y="5224636"/>
              <a:ext cx="684076" cy="652636"/>
            </a:xfrm>
            <a:prstGeom prst="uturnArrow">
              <a:avLst>
                <a:gd name="adj1" fmla="val 37818"/>
                <a:gd name="adj2" fmla="val 25000"/>
                <a:gd name="adj3" fmla="val 35254"/>
                <a:gd name="adj4" fmla="val 43750"/>
                <a:gd name="adj5" fmla="val 100000"/>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fr-CA" dirty="0">
                <a:solidFill>
                  <a:schemeClr val="tx1"/>
                </a:solidFill>
              </a:endParaRPr>
            </a:p>
          </p:txBody>
        </p:sp>
        <p:sp>
          <p:nvSpPr>
            <p:cNvPr id="25" name="ZoneTexte 24"/>
            <p:cNvSpPr txBox="1"/>
            <p:nvPr/>
          </p:nvSpPr>
          <p:spPr>
            <a:xfrm rot="10800000">
              <a:off x="3502557" y="5838593"/>
              <a:ext cx="802092" cy="444861"/>
            </a:xfrm>
            <a:prstGeom prst="rect">
              <a:avLst/>
            </a:prstGeom>
            <a:noFill/>
            <a:ln>
              <a:noFill/>
            </a:ln>
          </p:spPr>
          <p:style>
            <a:lnRef idx="2">
              <a:schemeClr val="accent3"/>
            </a:lnRef>
            <a:fillRef idx="1">
              <a:schemeClr val="lt1"/>
            </a:fillRef>
            <a:effectRef idx="0">
              <a:schemeClr val="accent3"/>
            </a:effectRef>
            <a:fontRef idx="minor">
              <a:schemeClr val="dk1"/>
            </a:fontRef>
          </p:style>
          <p:txBody>
            <a:bodyPr wrap="none" rtlCol="0">
              <a:spAutoFit/>
            </a:bodyPr>
            <a:lstStyle>
              <a:defPPr>
                <a:defRPr lang="en-US"/>
              </a:defPPr>
              <a:lvl1pPr>
                <a:defRPr sz="1400"/>
              </a:lvl1pPr>
            </a:lstStyle>
            <a:p>
              <a:r>
                <a:rPr lang="fr-CA" dirty="0"/>
                <a:t>B- </a:t>
              </a:r>
              <a:r>
                <a:rPr lang="fr-CA" dirty="0" err="1" smtClean="0"/>
                <a:t>Internal</a:t>
              </a:r>
              <a:r>
                <a:rPr lang="fr-CA" dirty="0" smtClean="0"/>
                <a:t> Publication</a:t>
              </a:r>
              <a:endParaRPr lang="fr-CA" dirty="0"/>
            </a:p>
          </p:txBody>
        </p:sp>
      </p:grpSp>
      <p:grpSp>
        <p:nvGrpSpPr>
          <p:cNvPr id="31" name="Groupe 30"/>
          <p:cNvGrpSpPr/>
          <p:nvPr>
            <p:custDataLst>
              <p:tags r:id="rId9"/>
            </p:custDataLst>
          </p:nvPr>
        </p:nvGrpSpPr>
        <p:grpSpPr>
          <a:xfrm flipH="1">
            <a:off x="5741110" y="4818058"/>
            <a:ext cx="2647314" cy="1275238"/>
            <a:chOff x="-283615" y="4152107"/>
            <a:chExt cx="2283415" cy="1275238"/>
          </a:xfrm>
        </p:grpSpPr>
        <p:sp>
          <p:nvSpPr>
            <p:cNvPr id="32" name="Flèche droite 31"/>
            <p:cNvSpPr/>
            <p:nvPr/>
          </p:nvSpPr>
          <p:spPr>
            <a:xfrm>
              <a:off x="129034" y="4152107"/>
              <a:ext cx="1558557" cy="411142"/>
            </a:xfrm>
            <a:prstGeom prst="right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fr-CA" dirty="0"/>
            </a:p>
          </p:txBody>
        </p:sp>
        <p:sp>
          <p:nvSpPr>
            <p:cNvPr id="33" name="ZoneTexte 32"/>
            <p:cNvSpPr txBox="1"/>
            <p:nvPr/>
          </p:nvSpPr>
          <p:spPr>
            <a:xfrm>
              <a:off x="-283615" y="4688681"/>
              <a:ext cx="2283415" cy="738664"/>
            </a:xfrm>
            <a:prstGeom prst="rect">
              <a:avLst/>
            </a:prstGeom>
            <a:noFill/>
          </p:spPr>
          <p:txBody>
            <a:bodyPr wrap="square" lIns="36000" rIns="36000" rtlCol="0">
              <a:spAutoFit/>
            </a:bodyPr>
            <a:lstStyle/>
            <a:p>
              <a:pPr algn="ctr"/>
              <a:r>
                <a:rPr lang="fr-CA" sz="1400" dirty="0" err="1"/>
                <a:t>Search</a:t>
              </a:r>
              <a:r>
                <a:rPr lang="fr-CA" sz="1400" dirty="0"/>
                <a:t> / </a:t>
              </a:r>
              <a:r>
                <a:rPr lang="fr-CA" sz="1400" dirty="0" err="1"/>
                <a:t>Discover</a:t>
              </a:r>
              <a:endParaRPr lang="fr-CA" sz="1400" dirty="0"/>
            </a:p>
            <a:p>
              <a:pPr algn="ctr"/>
              <a:r>
                <a:rPr lang="fr-CA" sz="1400" dirty="0" smtClean="0"/>
                <a:t>via the Open </a:t>
              </a:r>
              <a:r>
                <a:rPr lang="fr-CA" sz="1400" dirty="0" err="1" smtClean="0"/>
                <a:t>Maps</a:t>
              </a:r>
              <a:endParaRPr lang="fr-CA" sz="1400" dirty="0"/>
            </a:p>
            <a:p>
              <a:pPr algn="ctr"/>
              <a:r>
                <a:rPr lang="fr-CA" sz="1400" dirty="0" smtClean="0"/>
                <a:t>  web </a:t>
              </a:r>
              <a:r>
                <a:rPr lang="fr-CA" sz="1400" dirty="0"/>
                <a:t>p</a:t>
              </a:r>
              <a:r>
                <a:rPr lang="fr-CA" sz="1400" dirty="0" smtClean="0"/>
                <a:t>age</a:t>
              </a:r>
              <a:endParaRPr lang="fr-CA" sz="1400" dirty="0"/>
            </a:p>
          </p:txBody>
        </p:sp>
      </p:grpSp>
      <p:grpSp>
        <p:nvGrpSpPr>
          <p:cNvPr id="34" name="Groupe 33"/>
          <p:cNvGrpSpPr/>
          <p:nvPr>
            <p:custDataLst>
              <p:tags r:id="rId10"/>
            </p:custDataLst>
          </p:nvPr>
        </p:nvGrpSpPr>
        <p:grpSpPr>
          <a:xfrm flipH="1">
            <a:off x="5552176" y="1830263"/>
            <a:ext cx="2969428" cy="1014057"/>
            <a:chOff x="755028" y="4372085"/>
            <a:chExt cx="2476160" cy="1014057"/>
          </a:xfrm>
        </p:grpSpPr>
        <p:sp>
          <p:nvSpPr>
            <p:cNvPr id="35" name="Flèche droite 34"/>
            <p:cNvSpPr/>
            <p:nvPr/>
          </p:nvSpPr>
          <p:spPr>
            <a:xfrm>
              <a:off x="1255780" y="4372085"/>
              <a:ext cx="1516021" cy="355476"/>
            </a:xfrm>
            <a:prstGeom prst="right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fr-CA" dirty="0"/>
            </a:p>
          </p:txBody>
        </p:sp>
        <p:sp>
          <p:nvSpPr>
            <p:cNvPr id="36" name="ZoneTexte 35"/>
            <p:cNvSpPr txBox="1"/>
            <p:nvPr/>
          </p:nvSpPr>
          <p:spPr>
            <a:xfrm>
              <a:off x="755028" y="4647478"/>
              <a:ext cx="2476160" cy="738664"/>
            </a:xfrm>
            <a:prstGeom prst="rect">
              <a:avLst/>
            </a:prstGeom>
            <a:noFill/>
          </p:spPr>
          <p:txBody>
            <a:bodyPr wrap="square" rtlCol="0">
              <a:spAutoFit/>
            </a:bodyPr>
            <a:lstStyle/>
            <a:p>
              <a:pPr algn="ctr"/>
              <a:r>
                <a:rPr lang="fr-CA" sz="1400" dirty="0" err="1" smtClean="0"/>
                <a:t>Search</a:t>
              </a:r>
              <a:r>
                <a:rPr lang="fr-CA" sz="1400" dirty="0" smtClean="0"/>
                <a:t>/</a:t>
              </a:r>
              <a:r>
                <a:rPr lang="fr-CA" sz="1400" dirty="0" err="1" smtClean="0"/>
                <a:t>Discover</a:t>
              </a:r>
              <a:endParaRPr lang="fr-CA" sz="1400" dirty="0"/>
            </a:p>
            <a:p>
              <a:pPr algn="ctr"/>
              <a:r>
                <a:rPr lang="fr-CA" sz="1400" dirty="0"/>
                <a:t>v</a:t>
              </a:r>
              <a:r>
                <a:rPr lang="fr-CA" sz="1400" dirty="0" smtClean="0"/>
                <a:t>ia the </a:t>
              </a:r>
              <a:r>
                <a:rPr lang="fr-CA" sz="1400" dirty="0"/>
                <a:t>GcGeo.gc.ca</a:t>
              </a:r>
            </a:p>
            <a:p>
              <a:pPr algn="ctr"/>
              <a:r>
                <a:rPr lang="fr-CA" sz="1400" dirty="0"/>
                <a:t>w</a:t>
              </a:r>
              <a:r>
                <a:rPr lang="fr-CA" sz="1400" dirty="0" smtClean="0"/>
                <a:t>eb </a:t>
              </a:r>
              <a:r>
                <a:rPr lang="fr-CA" sz="1400" dirty="0"/>
                <a:t>p</a:t>
              </a:r>
              <a:r>
                <a:rPr lang="fr-CA" sz="1400" dirty="0" smtClean="0"/>
                <a:t>age</a:t>
              </a:r>
              <a:endParaRPr lang="fr-CA" sz="1400" dirty="0"/>
            </a:p>
          </p:txBody>
        </p:sp>
      </p:grpSp>
      <p:grpSp>
        <p:nvGrpSpPr>
          <p:cNvPr id="4" name="Groupe 3"/>
          <p:cNvGrpSpPr/>
          <p:nvPr>
            <p:custDataLst>
              <p:tags r:id="rId11"/>
            </p:custDataLst>
          </p:nvPr>
        </p:nvGrpSpPr>
        <p:grpSpPr>
          <a:xfrm>
            <a:off x="899592" y="2083649"/>
            <a:ext cx="1321965" cy="1151070"/>
            <a:chOff x="1715675" y="4373445"/>
            <a:chExt cx="1321965" cy="1151070"/>
          </a:xfrm>
        </p:grpSpPr>
        <p:sp>
          <p:nvSpPr>
            <p:cNvPr id="26" name="ZoneTexte 25"/>
            <p:cNvSpPr txBox="1"/>
            <p:nvPr/>
          </p:nvSpPr>
          <p:spPr>
            <a:xfrm>
              <a:off x="1715675" y="4785851"/>
              <a:ext cx="1321965" cy="738664"/>
            </a:xfrm>
            <a:prstGeom prst="rect">
              <a:avLst/>
            </a:prstGeom>
            <a:noFill/>
          </p:spPr>
          <p:txBody>
            <a:bodyPr wrap="none" rtlCol="0">
              <a:spAutoFit/>
            </a:bodyPr>
            <a:lstStyle/>
            <a:p>
              <a:r>
                <a:rPr lang="fr-CA" sz="1400" dirty="0"/>
                <a:t>A- </a:t>
              </a:r>
              <a:r>
                <a:rPr lang="fr-CA" sz="1400" dirty="0" err="1"/>
                <a:t>Creation</a:t>
              </a:r>
              <a:r>
                <a:rPr lang="fr-CA" sz="1400" dirty="0"/>
                <a:t> and</a:t>
              </a:r>
            </a:p>
            <a:p>
              <a:r>
                <a:rPr lang="fr-CA" sz="1400" dirty="0"/>
                <a:t>     </a:t>
              </a:r>
              <a:r>
                <a:rPr lang="fr-CA" sz="1400" dirty="0" err="1"/>
                <a:t>loading</a:t>
              </a:r>
              <a:r>
                <a:rPr lang="fr-CA" sz="1400" dirty="0"/>
                <a:t> of</a:t>
              </a:r>
            </a:p>
            <a:p>
              <a:r>
                <a:rPr lang="fr-CA" sz="1400" dirty="0"/>
                <a:t>     </a:t>
              </a:r>
              <a:r>
                <a:rPr lang="fr-CA" sz="1400" dirty="0" err="1"/>
                <a:t>metadata</a:t>
              </a:r>
              <a:endParaRPr lang="fr-CA" sz="1400" dirty="0"/>
            </a:p>
          </p:txBody>
        </p:sp>
        <p:sp>
          <p:nvSpPr>
            <p:cNvPr id="3" name="Double flèche horizontale 2"/>
            <p:cNvSpPr/>
            <p:nvPr/>
          </p:nvSpPr>
          <p:spPr>
            <a:xfrm>
              <a:off x="1835696" y="4373445"/>
              <a:ext cx="936104" cy="341616"/>
            </a:xfrm>
            <a:prstGeom prst="leftRight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fr-CA" dirty="0"/>
            </a:p>
          </p:txBody>
        </p:sp>
      </p:grpSp>
      <p:grpSp>
        <p:nvGrpSpPr>
          <p:cNvPr id="46" name="Groupe 45"/>
          <p:cNvGrpSpPr/>
          <p:nvPr>
            <p:custDataLst>
              <p:tags r:id="rId12"/>
            </p:custDataLst>
          </p:nvPr>
        </p:nvGrpSpPr>
        <p:grpSpPr>
          <a:xfrm>
            <a:off x="5580112" y="3284984"/>
            <a:ext cx="1926452" cy="830997"/>
            <a:chOff x="5880496" y="3417892"/>
            <a:chExt cx="1926452" cy="830997"/>
          </a:xfrm>
        </p:grpSpPr>
        <p:pic>
          <p:nvPicPr>
            <p:cNvPr id="29" name="Picture 2" descr="C:\Users\marmarti\AppData\Local\Microsoft\Windows\Temporary Internet Files\Content.IE5\21718OVO\120px-User.svg[1].png"/>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5880496" y="3570943"/>
              <a:ext cx="571500" cy="571500"/>
            </a:xfrm>
            <a:prstGeom prst="rect">
              <a:avLst/>
            </a:prstGeom>
            <a:noFill/>
            <a:extLst>
              <a:ext uri="{909E8E84-426E-40DD-AFC4-6F175D3DCCD1}">
                <a14:hiddenFill xmlns:a14="http://schemas.microsoft.com/office/drawing/2010/main">
                  <a:solidFill>
                    <a:srgbClr val="FFFFFF"/>
                  </a:solidFill>
                </a14:hiddenFill>
              </a:ext>
            </a:extLst>
          </p:spPr>
        </p:pic>
        <p:sp>
          <p:nvSpPr>
            <p:cNvPr id="47" name="ZoneTexte 37"/>
            <p:cNvSpPr txBox="1"/>
            <p:nvPr/>
          </p:nvSpPr>
          <p:spPr>
            <a:xfrm>
              <a:off x="6366775" y="3417892"/>
              <a:ext cx="1440173" cy="830997"/>
            </a:xfrm>
            <a:prstGeom prst="rect">
              <a:avLst/>
            </a:prstGeom>
            <a:noFill/>
          </p:spPr>
          <p:txBody>
            <a:bodyPr wrap="square" rtlCol="0">
              <a:spAutoFit/>
            </a:bodyPr>
            <a:lstStyle/>
            <a:p>
              <a:r>
                <a:rPr lang="fr-CA" sz="1600" b="1" dirty="0" smtClean="0">
                  <a:solidFill>
                    <a:srgbClr val="FFC000"/>
                  </a:solidFill>
                </a:rPr>
                <a:t>Content</a:t>
              </a:r>
              <a:endParaRPr lang="fr-CA" sz="1600" b="1" dirty="0">
                <a:solidFill>
                  <a:srgbClr val="FFC000"/>
                </a:solidFill>
              </a:endParaRPr>
            </a:p>
            <a:p>
              <a:r>
                <a:rPr lang="fr-CA" sz="1600" b="1" dirty="0" err="1" smtClean="0">
                  <a:solidFill>
                    <a:srgbClr val="FFC000"/>
                  </a:solidFill>
                </a:rPr>
                <a:t>Reviewer</a:t>
              </a:r>
              <a:endParaRPr lang="fr-CA" sz="1600" b="1" dirty="0">
                <a:solidFill>
                  <a:srgbClr val="FFC000"/>
                </a:solidFill>
              </a:endParaRPr>
            </a:p>
            <a:p>
              <a:r>
                <a:rPr lang="fr-CA" sz="1600" b="1" dirty="0" smtClean="0">
                  <a:solidFill>
                    <a:srgbClr val="FFC000"/>
                  </a:solidFill>
                </a:rPr>
                <a:t>(</a:t>
              </a:r>
              <a:r>
                <a:rPr lang="fr-CA" sz="1600" b="1" dirty="0" err="1" smtClean="0">
                  <a:solidFill>
                    <a:srgbClr val="FFC000"/>
                  </a:solidFill>
                </a:rPr>
                <a:t>Level</a:t>
              </a:r>
              <a:r>
                <a:rPr lang="fr-CA" sz="1600" b="1" dirty="0" smtClean="0">
                  <a:solidFill>
                    <a:srgbClr val="FFC000"/>
                  </a:solidFill>
                </a:rPr>
                <a:t> </a:t>
              </a:r>
              <a:r>
                <a:rPr lang="fr-CA" sz="1600" b="1" dirty="0">
                  <a:solidFill>
                    <a:srgbClr val="FFC000"/>
                  </a:solidFill>
                </a:rPr>
                <a:t>2)</a:t>
              </a:r>
            </a:p>
          </p:txBody>
        </p:sp>
      </p:grpSp>
      <p:grpSp>
        <p:nvGrpSpPr>
          <p:cNvPr id="59" name="Groupe 58"/>
          <p:cNvGrpSpPr/>
          <p:nvPr>
            <p:custDataLst>
              <p:tags r:id="rId13"/>
            </p:custDataLst>
          </p:nvPr>
        </p:nvGrpSpPr>
        <p:grpSpPr>
          <a:xfrm>
            <a:off x="5119074" y="1002349"/>
            <a:ext cx="1940523" cy="830997"/>
            <a:chOff x="5223765" y="1176641"/>
            <a:chExt cx="1940523" cy="830997"/>
          </a:xfrm>
        </p:grpSpPr>
        <p:pic>
          <p:nvPicPr>
            <p:cNvPr id="30" name="Picture 2" descr="C:\Users\marmarti\AppData\Local\Microsoft\Windows\Temporary Internet Files\Content.IE5\21718OVO\120px-User.svg[1].png"/>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5223765" y="1201316"/>
              <a:ext cx="571500" cy="571500"/>
            </a:xfrm>
            <a:prstGeom prst="rect">
              <a:avLst/>
            </a:prstGeom>
            <a:noFill/>
            <a:extLst>
              <a:ext uri="{909E8E84-426E-40DD-AFC4-6F175D3DCCD1}">
                <a14:hiddenFill xmlns:a14="http://schemas.microsoft.com/office/drawing/2010/main">
                  <a:solidFill>
                    <a:srgbClr val="FFFFFF"/>
                  </a:solidFill>
                </a14:hiddenFill>
              </a:ext>
            </a:extLst>
          </p:spPr>
        </p:pic>
        <p:sp>
          <p:nvSpPr>
            <p:cNvPr id="49" name="ZoneTexte 37"/>
            <p:cNvSpPr txBox="1"/>
            <p:nvPr/>
          </p:nvSpPr>
          <p:spPr>
            <a:xfrm>
              <a:off x="5671268" y="1176641"/>
              <a:ext cx="1493020" cy="830997"/>
            </a:xfrm>
            <a:prstGeom prst="rect">
              <a:avLst/>
            </a:prstGeom>
            <a:noFill/>
          </p:spPr>
          <p:txBody>
            <a:bodyPr wrap="square" rtlCol="0">
              <a:spAutoFit/>
            </a:bodyPr>
            <a:lstStyle/>
            <a:p>
              <a:r>
                <a:rPr lang="fr-CA" sz="1600" b="1" dirty="0" smtClean="0">
                  <a:solidFill>
                    <a:srgbClr val="FFC000"/>
                  </a:solidFill>
                </a:rPr>
                <a:t>Content </a:t>
              </a:r>
              <a:endParaRPr lang="fr-CA" sz="1600" b="1" dirty="0">
                <a:solidFill>
                  <a:srgbClr val="FFC000"/>
                </a:solidFill>
              </a:endParaRPr>
            </a:p>
            <a:p>
              <a:r>
                <a:rPr lang="fr-CA" sz="1600" b="1" dirty="0" err="1" smtClean="0">
                  <a:solidFill>
                    <a:srgbClr val="FFC000"/>
                  </a:solidFill>
                </a:rPr>
                <a:t>Reviewer</a:t>
              </a:r>
              <a:endParaRPr lang="fr-CA" sz="1600" b="1" dirty="0">
                <a:solidFill>
                  <a:srgbClr val="FFC000"/>
                </a:solidFill>
              </a:endParaRPr>
            </a:p>
            <a:p>
              <a:r>
                <a:rPr lang="fr-CA" sz="1600" b="1" dirty="0" smtClean="0">
                  <a:solidFill>
                    <a:srgbClr val="FFC000"/>
                  </a:solidFill>
                </a:rPr>
                <a:t>(</a:t>
              </a:r>
              <a:r>
                <a:rPr lang="fr-CA" sz="1600" b="1" dirty="0" err="1" smtClean="0">
                  <a:solidFill>
                    <a:srgbClr val="FFC000"/>
                  </a:solidFill>
                </a:rPr>
                <a:t>Level</a:t>
              </a:r>
              <a:r>
                <a:rPr lang="fr-CA" sz="1600" b="1" dirty="0" smtClean="0">
                  <a:solidFill>
                    <a:srgbClr val="FFC000"/>
                  </a:solidFill>
                </a:rPr>
                <a:t> </a:t>
              </a:r>
              <a:r>
                <a:rPr lang="fr-CA" sz="1600" b="1" dirty="0">
                  <a:solidFill>
                    <a:srgbClr val="FFC000"/>
                  </a:solidFill>
                </a:rPr>
                <a:t>1)</a:t>
              </a:r>
            </a:p>
          </p:txBody>
        </p:sp>
      </p:grpSp>
      <p:grpSp>
        <p:nvGrpSpPr>
          <p:cNvPr id="61" name="Groupe 60"/>
          <p:cNvGrpSpPr/>
          <p:nvPr>
            <p:custDataLst>
              <p:tags r:id="rId14"/>
            </p:custDataLst>
          </p:nvPr>
        </p:nvGrpSpPr>
        <p:grpSpPr>
          <a:xfrm>
            <a:off x="359362" y="3573016"/>
            <a:ext cx="1148071" cy="512576"/>
            <a:chOff x="359362" y="3573016"/>
            <a:chExt cx="1148071" cy="512576"/>
          </a:xfrm>
        </p:grpSpPr>
        <p:sp>
          <p:nvSpPr>
            <p:cNvPr id="45" name="ZoneTexte 10"/>
            <p:cNvSpPr txBox="1"/>
            <p:nvPr/>
          </p:nvSpPr>
          <p:spPr>
            <a:xfrm>
              <a:off x="359362" y="3777815"/>
              <a:ext cx="1148071" cy="307777"/>
            </a:xfrm>
            <a:prstGeom prst="rect">
              <a:avLst/>
            </a:prstGeom>
            <a:noFill/>
          </p:spPr>
          <p:txBody>
            <a:bodyPr wrap="none" rtlCol="0">
              <a:spAutoFit/>
            </a:bodyPr>
            <a:lstStyle/>
            <a:p>
              <a:r>
                <a:rPr lang="fr-CA" sz="1400" dirty="0">
                  <a:solidFill>
                    <a:schemeClr val="accent5">
                      <a:lumMod val="50000"/>
                    </a:schemeClr>
                  </a:solidFill>
                </a:rPr>
                <a:t>Gcgeo.gc.ca</a:t>
              </a:r>
            </a:p>
          </p:txBody>
        </p:sp>
        <p:sp>
          <p:nvSpPr>
            <p:cNvPr id="48" name="TextBox 54"/>
            <p:cNvSpPr txBox="1"/>
            <p:nvPr/>
          </p:nvSpPr>
          <p:spPr>
            <a:xfrm>
              <a:off x="368385" y="3573016"/>
              <a:ext cx="518219" cy="338554"/>
            </a:xfrm>
            <a:prstGeom prst="rect">
              <a:avLst/>
            </a:prstGeom>
            <a:noFill/>
          </p:spPr>
          <p:txBody>
            <a:bodyPr wrap="none" rtlCol="0">
              <a:spAutoFit/>
            </a:bodyPr>
            <a:lstStyle/>
            <a:p>
              <a:r>
                <a:rPr lang="fr-CA" sz="1600" b="1" dirty="0" smtClean="0">
                  <a:solidFill>
                    <a:schemeClr val="accent1">
                      <a:lumMod val="50000"/>
                    </a:schemeClr>
                  </a:solidFill>
                </a:rPr>
                <a:t>FGP</a:t>
              </a:r>
              <a:endParaRPr lang="fr-CA" sz="1600" b="1" dirty="0">
                <a:solidFill>
                  <a:schemeClr val="accent1">
                    <a:lumMod val="50000"/>
                  </a:schemeClr>
                </a:solidFill>
              </a:endParaRPr>
            </a:p>
          </p:txBody>
        </p:sp>
      </p:grpSp>
      <p:grpSp>
        <p:nvGrpSpPr>
          <p:cNvPr id="56" name="Groupe 55"/>
          <p:cNvGrpSpPr/>
          <p:nvPr>
            <p:custDataLst>
              <p:tags r:id="rId15"/>
            </p:custDataLst>
          </p:nvPr>
        </p:nvGrpSpPr>
        <p:grpSpPr>
          <a:xfrm>
            <a:off x="3994028" y="4869160"/>
            <a:ext cx="1226044" cy="862874"/>
            <a:chOff x="2991335" y="4858212"/>
            <a:chExt cx="1783102" cy="1013524"/>
          </a:xfrm>
        </p:grpSpPr>
        <p:sp>
          <p:nvSpPr>
            <p:cNvPr id="10" name="Organigramme : Procédé prédéfini 9"/>
            <p:cNvSpPr/>
            <p:nvPr/>
          </p:nvSpPr>
          <p:spPr>
            <a:xfrm>
              <a:off x="2991335" y="4858212"/>
              <a:ext cx="1783102" cy="1013524"/>
            </a:xfrm>
            <a:prstGeom prst="flowChartPredefinedProcess">
              <a:avLst/>
            </a:prstGeom>
          </p:spPr>
          <p:style>
            <a:lnRef idx="0">
              <a:schemeClr val="accent2"/>
            </a:lnRef>
            <a:fillRef idx="3">
              <a:schemeClr val="accent2"/>
            </a:fillRef>
            <a:effectRef idx="3">
              <a:schemeClr val="accent2"/>
            </a:effectRef>
            <a:fontRef idx="minor">
              <a:schemeClr val="lt1"/>
            </a:fontRef>
          </p:style>
          <p:txBody>
            <a:bodyPr lIns="36000" rIns="36000" rtlCol="0" anchor="ctr"/>
            <a:lstStyle/>
            <a:p>
              <a:pPr algn="ctr"/>
              <a:endParaRPr lang="fr-CA" dirty="0"/>
            </a:p>
          </p:txBody>
        </p:sp>
        <p:sp>
          <p:nvSpPr>
            <p:cNvPr id="11" name="Rectangle 10"/>
            <p:cNvSpPr/>
            <p:nvPr/>
          </p:nvSpPr>
          <p:spPr>
            <a:xfrm>
              <a:off x="2991335" y="5076473"/>
              <a:ext cx="1783102" cy="686871"/>
            </a:xfrm>
            <a:prstGeom prst="rect">
              <a:avLst/>
            </a:prstGeom>
          </p:spPr>
          <p:txBody>
            <a:bodyPr wrap="square">
              <a:spAutoFit/>
            </a:bodyPr>
            <a:lstStyle/>
            <a:p>
              <a:pPr algn="ctr"/>
              <a:r>
                <a:rPr lang="fr-CA" sz="1600" dirty="0" smtClean="0">
                  <a:solidFill>
                    <a:schemeClr val="bg1"/>
                  </a:solidFill>
                </a:rPr>
                <a:t>Open</a:t>
              </a:r>
            </a:p>
            <a:p>
              <a:pPr algn="ctr"/>
              <a:r>
                <a:rPr lang="fr-CA" sz="1600" dirty="0" err="1" smtClean="0">
                  <a:solidFill>
                    <a:schemeClr val="bg1"/>
                  </a:solidFill>
                </a:rPr>
                <a:t>Maps</a:t>
              </a:r>
              <a:endParaRPr lang="fr-CA" sz="1600" dirty="0">
                <a:solidFill>
                  <a:schemeClr val="bg1"/>
                </a:solidFill>
              </a:endParaRPr>
            </a:p>
          </p:txBody>
        </p:sp>
      </p:grpSp>
      <p:grpSp>
        <p:nvGrpSpPr>
          <p:cNvPr id="55" name="Groupe 54"/>
          <p:cNvGrpSpPr/>
          <p:nvPr>
            <p:custDataLst>
              <p:tags r:id="rId16"/>
            </p:custDataLst>
          </p:nvPr>
        </p:nvGrpSpPr>
        <p:grpSpPr>
          <a:xfrm>
            <a:off x="323287" y="1702646"/>
            <a:ext cx="1014673" cy="850502"/>
            <a:chOff x="323287" y="1702646"/>
            <a:chExt cx="1014673" cy="850502"/>
          </a:xfrm>
        </p:grpSpPr>
        <p:pic>
          <p:nvPicPr>
            <p:cNvPr id="1026" name="Picture 2" descr="C:\Users\marmarti\AppData\Local\Microsoft\Windows\Temporary Internet Files\Content.IE5\21718OVO\120px-User.svg[1].png"/>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395536" y="1981648"/>
              <a:ext cx="571500" cy="571500"/>
            </a:xfrm>
            <a:prstGeom prst="rect">
              <a:avLst/>
            </a:prstGeom>
            <a:noFill/>
            <a:extLst>
              <a:ext uri="{909E8E84-426E-40DD-AFC4-6F175D3DCCD1}">
                <a14:hiddenFill xmlns:a14="http://schemas.microsoft.com/office/drawing/2010/main">
                  <a:solidFill>
                    <a:srgbClr val="FFFFFF"/>
                  </a:solidFill>
                </a14:hiddenFill>
              </a:ext>
            </a:extLst>
          </p:spPr>
        </p:pic>
        <p:sp>
          <p:nvSpPr>
            <p:cNvPr id="52" name="ZoneTexte 37"/>
            <p:cNvSpPr txBox="1"/>
            <p:nvPr/>
          </p:nvSpPr>
          <p:spPr>
            <a:xfrm>
              <a:off x="323287" y="1702646"/>
              <a:ext cx="1014673" cy="338554"/>
            </a:xfrm>
            <a:prstGeom prst="rect">
              <a:avLst/>
            </a:prstGeom>
            <a:noFill/>
          </p:spPr>
          <p:txBody>
            <a:bodyPr wrap="square" rtlCol="0">
              <a:spAutoFit/>
            </a:bodyPr>
            <a:lstStyle/>
            <a:p>
              <a:r>
                <a:rPr lang="fr-CA" sz="1600" b="1" dirty="0">
                  <a:solidFill>
                    <a:srgbClr val="FFC000"/>
                  </a:solidFill>
                </a:rPr>
                <a:t>E</a:t>
              </a:r>
              <a:r>
                <a:rPr lang="fr-CA" sz="1600" b="1" dirty="0" smtClean="0">
                  <a:solidFill>
                    <a:srgbClr val="FFC000"/>
                  </a:solidFill>
                </a:rPr>
                <a:t>ditor</a:t>
              </a:r>
              <a:endParaRPr lang="fr-CA" sz="1600" b="1" dirty="0">
                <a:solidFill>
                  <a:srgbClr val="FFC000"/>
                </a:solidFill>
              </a:endParaRPr>
            </a:p>
          </p:txBody>
        </p:sp>
      </p:grpSp>
      <p:grpSp>
        <p:nvGrpSpPr>
          <p:cNvPr id="60" name="Groupe 59"/>
          <p:cNvGrpSpPr/>
          <p:nvPr>
            <p:custDataLst>
              <p:tags r:id="rId17"/>
            </p:custDataLst>
          </p:nvPr>
        </p:nvGrpSpPr>
        <p:grpSpPr>
          <a:xfrm>
            <a:off x="341332" y="4402358"/>
            <a:ext cx="1333388" cy="564733"/>
            <a:chOff x="341332" y="4402358"/>
            <a:chExt cx="1333388" cy="564733"/>
          </a:xfrm>
        </p:grpSpPr>
        <p:sp>
          <p:nvSpPr>
            <p:cNvPr id="50" name="TextBox 54"/>
            <p:cNvSpPr txBox="1"/>
            <p:nvPr/>
          </p:nvSpPr>
          <p:spPr>
            <a:xfrm>
              <a:off x="341332" y="4402358"/>
              <a:ext cx="1166281" cy="338554"/>
            </a:xfrm>
            <a:prstGeom prst="rect">
              <a:avLst/>
            </a:prstGeom>
            <a:noFill/>
          </p:spPr>
          <p:txBody>
            <a:bodyPr wrap="none" rtlCol="0">
              <a:spAutoFit/>
            </a:bodyPr>
            <a:lstStyle/>
            <a:p>
              <a:r>
                <a:rPr lang="fr-CA" sz="1600" b="1" dirty="0" smtClean="0">
                  <a:solidFill>
                    <a:schemeClr val="accent1">
                      <a:lumMod val="50000"/>
                    </a:schemeClr>
                  </a:solidFill>
                </a:rPr>
                <a:t>Open </a:t>
              </a:r>
              <a:r>
                <a:rPr lang="fr-CA" sz="1600" b="1" dirty="0" err="1" smtClean="0">
                  <a:solidFill>
                    <a:schemeClr val="accent1">
                      <a:lumMod val="50000"/>
                    </a:schemeClr>
                  </a:solidFill>
                </a:rPr>
                <a:t>Maps</a:t>
              </a:r>
              <a:endParaRPr lang="fr-CA" sz="1600" b="1" dirty="0">
                <a:solidFill>
                  <a:schemeClr val="accent1">
                    <a:lumMod val="50000"/>
                  </a:schemeClr>
                </a:solidFill>
              </a:endParaRPr>
            </a:p>
          </p:txBody>
        </p:sp>
        <p:sp>
          <p:nvSpPr>
            <p:cNvPr id="53" name="ZoneTexte 10"/>
            <p:cNvSpPr txBox="1"/>
            <p:nvPr/>
          </p:nvSpPr>
          <p:spPr>
            <a:xfrm>
              <a:off x="343650" y="4659314"/>
              <a:ext cx="1331070" cy="307777"/>
            </a:xfrm>
            <a:prstGeom prst="rect">
              <a:avLst/>
            </a:prstGeom>
            <a:noFill/>
          </p:spPr>
          <p:txBody>
            <a:bodyPr wrap="none" rtlCol="0">
              <a:spAutoFit/>
            </a:bodyPr>
            <a:lstStyle/>
            <a:p>
              <a:r>
                <a:rPr lang="fr-CA" sz="1400" dirty="0" smtClean="0">
                  <a:solidFill>
                    <a:schemeClr val="accent5">
                      <a:lumMod val="50000"/>
                    </a:schemeClr>
                  </a:solidFill>
                </a:rPr>
                <a:t>open.canada.ca</a:t>
              </a:r>
              <a:endParaRPr lang="fr-CA" sz="1400" dirty="0">
                <a:solidFill>
                  <a:schemeClr val="accent5">
                    <a:lumMod val="50000"/>
                  </a:schemeClr>
                </a:solidFill>
              </a:endParaRPr>
            </a:p>
          </p:txBody>
        </p:sp>
      </p:grpSp>
      <p:grpSp>
        <p:nvGrpSpPr>
          <p:cNvPr id="65" name="Groupe 64"/>
          <p:cNvGrpSpPr/>
          <p:nvPr>
            <p:custDataLst>
              <p:tags r:id="rId18"/>
            </p:custDataLst>
          </p:nvPr>
        </p:nvGrpSpPr>
        <p:grpSpPr>
          <a:xfrm>
            <a:off x="4035608" y="1639240"/>
            <a:ext cx="1216619" cy="1215520"/>
            <a:chOff x="4007146" y="1700808"/>
            <a:chExt cx="1216619" cy="1215520"/>
          </a:xfrm>
        </p:grpSpPr>
        <p:sp>
          <p:nvSpPr>
            <p:cNvPr id="27" name="Organigramme : Procédé prédéfini 26"/>
            <p:cNvSpPr/>
            <p:nvPr/>
          </p:nvSpPr>
          <p:spPr>
            <a:xfrm>
              <a:off x="4007146" y="2224365"/>
              <a:ext cx="1216619" cy="691963"/>
            </a:xfrm>
            <a:prstGeom prst="flowChartPredefinedProcess">
              <a:avLst/>
            </a:prstGeom>
          </p:spPr>
          <p:style>
            <a:lnRef idx="0">
              <a:schemeClr val="accent2"/>
            </a:lnRef>
            <a:fillRef idx="3">
              <a:schemeClr val="accent2"/>
            </a:fillRef>
            <a:effectRef idx="3">
              <a:schemeClr val="accent2"/>
            </a:effectRef>
            <a:fontRef idx="minor">
              <a:schemeClr val="lt1"/>
            </a:fontRef>
          </p:style>
          <p:txBody>
            <a:bodyPr rIns="36000" rtlCol="0" anchor="ctr"/>
            <a:lstStyle/>
            <a:p>
              <a:pPr algn="ctr"/>
              <a:r>
                <a:rPr lang="fr-CA" sz="1700" dirty="0" smtClean="0"/>
                <a:t>FGP</a:t>
              </a:r>
              <a:endParaRPr lang="fr-CA" sz="1700" dirty="0"/>
            </a:p>
          </p:txBody>
        </p:sp>
        <p:sp>
          <p:nvSpPr>
            <p:cNvPr id="70" name="TextBox 18"/>
            <p:cNvSpPr txBox="1"/>
            <p:nvPr/>
          </p:nvSpPr>
          <p:spPr>
            <a:xfrm>
              <a:off x="4016267" y="1700808"/>
              <a:ext cx="1207498" cy="523220"/>
            </a:xfrm>
            <a:prstGeom prst="rect">
              <a:avLst/>
            </a:prstGeom>
            <a:noFill/>
            <a:effectLst>
              <a:glow rad="228600">
                <a:schemeClr val="accent4">
                  <a:satMod val="175000"/>
                  <a:alpha val="40000"/>
                </a:schemeClr>
              </a:glow>
            </a:effectLst>
          </p:spPr>
          <p:txBody>
            <a:bodyPr wrap="square" rtlCol="0">
              <a:spAutoFit/>
            </a:bodyPr>
            <a:lstStyle/>
            <a:p>
              <a:pPr algn="ctr"/>
              <a:r>
                <a:rPr lang="fr-CA" sz="1400" dirty="0" err="1" smtClean="0"/>
                <a:t>Publishing</a:t>
              </a:r>
              <a:endParaRPr lang="fr-CA" sz="1400" dirty="0"/>
            </a:p>
            <a:p>
              <a:pPr algn="ctr"/>
              <a:r>
                <a:rPr lang="fr-CA" sz="1400" dirty="0" err="1" smtClean="0"/>
                <a:t>Space</a:t>
              </a:r>
              <a:endParaRPr lang="fr-CA" sz="1400" dirty="0"/>
            </a:p>
          </p:txBody>
        </p:sp>
      </p:grpSp>
      <p:grpSp>
        <p:nvGrpSpPr>
          <p:cNvPr id="73" name="Groupe 72"/>
          <p:cNvGrpSpPr/>
          <p:nvPr>
            <p:custDataLst>
              <p:tags r:id="rId19"/>
            </p:custDataLst>
          </p:nvPr>
        </p:nvGrpSpPr>
        <p:grpSpPr>
          <a:xfrm>
            <a:off x="2458605" y="1378120"/>
            <a:ext cx="2982794" cy="1540291"/>
            <a:chOff x="2458605" y="1378120"/>
            <a:chExt cx="2982794" cy="1540291"/>
          </a:xfrm>
        </p:grpSpPr>
        <p:sp>
          <p:nvSpPr>
            <p:cNvPr id="5" name="Rectangle à coins arrondis 4"/>
            <p:cNvSpPr/>
            <p:nvPr/>
          </p:nvSpPr>
          <p:spPr>
            <a:xfrm>
              <a:off x="2458605" y="1673626"/>
              <a:ext cx="2982794" cy="1244785"/>
            </a:xfrm>
            <a:prstGeom prst="roundRect">
              <a:avLst/>
            </a:prstGeom>
            <a:noFill/>
            <a:ln>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p>
          </p:txBody>
        </p:sp>
        <p:grpSp>
          <p:nvGrpSpPr>
            <p:cNvPr id="63" name="Groupe 62"/>
            <p:cNvGrpSpPr/>
            <p:nvPr/>
          </p:nvGrpSpPr>
          <p:grpSpPr>
            <a:xfrm>
              <a:off x="2479727" y="1740147"/>
              <a:ext cx="1681139" cy="1106501"/>
              <a:chOff x="2424832" y="1604833"/>
              <a:chExt cx="1681139" cy="1106501"/>
            </a:xfrm>
          </p:grpSpPr>
          <p:grpSp>
            <p:nvGrpSpPr>
              <p:cNvPr id="18" name="Groupe 17"/>
              <p:cNvGrpSpPr/>
              <p:nvPr/>
            </p:nvGrpSpPr>
            <p:grpSpPr>
              <a:xfrm>
                <a:off x="2674841" y="2017042"/>
                <a:ext cx="1177079" cy="694292"/>
                <a:chOff x="2202414" y="2828606"/>
                <a:chExt cx="1176506" cy="746495"/>
              </a:xfrm>
            </p:grpSpPr>
            <p:sp>
              <p:nvSpPr>
                <p:cNvPr id="39" name="Rectangle 38"/>
                <p:cNvSpPr/>
                <p:nvPr/>
              </p:nvSpPr>
              <p:spPr>
                <a:xfrm>
                  <a:off x="2202414" y="3218292"/>
                  <a:ext cx="360040" cy="355476"/>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CA" dirty="0"/>
                </a:p>
              </p:txBody>
            </p:sp>
            <p:sp>
              <p:nvSpPr>
                <p:cNvPr id="40" name="Rectangle 39"/>
                <p:cNvSpPr/>
                <p:nvPr/>
              </p:nvSpPr>
              <p:spPr>
                <a:xfrm>
                  <a:off x="2601531" y="3219625"/>
                  <a:ext cx="360040" cy="355476"/>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CA" dirty="0"/>
                </a:p>
              </p:txBody>
            </p:sp>
            <p:sp>
              <p:nvSpPr>
                <p:cNvPr id="41" name="Rectangle 40"/>
                <p:cNvSpPr/>
                <p:nvPr/>
              </p:nvSpPr>
              <p:spPr>
                <a:xfrm>
                  <a:off x="3018880" y="3218292"/>
                  <a:ext cx="360040" cy="355476"/>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CA" dirty="0"/>
                </a:p>
              </p:txBody>
            </p:sp>
            <p:sp>
              <p:nvSpPr>
                <p:cNvPr id="42" name="Rectangle 41"/>
                <p:cNvSpPr/>
                <p:nvPr/>
              </p:nvSpPr>
              <p:spPr>
                <a:xfrm>
                  <a:off x="2202414" y="2828606"/>
                  <a:ext cx="360040" cy="355476"/>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CA" dirty="0"/>
                </a:p>
              </p:txBody>
            </p:sp>
            <p:sp>
              <p:nvSpPr>
                <p:cNvPr id="43" name="Rectangle 42"/>
                <p:cNvSpPr/>
                <p:nvPr/>
              </p:nvSpPr>
              <p:spPr>
                <a:xfrm>
                  <a:off x="2610647" y="2828606"/>
                  <a:ext cx="360040" cy="355476"/>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CA" dirty="0"/>
                </a:p>
              </p:txBody>
            </p:sp>
            <p:sp>
              <p:nvSpPr>
                <p:cNvPr id="44" name="Rectangle 43"/>
                <p:cNvSpPr/>
                <p:nvPr/>
              </p:nvSpPr>
              <p:spPr>
                <a:xfrm>
                  <a:off x="3018880" y="2828606"/>
                  <a:ext cx="360040" cy="355476"/>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CA" dirty="0"/>
                </a:p>
              </p:txBody>
            </p:sp>
          </p:grpSp>
          <p:sp>
            <p:nvSpPr>
              <p:cNvPr id="51" name="TextBox 18"/>
              <p:cNvSpPr txBox="1"/>
              <p:nvPr/>
            </p:nvSpPr>
            <p:spPr>
              <a:xfrm>
                <a:off x="2424832" y="1604833"/>
                <a:ext cx="1681139" cy="307777"/>
              </a:xfrm>
              <a:prstGeom prst="rect">
                <a:avLst/>
              </a:prstGeom>
              <a:noFill/>
              <a:effectLst>
                <a:glow rad="228600">
                  <a:schemeClr val="accent4">
                    <a:satMod val="175000"/>
                    <a:alpha val="40000"/>
                  </a:schemeClr>
                </a:glow>
              </a:effectLst>
            </p:spPr>
            <p:txBody>
              <a:bodyPr wrap="square" rtlCol="0">
                <a:spAutoFit/>
              </a:bodyPr>
              <a:lstStyle/>
              <a:p>
                <a:pPr algn="ctr"/>
                <a:r>
                  <a:rPr lang="fr-CA" sz="1400" dirty="0" err="1" smtClean="0"/>
                  <a:t>Workspaces</a:t>
                </a:r>
                <a:endParaRPr lang="fr-CA" sz="1400" dirty="0"/>
              </a:p>
            </p:txBody>
          </p:sp>
        </p:grpSp>
        <p:sp>
          <p:nvSpPr>
            <p:cNvPr id="72" name="ZoneTexte 71"/>
            <p:cNvSpPr txBox="1"/>
            <p:nvPr/>
          </p:nvSpPr>
          <p:spPr>
            <a:xfrm>
              <a:off x="3371317" y="1378120"/>
              <a:ext cx="1199367" cy="369332"/>
            </a:xfrm>
            <a:prstGeom prst="rect">
              <a:avLst/>
            </a:prstGeom>
            <a:noFill/>
          </p:spPr>
          <p:txBody>
            <a:bodyPr wrap="none" rtlCol="0">
              <a:spAutoFit/>
            </a:bodyPr>
            <a:lstStyle/>
            <a:p>
              <a:r>
                <a:rPr lang="fr-CA" dirty="0">
                  <a:solidFill>
                    <a:schemeClr val="accent5">
                      <a:lumMod val="50000"/>
                    </a:schemeClr>
                  </a:solidFill>
                </a:rPr>
                <a:t>Catalogue</a:t>
              </a:r>
            </a:p>
          </p:txBody>
        </p:sp>
      </p:grpSp>
      <p:grpSp>
        <p:nvGrpSpPr>
          <p:cNvPr id="19" name="Group 18"/>
          <p:cNvGrpSpPr/>
          <p:nvPr/>
        </p:nvGrpSpPr>
        <p:grpSpPr>
          <a:xfrm>
            <a:off x="2407153" y="3051052"/>
            <a:ext cx="1788900" cy="1097172"/>
            <a:chOff x="2407153" y="3051052"/>
            <a:chExt cx="1788900" cy="1097172"/>
          </a:xfrm>
        </p:grpSpPr>
        <p:grpSp>
          <p:nvGrpSpPr>
            <p:cNvPr id="79" name="Groupe 78"/>
            <p:cNvGrpSpPr/>
            <p:nvPr>
              <p:custDataLst>
                <p:tags r:id="rId22"/>
              </p:custDataLst>
            </p:nvPr>
          </p:nvGrpSpPr>
          <p:grpSpPr>
            <a:xfrm>
              <a:off x="2407153" y="3051052"/>
              <a:ext cx="1788900" cy="1097172"/>
              <a:chOff x="2378691" y="3040612"/>
              <a:chExt cx="1788900" cy="1097172"/>
            </a:xfrm>
          </p:grpSpPr>
          <p:sp>
            <p:nvSpPr>
              <p:cNvPr id="69" name="TextBox 18"/>
              <p:cNvSpPr txBox="1"/>
              <p:nvPr/>
            </p:nvSpPr>
            <p:spPr>
              <a:xfrm>
                <a:off x="2378691" y="3084583"/>
                <a:ext cx="1788900" cy="523220"/>
              </a:xfrm>
              <a:prstGeom prst="rect">
                <a:avLst/>
              </a:prstGeom>
              <a:noFill/>
              <a:effectLst>
                <a:glow rad="228600">
                  <a:schemeClr val="accent4">
                    <a:satMod val="175000"/>
                    <a:alpha val="40000"/>
                  </a:schemeClr>
                </a:glow>
              </a:effectLst>
            </p:spPr>
            <p:txBody>
              <a:bodyPr wrap="square" rtlCol="0">
                <a:spAutoFit/>
              </a:bodyPr>
              <a:lstStyle/>
              <a:p>
                <a:pPr algn="ctr"/>
                <a:r>
                  <a:rPr lang="fr-CA" sz="1400" dirty="0" smtClean="0"/>
                  <a:t>Data </a:t>
                </a:r>
                <a:r>
                  <a:rPr lang="fr-CA" sz="1400" dirty="0" err="1" smtClean="0"/>
                  <a:t>Dissemination</a:t>
                </a:r>
                <a:endParaRPr lang="fr-CA" sz="1400" dirty="0" smtClean="0"/>
              </a:p>
              <a:p>
                <a:pPr algn="ctr"/>
                <a:r>
                  <a:rPr lang="fr-CA" sz="1400" dirty="0" err="1" smtClean="0"/>
                  <a:t>Repository</a:t>
                </a:r>
                <a:endParaRPr lang="fr-CA" sz="1400" dirty="0"/>
              </a:p>
            </p:txBody>
          </p:sp>
          <p:sp>
            <p:nvSpPr>
              <p:cNvPr id="81" name="Rectangle à coins arrondis 4"/>
              <p:cNvSpPr/>
              <p:nvPr/>
            </p:nvSpPr>
            <p:spPr>
              <a:xfrm>
                <a:off x="2458604" y="3040612"/>
                <a:ext cx="1651047" cy="1097172"/>
              </a:xfrm>
              <a:prstGeom prst="roundRect">
                <a:avLst/>
              </a:prstGeom>
              <a:noFill/>
              <a:ln>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p>
            </p:txBody>
          </p:sp>
        </p:grpSp>
        <p:sp>
          <p:nvSpPr>
            <p:cNvPr id="66" name="Organigramme : Procédé prédéfini 26"/>
            <p:cNvSpPr/>
            <p:nvPr/>
          </p:nvSpPr>
          <p:spPr>
            <a:xfrm>
              <a:off x="2754382" y="3582051"/>
              <a:ext cx="1152434" cy="514814"/>
            </a:xfrm>
            <a:prstGeom prst="flowChartPredefinedProcess">
              <a:avLst/>
            </a:prstGeom>
          </p:spPr>
          <p:style>
            <a:lnRef idx="0">
              <a:schemeClr val="accent2"/>
            </a:lnRef>
            <a:fillRef idx="3">
              <a:schemeClr val="accent2"/>
            </a:fillRef>
            <a:effectRef idx="3">
              <a:schemeClr val="accent2"/>
            </a:effectRef>
            <a:fontRef idx="minor">
              <a:schemeClr val="lt1"/>
            </a:fontRef>
          </p:style>
          <p:txBody>
            <a:bodyPr rIns="36000" rtlCol="0" anchor="ctr"/>
            <a:lstStyle/>
            <a:p>
              <a:pPr algn="ctr"/>
              <a:r>
                <a:rPr lang="fr-CA" sz="1700" dirty="0" smtClean="0"/>
                <a:t>DDR</a:t>
              </a:r>
              <a:endParaRPr lang="fr-CA" sz="1700" dirty="0"/>
            </a:p>
          </p:txBody>
        </p:sp>
      </p:grpSp>
      <p:pic>
        <p:nvPicPr>
          <p:cNvPr id="7" name="Audio 6">
            <a:hlinkClick r:id="" action="ppaction://media"/>
          </p:cNvPr>
          <p:cNvPicPr>
            <a:picLocks noChangeAspect="1"/>
          </p:cNvPicPr>
          <p:nvPr>
            <a:audioFile r:link="rId21"/>
            <p:extLst>
              <p:ext uri="{DAA4B4D4-6D71-4841-9C94-3DE7FCFB9230}">
                <p14:media xmlns:p14="http://schemas.microsoft.com/office/powerpoint/2010/main" r:embed="rId20"/>
              </p:ext>
            </p:extLst>
          </p:nvPr>
        </p:nvPicPr>
        <p:blipFill>
          <a:blip r:embed="rId27"/>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3276838541"/>
      </p:ext>
    </p:extLst>
  </p:cSld>
  <p:clrMapOvr>
    <a:masterClrMapping/>
  </p:clrMapOvr>
  <mc:AlternateContent xmlns:mc="http://schemas.openxmlformats.org/markup-compatibility/2006" xmlns:p14="http://schemas.microsoft.com/office/powerpoint/2010/main">
    <mc:Choice Requires="p14">
      <p:transition spd="slow" p14:dur="3000" advTm="42324"/>
    </mc:Choice>
    <mc:Fallback xmlns="">
      <p:transition spd="slow" advTm="423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extLst mod="1"/>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endParaRPr lang="fr-CA" noProof="0" dirty="0"/>
          </a:p>
        </p:txBody>
      </p:sp>
      <p:sp>
        <p:nvSpPr>
          <p:cNvPr id="3" name="Espace réservé du contenu 2"/>
          <p:cNvSpPr>
            <a:spLocks noGrp="1"/>
          </p:cNvSpPr>
          <p:nvPr>
            <p:ph idx="1"/>
            <p:custDataLst>
              <p:tags r:id="rId2"/>
            </p:custDataLst>
          </p:nvPr>
        </p:nvSpPr>
        <p:spPr/>
        <p:txBody>
          <a:bodyPr/>
          <a:lstStyle/>
          <a:p>
            <a:pPr marL="0" indent="0">
              <a:buNone/>
            </a:pPr>
            <a:endParaRPr lang="en-CA" noProof="0" dirty="0"/>
          </a:p>
          <a:p>
            <a:pPr marL="0" indent="0">
              <a:buNone/>
            </a:pPr>
            <a:r>
              <a:rPr lang="en-CA" noProof="0" dirty="0"/>
              <a:t>Want to know more?</a:t>
            </a:r>
          </a:p>
          <a:p>
            <a:pPr marL="0" indent="0">
              <a:buNone/>
            </a:pPr>
            <a:endParaRPr lang="en-CA" noProof="0" dirty="0"/>
          </a:p>
          <a:p>
            <a:pPr marL="0" indent="0" algn="ctr">
              <a:buNone/>
            </a:pPr>
            <a:r>
              <a:rPr lang="en-CA" noProof="0" dirty="0"/>
              <a:t>Contact the Customer Service Team</a:t>
            </a:r>
          </a:p>
          <a:p>
            <a:pPr marL="0" indent="0" algn="ctr">
              <a:buNone/>
            </a:pPr>
            <a:r>
              <a:rPr lang="en-CA" dirty="0"/>
              <a:t>NRCan.fgp-pgf.RNCan@Canada.ca</a:t>
            </a:r>
          </a:p>
        </p:txBody>
      </p:sp>
      <p:pic>
        <p:nvPicPr>
          <p:cNvPr id="4" name="Audio 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098703197"/>
      </p:ext>
    </p:extLst>
  </p:cSld>
  <p:clrMapOvr>
    <a:masterClrMapping/>
  </p:clrMapOvr>
  <mc:AlternateContent xmlns:mc="http://schemas.openxmlformats.org/markup-compatibility/2006" xmlns:p14="http://schemas.microsoft.com/office/powerpoint/2010/main">
    <mc:Choice Requires="p14">
      <p:transition spd="slow" p14:dur="2000" advTm="11745"/>
    </mc:Choice>
    <mc:Fallback xmlns="">
      <p:transition spd="slow" advTm="117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sld>
</file>

<file path=ppt/tags/tag1.xml><?xml version="1.0" encoding="utf-8"?>
<p:tagLst xmlns:a="http://schemas.openxmlformats.org/drawingml/2006/main" xmlns:r="http://schemas.openxmlformats.org/officeDocument/2006/relationships" xmlns:p="http://schemas.openxmlformats.org/presentationml/2006/main">
  <p:tag name="TIMING" val="|15.2"/>
</p:tagLst>
</file>

<file path=ppt/tags/tag2.xml><?xml version="1.0" encoding="utf-8"?>
<p:tagLst xmlns:a="http://schemas.openxmlformats.org/drawingml/2006/main" xmlns:r="http://schemas.openxmlformats.org/officeDocument/2006/relationships" xmlns:p="http://schemas.openxmlformats.org/presentationml/2006/main">
  <p:tag name="NUM" val="1"/>
</p:tagLst>
</file>

<file path=ppt/tags/tag3.xml><?xml version="1.0" encoding="utf-8"?>
<p:tagLst xmlns:a="http://schemas.openxmlformats.org/drawingml/2006/main" xmlns:r="http://schemas.openxmlformats.org/officeDocument/2006/relationships" xmlns:p="http://schemas.openxmlformats.org/presentationml/2006/main">
  <p:tag name="NUM" val="2"/>
</p:tagLst>
</file>

<file path=ppt/tags/tag4.xml><?xml version="1.0" encoding="utf-8"?>
<p:tagLst xmlns:a="http://schemas.openxmlformats.org/drawingml/2006/main" xmlns:r="http://schemas.openxmlformats.org/officeDocument/2006/relationships" xmlns:p="http://schemas.openxmlformats.org/presentationml/2006/main">
  <p:tag name="NUM" val="3"/>
</p:tagLst>
</file>

<file path=ppt/tags/tag5.xml><?xml version="1.0" encoding="utf-8"?>
<p:tagLst xmlns:a="http://schemas.openxmlformats.org/drawingml/2006/main" xmlns:r="http://schemas.openxmlformats.org/officeDocument/2006/relationships" xmlns:p="http://schemas.openxmlformats.org/presentationml/2006/main">
  <p:tag name="NUM" val="4"/>
</p:tagLst>
</file>

<file path=ppt/tags/tag6.xml><?xml version="1.0" encoding="utf-8"?>
<p:tagLst xmlns:a="http://schemas.openxmlformats.org/drawingml/2006/main" xmlns:r="http://schemas.openxmlformats.org/officeDocument/2006/relationships" xmlns:p="http://schemas.openxmlformats.org/presentationml/2006/main">
  <p:tag name="NUM" val="5"/>
</p:tagLst>
</file>

<file path=ppt/tags/tag7.xml><?xml version="1.0" encoding="utf-8"?>
<p:tagLst xmlns:a="http://schemas.openxmlformats.org/drawingml/2006/main" xmlns:r="http://schemas.openxmlformats.org/officeDocument/2006/relationships" xmlns:p="http://schemas.openxmlformats.org/presentationml/2006/main">
  <p:tag name="NUM" val="14"/>
</p:tagLst>
</file>

<file path=ppt/tags/tag8.xml><?xml version="1.0" encoding="utf-8"?>
<p:tagLst xmlns:a="http://schemas.openxmlformats.org/drawingml/2006/main" xmlns:r="http://schemas.openxmlformats.org/officeDocument/2006/relationships" xmlns:p="http://schemas.openxmlformats.org/presentationml/2006/main">
  <p:tag name="NUM" val="17"/>
</p:tagLst>
</file>

<file path=ppt/tags/tag9.xml><?xml version="1.0" encoding="utf-8"?>
<p:tagLst xmlns:a="http://schemas.openxmlformats.org/drawingml/2006/main" xmlns:r="http://schemas.openxmlformats.org/officeDocument/2006/relationships" xmlns:p="http://schemas.openxmlformats.org/presentationml/2006/main">
  <p:tag name="TIMING" val="|23.2"/>
</p:tagLst>
</file>

<file path=ppt/tags/tag10.xml><?xml version="1.0" encoding="utf-8"?>
<p:tagLst xmlns:a="http://schemas.openxmlformats.org/drawingml/2006/main" xmlns:r="http://schemas.openxmlformats.org/officeDocument/2006/relationships" xmlns:p="http://schemas.openxmlformats.org/presentationml/2006/main">
  <p:tag name="NUM" val="1"/>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4"/>
</p:tagLst>
</file>

<file path=ppt/tags/tag14.xml><?xml version="1.0" encoding="utf-8"?>
<p:tagLst xmlns:a="http://schemas.openxmlformats.org/drawingml/2006/main" xmlns:r="http://schemas.openxmlformats.org/officeDocument/2006/relationships" xmlns:p="http://schemas.openxmlformats.org/presentationml/2006/main">
  <p:tag name="NUM" val="5"/>
</p:tagLst>
</file>

<file path=ppt/tags/tag15.xml><?xml version="1.0" encoding="utf-8"?>
<p:tagLst xmlns:a="http://schemas.openxmlformats.org/drawingml/2006/main" xmlns:r="http://schemas.openxmlformats.org/officeDocument/2006/relationships" xmlns:p="http://schemas.openxmlformats.org/presentationml/2006/main">
  <p:tag name="NUM" val="10"/>
</p:tagLst>
</file>

<file path=ppt/tags/tag16.xml><?xml version="1.0" encoding="utf-8"?>
<p:tagLst xmlns:a="http://schemas.openxmlformats.org/drawingml/2006/main" xmlns:r="http://schemas.openxmlformats.org/officeDocument/2006/relationships" xmlns:p="http://schemas.openxmlformats.org/presentationml/2006/main">
  <p:tag name="NUM" val="14"/>
</p:tagLst>
</file>

<file path=ppt/tags/tag17.xml><?xml version="1.0" encoding="utf-8"?>
<p:tagLst xmlns:a="http://schemas.openxmlformats.org/drawingml/2006/main" xmlns:r="http://schemas.openxmlformats.org/officeDocument/2006/relationships" xmlns:p="http://schemas.openxmlformats.org/presentationml/2006/main">
  <p:tag name="NUM" val="16"/>
</p:tagLst>
</file>

<file path=ppt/tags/tag18.xml><?xml version="1.0" encoding="utf-8"?>
<p:tagLst xmlns:a="http://schemas.openxmlformats.org/drawingml/2006/main" xmlns:r="http://schemas.openxmlformats.org/officeDocument/2006/relationships" xmlns:p="http://schemas.openxmlformats.org/presentationml/2006/main">
  <p:tag name="NUM" val="17"/>
</p:tagLst>
</file>

<file path=ppt/tags/tag19.xml><?xml version="1.0" encoding="utf-8"?>
<p:tagLst xmlns:a="http://schemas.openxmlformats.org/drawingml/2006/main" xmlns:r="http://schemas.openxmlformats.org/officeDocument/2006/relationships" xmlns:p="http://schemas.openxmlformats.org/presentationml/2006/main">
  <p:tag name="NUM" val="19"/>
</p:tagLst>
</file>

<file path=ppt/tags/tag20.xml><?xml version="1.0" encoding="utf-8"?>
<p:tagLst xmlns:a="http://schemas.openxmlformats.org/drawingml/2006/main" xmlns:r="http://schemas.openxmlformats.org/officeDocument/2006/relationships" xmlns:p="http://schemas.openxmlformats.org/presentationml/2006/main">
  <p:tag name="TIMING" val="|14.4|13.7|17"/>
</p:tagLst>
</file>

<file path=ppt/tags/tag21.xml><?xml version="1.0" encoding="utf-8"?>
<p:tagLst xmlns:a="http://schemas.openxmlformats.org/drawingml/2006/main" xmlns:r="http://schemas.openxmlformats.org/officeDocument/2006/relationships" xmlns:p="http://schemas.openxmlformats.org/presentationml/2006/main">
  <p:tag name="NUM" val="1"/>
</p:tagLst>
</file>

<file path=ppt/tags/tag22.xml><?xml version="1.0" encoding="utf-8"?>
<p:tagLst xmlns:a="http://schemas.openxmlformats.org/drawingml/2006/main" xmlns:r="http://schemas.openxmlformats.org/officeDocument/2006/relationships" xmlns:p="http://schemas.openxmlformats.org/presentationml/2006/main">
  <p:tag name="NUM" val="2"/>
</p:tagLst>
</file>

<file path=ppt/tags/tag23.xml><?xml version="1.0" encoding="utf-8"?>
<p:tagLst xmlns:a="http://schemas.openxmlformats.org/drawingml/2006/main" xmlns:r="http://schemas.openxmlformats.org/officeDocument/2006/relationships" xmlns:p="http://schemas.openxmlformats.org/presentationml/2006/main">
  <p:tag name="NUM" val="3"/>
</p:tagLst>
</file>

<file path=ppt/tags/tag24.xml><?xml version="1.0" encoding="utf-8"?>
<p:tagLst xmlns:a="http://schemas.openxmlformats.org/drawingml/2006/main" xmlns:r="http://schemas.openxmlformats.org/officeDocument/2006/relationships" xmlns:p="http://schemas.openxmlformats.org/presentationml/2006/main">
  <p:tag name="NUM" val="4"/>
</p:tagLst>
</file>

<file path=ppt/tags/tag25.xml><?xml version="1.0" encoding="utf-8"?>
<p:tagLst xmlns:a="http://schemas.openxmlformats.org/drawingml/2006/main" xmlns:r="http://schemas.openxmlformats.org/officeDocument/2006/relationships" xmlns:p="http://schemas.openxmlformats.org/presentationml/2006/main">
  <p:tag name="NUM" val="5"/>
</p:tagLst>
</file>

<file path=ppt/tags/tag26.xml><?xml version="1.0" encoding="utf-8"?>
<p:tagLst xmlns:a="http://schemas.openxmlformats.org/drawingml/2006/main" xmlns:r="http://schemas.openxmlformats.org/officeDocument/2006/relationships" xmlns:p="http://schemas.openxmlformats.org/presentationml/2006/main">
  <p:tag name="NUM" val="6"/>
</p:tagLst>
</file>

<file path=ppt/tags/tag27.xml><?xml version="1.0" encoding="utf-8"?>
<p:tagLst xmlns:a="http://schemas.openxmlformats.org/drawingml/2006/main" xmlns:r="http://schemas.openxmlformats.org/officeDocument/2006/relationships" xmlns:p="http://schemas.openxmlformats.org/presentationml/2006/main">
  <p:tag name="NUM" val="7"/>
</p:tagLst>
</file>

<file path=ppt/tags/tag28.xml><?xml version="1.0" encoding="utf-8"?>
<p:tagLst xmlns:a="http://schemas.openxmlformats.org/drawingml/2006/main" xmlns:r="http://schemas.openxmlformats.org/officeDocument/2006/relationships" xmlns:p="http://schemas.openxmlformats.org/presentationml/2006/main">
  <p:tag name="NUM" val="9"/>
</p:tagLst>
</file>

<file path=ppt/tags/tag29.xml><?xml version="1.0" encoding="utf-8"?>
<p:tagLst xmlns:a="http://schemas.openxmlformats.org/drawingml/2006/main" xmlns:r="http://schemas.openxmlformats.org/officeDocument/2006/relationships" xmlns:p="http://schemas.openxmlformats.org/presentationml/2006/main">
  <p:tag name="NUM" val="10"/>
</p:tagLst>
</file>

<file path=ppt/tags/tag30.xml><?xml version="1.0" encoding="utf-8"?>
<p:tagLst xmlns:a="http://schemas.openxmlformats.org/drawingml/2006/main" xmlns:r="http://schemas.openxmlformats.org/officeDocument/2006/relationships" xmlns:p="http://schemas.openxmlformats.org/presentationml/2006/main">
  <p:tag name="NUM" val="12"/>
</p:tagLst>
</file>

<file path=ppt/tags/tag31.xml><?xml version="1.0" encoding="utf-8"?>
<p:tagLst xmlns:a="http://schemas.openxmlformats.org/drawingml/2006/main" xmlns:r="http://schemas.openxmlformats.org/officeDocument/2006/relationships" xmlns:p="http://schemas.openxmlformats.org/presentationml/2006/main">
  <p:tag name="NUM" val="13"/>
</p:tagLst>
</file>

<file path=ppt/tags/tag32.xml><?xml version="1.0" encoding="utf-8"?>
<p:tagLst xmlns:a="http://schemas.openxmlformats.org/drawingml/2006/main" xmlns:r="http://schemas.openxmlformats.org/officeDocument/2006/relationships" xmlns:p="http://schemas.openxmlformats.org/presentationml/2006/main">
  <p:tag name="NUM" val="14"/>
</p:tagLst>
</file>

<file path=ppt/tags/tag33.xml><?xml version="1.0" encoding="utf-8"?>
<p:tagLst xmlns:a="http://schemas.openxmlformats.org/drawingml/2006/main" xmlns:r="http://schemas.openxmlformats.org/officeDocument/2006/relationships" xmlns:p="http://schemas.openxmlformats.org/presentationml/2006/main">
  <p:tag name="NUM" val="15"/>
</p:tagLst>
</file>

<file path=ppt/tags/tag34.xml><?xml version="1.0" encoding="utf-8"?>
<p:tagLst xmlns:a="http://schemas.openxmlformats.org/drawingml/2006/main" xmlns:r="http://schemas.openxmlformats.org/officeDocument/2006/relationships" xmlns:p="http://schemas.openxmlformats.org/presentationml/2006/main">
  <p:tag name="NUM" val="16"/>
</p:tagLst>
</file>

<file path=ppt/tags/tag35.xml><?xml version="1.0" encoding="utf-8"?>
<p:tagLst xmlns:a="http://schemas.openxmlformats.org/drawingml/2006/main" xmlns:r="http://schemas.openxmlformats.org/officeDocument/2006/relationships" xmlns:p="http://schemas.openxmlformats.org/presentationml/2006/main">
  <p:tag name="NUM" val="17"/>
</p:tagLst>
</file>

<file path=ppt/tags/tag36.xml><?xml version="1.0" encoding="utf-8"?>
<p:tagLst xmlns:a="http://schemas.openxmlformats.org/drawingml/2006/main" xmlns:r="http://schemas.openxmlformats.org/officeDocument/2006/relationships" xmlns:p="http://schemas.openxmlformats.org/presentationml/2006/main">
  <p:tag name="NUM" val="18"/>
</p:tagLst>
</file>

<file path=ppt/tags/tag37.xml><?xml version="1.0" encoding="utf-8"?>
<p:tagLst xmlns:a="http://schemas.openxmlformats.org/drawingml/2006/main" xmlns:r="http://schemas.openxmlformats.org/officeDocument/2006/relationships" xmlns:p="http://schemas.openxmlformats.org/presentationml/2006/main">
  <p:tag name="NUM" val="19"/>
</p:tagLst>
</file>

<file path=ppt/tags/tag38.xml><?xml version="1.0" encoding="utf-8"?>
<p:tagLst xmlns:a="http://schemas.openxmlformats.org/drawingml/2006/main" xmlns:r="http://schemas.openxmlformats.org/officeDocument/2006/relationships" xmlns:p="http://schemas.openxmlformats.org/presentationml/2006/main">
  <p:tag name="NUM" val="8"/>
</p:tagLst>
</file>

<file path=ppt/tags/tag39.xml><?xml version="1.0" encoding="utf-8"?>
<p:tagLst xmlns:a="http://schemas.openxmlformats.org/drawingml/2006/main" xmlns:r="http://schemas.openxmlformats.org/officeDocument/2006/relationships" xmlns:p="http://schemas.openxmlformats.org/presentationml/2006/main">
  <p:tag name="TIMING" val="|11.6"/>
</p:tagLst>
</file>

<file path=ppt/tags/tag40.xml><?xml version="1.0" encoding="utf-8"?>
<p:tagLst xmlns:a="http://schemas.openxmlformats.org/drawingml/2006/main" xmlns:r="http://schemas.openxmlformats.org/officeDocument/2006/relationships" xmlns:p="http://schemas.openxmlformats.org/presentationml/2006/main">
  <p:tag name="NUM" val="1"/>
</p:tagLst>
</file>

<file path=ppt/tags/tag41.xml><?xml version="1.0" encoding="utf-8"?>
<p:tagLst xmlns:a="http://schemas.openxmlformats.org/drawingml/2006/main" xmlns:r="http://schemas.openxmlformats.org/officeDocument/2006/relationships" xmlns:p="http://schemas.openxmlformats.org/presentationml/2006/main">
  <p:tag name="NUM" val="2"/>
</p:tagLst>
</file>

<file path=ppt/tags/tag42.xml><?xml version="1.0" encoding="utf-8"?>
<p:tagLst xmlns:a="http://schemas.openxmlformats.org/drawingml/2006/main" xmlns:r="http://schemas.openxmlformats.org/officeDocument/2006/relationships" xmlns:p="http://schemas.openxmlformats.org/presentationml/2006/main">
  <p:tag name="NUM" val="3"/>
</p:tagLst>
</file>

<file path=ppt/tags/tag43.xml><?xml version="1.0" encoding="utf-8"?>
<p:tagLst xmlns:a="http://schemas.openxmlformats.org/drawingml/2006/main" xmlns:r="http://schemas.openxmlformats.org/officeDocument/2006/relationships" xmlns:p="http://schemas.openxmlformats.org/presentationml/2006/main">
  <p:tag name="NUM" val="4"/>
</p:tagLst>
</file>

<file path=ppt/tags/tag44.xml><?xml version="1.0" encoding="utf-8"?>
<p:tagLst xmlns:a="http://schemas.openxmlformats.org/drawingml/2006/main" xmlns:r="http://schemas.openxmlformats.org/officeDocument/2006/relationships" xmlns:p="http://schemas.openxmlformats.org/presentationml/2006/main">
  <p:tag name="NUM" val="5"/>
</p:tagLst>
</file>

<file path=ppt/tags/tag45.xml><?xml version="1.0" encoding="utf-8"?>
<p:tagLst xmlns:a="http://schemas.openxmlformats.org/drawingml/2006/main" xmlns:r="http://schemas.openxmlformats.org/officeDocument/2006/relationships" xmlns:p="http://schemas.openxmlformats.org/presentationml/2006/main">
  <p:tag name="NUM" val="6"/>
</p:tagLst>
</file>

<file path=ppt/tags/tag46.xml><?xml version="1.0" encoding="utf-8"?>
<p:tagLst xmlns:a="http://schemas.openxmlformats.org/drawingml/2006/main" xmlns:r="http://schemas.openxmlformats.org/officeDocument/2006/relationships" xmlns:p="http://schemas.openxmlformats.org/presentationml/2006/main">
  <p:tag name="NUM" val="7"/>
</p:tagLst>
</file>

<file path=ppt/tags/tag47.xml><?xml version="1.0" encoding="utf-8"?>
<p:tagLst xmlns:a="http://schemas.openxmlformats.org/drawingml/2006/main" xmlns:r="http://schemas.openxmlformats.org/officeDocument/2006/relationships" xmlns:p="http://schemas.openxmlformats.org/presentationml/2006/main">
  <p:tag name="NUM" val="8"/>
</p:tagLst>
</file>

<file path=ppt/tags/tag48.xml><?xml version="1.0" encoding="utf-8"?>
<p:tagLst xmlns:a="http://schemas.openxmlformats.org/drawingml/2006/main" xmlns:r="http://schemas.openxmlformats.org/officeDocument/2006/relationships" xmlns:p="http://schemas.openxmlformats.org/presentationml/2006/main">
  <p:tag name="NUM" val="9"/>
</p:tagLst>
</file>

<file path=ppt/tags/tag49.xml><?xml version="1.0" encoding="utf-8"?>
<p:tagLst xmlns:a="http://schemas.openxmlformats.org/drawingml/2006/main" xmlns:r="http://schemas.openxmlformats.org/officeDocument/2006/relationships" xmlns:p="http://schemas.openxmlformats.org/presentationml/2006/main">
  <p:tag name="NUM" val="10"/>
</p:tagLst>
</file>

<file path=ppt/tags/tag50.xml><?xml version="1.0" encoding="utf-8"?>
<p:tagLst xmlns:a="http://schemas.openxmlformats.org/drawingml/2006/main" xmlns:r="http://schemas.openxmlformats.org/officeDocument/2006/relationships" xmlns:p="http://schemas.openxmlformats.org/presentationml/2006/main">
  <p:tag name="NUM" val="12"/>
</p:tagLst>
</file>

<file path=ppt/tags/tag51.xml><?xml version="1.0" encoding="utf-8"?>
<p:tagLst xmlns:a="http://schemas.openxmlformats.org/drawingml/2006/main" xmlns:r="http://schemas.openxmlformats.org/officeDocument/2006/relationships" xmlns:p="http://schemas.openxmlformats.org/presentationml/2006/main">
  <p:tag name="NUM" val="13"/>
</p:tagLst>
</file>

<file path=ppt/tags/tag52.xml><?xml version="1.0" encoding="utf-8"?>
<p:tagLst xmlns:a="http://schemas.openxmlformats.org/drawingml/2006/main" xmlns:r="http://schemas.openxmlformats.org/officeDocument/2006/relationships" xmlns:p="http://schemas.openxmlformats.org/presentationml/2006/main">
  <p:tag name="NUM" val="14"/>
</p:tagLst>
</file>

<file path=ppt/tags/tag53.xml><?xml version="1.0" encoding="utf-8"?>
<p:tagLst xmlns:a="http://schemas.openxmlformats.org/drawingml/2006/main" xmlns:r="http://schemas.openxmlformats.org/officeDocument/2006/relationships" xmlns:p="http://schemas.openxmlformats.org/presentationml/2006/main">
  <p:tag name="NUM" val="15"/>
</p:tagLst>
</file>

<file path=ppt/tags/tag54.xml><?xml version="1.0" encoding="utf-8"?>
<p:tagLst xmlns:a="http://schemas.openxmlformats.org/drawingml/2006/main" xmlns:r="http://schemas.openxmlformats.org/officeDocument/2006/relationships" xmlns:p="http://schemas.openxmlformats.org/presentationml/2006/main">
  <p:tag name="NUM" val="16"/>
</p:tagLst>
</file>

<file path=ppt/tags/tag55.xml><?xml version="1.0" encoding="utf-8"?>
<p:tagLst xmlns:a="http://schemas.openxmlformats.org/drawingml/2006/main" xmlns:r="http://schemas.openxmlformats.org/officeDocument/2006/relationships" xmlns:p="http://schemas.openxmlformats.org/presentationml/2006/main">
  <p:tag name="NUM" val="17"/>
</p:tagLst>
</file>

<file path=ppt/tags/tag56.xml><?xml version="1.0" encoding="utf-8"?>
<p:tagLst xmlns:a="http://schemas.openxmlformats.org/drawingml/2006/main" xmlns:r="http://schemas.openxmlformats.org/officeDocument/2006/relationships" xmlns:p="http://schemas.openxmlformats.org/presentationml/2006/main">
  <p:tag name="NUM" val="18"/>
</p:tagLst>
</file>

<file path=ppt/tags/tag57.xml><?xml version="1.0" encoding="utf-8"?>
<p:tagLst xmlns:a="http://schemas.openxmlformats.org/drawingml/2006/main" xmlns:r="http://schemas.openxmlformats.org/officeDocument/2006/relationships" xmlns:p="http://schemas.openxmlformats.org/presentationml/2006/main">
  <p:tag name="NUM" val="19"/>
</p:tagLst>
</file>

<file path=ppt/tags/tag58.xml><?xml version="1.0" encoding="utf-8"?>
<p:tagLst xmlns:a="http://schemas.openxmlformats.org/drawingml/2006/main" xmlns:r="http://schemas.openxmlformats.org/officeDocument/2006/relationships" xmlns:p="http://schemas.openxmlformats.org/presentationml/2006/main">
  <p:tag name="NUM" val="20"/>
</p:tagLst>
</file>

<file path=ppt/tags/tag59.xml><?xml version="1.0" encoding="utf-8"?>
<p:tagLst xmlns:a="http://schemas.openxmlformats.org/drawingml/2006/main" xmlns:r="http://schemas.openxmlformats.org/officeDocument/2006/relationships" xmlns:p="http://schemas.openxmlformats.org/presentationml/2006/main">
  <p:tag name="NUM" val="1"/>
  <p:tag name="{FUSIONTAGSHAPEID}" val="SlideShape_0"/>
</p:tagLst>
</file>

<file path=ppt/tags/tag60.xml><?xml version="1.0" encoding="utf-8"?>
<p:tagLst xmlns:a="http://schemas.openxmlformats.org/drawingml/2006/main" xmlns:r="http://schemas.openxmlformats.org/officeDocument/2006/relationships" xmlns:p="http://schemas.openxmlformats.org/presentationml/2006/main">
  <p:tag name="NUM" val="2"/>
  <p:tag name="{FUSIONTAGSHAPEID}" val="SlideShape_1"/>
</p:tagLst>
</file>

<file path=ppt/tags/tag61.xml><?xml version="1.0" encoding="utf-8"?>
<p:tagLst xmlns:a="http://schemas.openxmlformats.org/drawingml/2006/main" xmlns:r="http://schemas.openxmlformats.org/officeDocument/2006/relationships" xmlns:p="http://schemas.openxmlformats.org/presentationml/2006/main">
  <p:tag name="{FUSIONTAGSHAPEID}" val="NotesShape_3"/>
</p:tagLst>
</file>

<file path=ppt/tags/tag62.xml><?xml version="1.0" encoding="utf-8"?>
<p:tagLst xmlns:a="http://schemas.openxmlformats.org/drawingml/2006/main" xmlns:r="http://schemas.openxmlformats.org/officeDocument/2006/relationships" xmlns:p="http://schemas.openxmlformats.org/presentationml/2006/main">
  <p:tag name="{FUSIONTAGSHAPEID}" val="NotesShape_4"/>
</p:tagLst>
</file>

<file path=ppt/tags/tag63.xml><?xml version="1.0" encoding="utf-8"?>
<p:tagLst xmlns:a="http://schemas.openxmlformats.org/drawingml/2006/main" xmlns:r="http://schemas.openxmlformats.org/officeDocument/2006/relationships" xmlns:p="http://schemas.openxmlformats.org/presentationml/2006/main">
  <p:tag name="{FUSIONTAGSHAPEID}" val="NotesShape_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1381</TotalTime>
  <Words>596</Words>
  <Application>Microsoft Office PowerPoint</Application>
  <PresentationFormat>On-screen Show (4:3)</PresentationFormat>
  <Paragraphs>129</Paragraphs>
  <Slides>6</Slides>
  <Notes>6</Notes>
  <HiddenSlides>0</HiddenSlides>
  <MMClips>6</MMClips>
  <ScaleCrop>false</ScaleCrop>
  <HeadingPairs>
    <vt:vector size="8" baseType="variant">
      <vt:variant>
        <vt:lpstr>Fonts Used</vt:lpstr>
      </vt:variant>
      <vt:variant>
        <vt:i4>5</vt:i4>
      </vt:variant>
      <vt:variant>
        <vt:lpstr>Theme</vt:lpstr>
      </vt:variant>
      <vt:variant>
        <vt:i4>2</vt:i4>
      </vt:variant>
      <vt:variant>
        <vt:lpstr>Slide Titles</vt:lpstr>
      </vt:variant>
      <vt:variant>
        <vt:i4>6</vt:i4>
      </vt:variant>
      <vt:variant>
        <vt:lpstr>Custom Shows</vt:lpstr>
      </vt:variant>
      <vt:variant>
        <vt:i4>1</vt:i4>
      </vt:variant>
    </vt:vector>
  </HeadingPairs>
  <TitlesOfParts>
    <vt:vector size="14" baseType="lpstr">
      <vt:lpstr>ＭＳ Ｐゴシック</vt:lpstr>
      <vt:lpstr>Arial</vt:lpstr>
      <vt:lpstr>Calibri</vt:lpstr>
      <vt:lpstr>Tahoma</vt:lpstr>
      <vt:lpstr>Wingdings</vt:lpstr>
      <vt:lpstr>Office Theme</vt:lpstr>
      <vt:lpstr>1_Office Theme</vt:lpstr>
      <vt:lpstr>PowerPoint Presentation</vt:lpstr>
      <vt:lpstr>Publication process in the FGP</vt:lpstr>
      <vt:lpstr>Publication process in the FGP</vt:lpstr>
      <vt:lpstr>Publication process in the FGP</vt:lpstr>
      <vt:lpstr>Publication process in the FGP</vt:lpstr>
      <vt:lpstr>PowerPoint Presentation</vt:lpstr>
      <vt:lpstr>Custom Show 1</vt:lpstr>
    </vt:vector>
  </TitlesOfParts>
  <Company>NRCan / RNCan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Dunning, Steve</dc:creator>
  <cp:lastModifiedBy>Merry, Andrea</cp:lastModifiedBy>
  <cp:revision>179</cp:revision>
  <cp:lastPrinted>2017-11-08T13:38:24Z</cp:lastPrinted>
  <dcterms:created xsi:type="dcterms:W3CDTF">2015-09-10T13:46:21Z</dcterms:created>
  <dcterms:modified xsi:type="dcterms:W3CDTF">2018-03-06T18:57:30Z</dcterms:modified>
</cp:coreProperties>
</file>