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47C"/>
    <a:srgbClr val="FFCC99"/>
    <a:srgbClr val="FFFFCC"/>
    <a:srgbClr val="3366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81456" autoAdjust="0"/>
  </p:normalViewPr>
  <p:slideViewPr>
    <p:cSldViewPr>
      <p:cViewPr varScale="1">
        <p:scale>
          <a:sx n="92" d="100"/>
          <a:sy n="92" d="100"/>
        </p:scale>
        <p:origin x="5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780" y="90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4" tIns="46657" rIns="93314" bIns="46657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4" y="0"/>
            <a:ext cx="3043343" cy="465455"/>
          </a:xfrm>
          <a:prstGeom prst="rect">
            <a:avLst/>
          </a:prstGeom>
        </p:spPr>
        <p:txBody>
          <a:bodyPr vert="horz" lIns="93314" tIns="46657" rIns="93314" bIns="46657" rtlCol="0"/>
          <a:lstStyle>
            <a:lvl1pPr algn="r">
              <a:defRPr sz="1200"/>
            </a:lvl1pPr>
          </a:lstStyle>
          <a:p>
            <a:fld id="{969F7C5A-D6FC-4359-B0A6-322DAD039A3C}" type="datetimeFigureOut">
              <a:rPr lang="en-CA" smtClean="0"/>
              <a:t>2018-03-06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4" tIns="46657" rIns="93314" bIns="46657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5"/>
            <a:ext cx="5618480" cy="4189095"/>
          </a:xfrm>
          <a:prstGeom prst="rect">
            <a:avLst/>
          </a:prstGeom>
        </p:spPr>
        <p:txBody>
          <a:bodyPr vert="horz" lIns="93314" tIns="46657" rIns="93314" bIns="4665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4" tIns="46657" rIns="93314" bIns="46657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4" y="8842030"/>
            <a:ext cx="3043343" cy="465455"/>
          </a:xfrm>
          <a:prstGeom prst="rect">
            <a:avLst/>
          </a:prstGeom>
        </p:spPr>
        <p:txBody>
          <a:bodyPr vert="horz" lIns="93314" tIns="46657" rIns="93314" bIns="46657" rtlCol="0" anchor="b"/>
          <a:lstStyle>
            <a:lvl1pPr algn="r">
              <a:defRPr sz="1200"/>
            </a:lvl1pPr>
          </a:lstStyle>
          <a:p>
            <a:fld id="{45986802-38FC-42D9-B26E-1EAD6091AB9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11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Dans ce module, nous décrirons ce qu’est un espace de travail.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225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Un espace de travail est</a:t>
            </a:r>
            <a:r>
              <a:rPr lang="fr-FR" dirty="0">
                <a:solidFill>
                  <a:schemeClr val="dk1"/>
                </a:solidFill>
              </a:rPr>
              <a:t> un environnement de travail </a:t>
            </a:r>
            <a:r>
              <a:rPr lang="fr-FR" b="1" dirty="0">
                <a:solidFill>
                  <a:schemeClr val="dk1"/>
                </a:solidFill>
              </a:rPr>
              <a:t>collaboratif</a:t>
            </a:r>
            <a:r>
              <a:rPr lang="fr-FR" dirty="0">
                <a:solidFill>
                  <a:schemeClr val="dk1"/>
                </a:solidFill>
              </a:rPr>
              <a:t> dans lequel les enregistrements de métadonnées sont créés et peuvent être édités.</a:t>
            </a:r>
          </a:p>
          <a:p>
            <a:endParaRPr lang="fr-FR" dirty="0">
              <a:solidFill>
                <a:schemeClr val="dk1"/>
              </a:solidFill>
            </a:endParaRPr>
          </a:p>
          <a:p>
            <a:pPr defTabSz="922530">
              <a:defRPr/>
            </a:pPr>
            <a:r>
              <a:rPr lang="fr-FR" dirty="0" smtClean="0">
                <a:solidFill>
                  <a:schemeClr val="dk1"/>
                </a:solidFill>
              </a:rPr>
              <a:t>Un, </a:t>
            </a:r>
            <a:r>
              <a:rPr lang="fr-FR" dirty="0">
                <a:solidFill>
                  <a:schemeClr val="dk1"/>
                </a:solidFill>
              </a:rPr>
              <a:t>ou </a:t>
            </a:r>
            <a:r>
              <a:rPr lang="fr-FR" dirty="0" smtClean="0">
                <a:solidFill>
                  <a:schemeClr val="dk1"/>
                </a:solidFill>
              </a:rPr>
              <a:t>plusieurs, </a:t>
            </a:r>
            <a:r>
              <a:rPr lang="fr-FR" dirty="0">
                <a:solidFill>
                  <a:schemeClr val="dk1"/>
                </a:solidFill>
              </a:rPr>
              <a:t>espaces de travail sont créés pour chaque ministère qui en fait la demande.  Chaque ministère décide de la structure qui lui convient.</a:t>
            </a:r>
          </a:p>
          <a:p>
            <a:pPr defTabSz="922530">
              <a:defRPr/>
            </a:pPr>
            <a:endParaRPr lang="fr-FR" dirty="0">
              <a:solidFill>
                <a:schemeClr val="dk1"/>
              </a:solidFill>
            </a:endParaRPr>
          </a:p>
          <a:p>
            <a:pPr defTabSz="922530">
              <a:defRPr/>
            </a:pPr>
            <a:r>
              <a:rPr lang="fr-FR" dirty="0">
                <a:solidFill>
                  <a:schemeClr val="dk1"/>
                </a:solidFill>
              </a:rPr>
              <a:t>Un compte est requis pour avoir accès à un espace de travail.</a:t>
            </a:r>
          </a:p>
          <a:p>
            <a:pPr defTabSz="922530">
              <a:defRPr/>
            </a:pPr>
            <a:endParaRPr lang="fr-FR" dirty="0">
              <a:solidFill>
                <a:schemeClr val="dk1"/>
              </a:solidFill>
            </a:endParaRPr>
          </a:p>
          <a:p>
            <a:pPr defTabSz="922530">
              <a:defRPr/>
            </a:pPr>
            <a:r>
              <a:rPr lang="fr-FR" dirty="0">
                <a:solidFill>
                  <a:schemeClr val="dk1"/>
                </a:solidFill>
              </a:rPr>
              <a:t>L’usager pourra utiliser l’espace de travail selon les privilèges associés à son compte.  Ainsi </a:t>
            </a:r>
            <a:r>
              <a:rPr lang="fr-FR" b="1" dirty="0">
                <a:solidFill>
                  <a:schemeClr val="dk1"/>
                </a:solidFill>
              </a:rPr>
              <a:t>tous</a:t>
            </a:r>
            <a:r>
              <a:rPr lang="fr-FR" dirty="0">
                <a:solidFill>
                  <a:schemeClr val="dk1"/>
                </a:solidFill>
              </a:rPr>
              <a:t> les usagers ayant accès l’espace de travail auront aussi accès à tous les enregistrements contenus dans cet espace de travail, et toujours selon les privilèges associés au compte.</a:t>
            </a:r>
          </a:p>
          <a:p>
            <a:pPr defTabSz="922530">
              <a:defRPr/>
            </a:pPr>
            <a:endParaRPr lang="fr-FR" dirty="0">
              <a:solidFill>
                <a:schemeClr val="dk1"/>
              </a:solidFill>
            </a:endParaRPr>
          </a:p>
          <a:p>
            <a:pPr defTabSz="922530">
              <a:defRPr/>
            </a:pPr>
            <a:endParaRPr lang="fr-FR" dirty="0">
              <a:solidFill>
                <a:schemeClr val="dk1"/>
              </a:solidFill>
            </a:endParaRP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A2D07-BC1B-4486-B260-FD11A6C9F8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31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Vous voulez en savoir davantage sur ce sujet, contacter l’équipe du service à la clientèle de la PGF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6802-38FC-42D9-B26E-1EAD6091AB9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751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005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746"/>
            <a:ext cx="8229600" cy="498341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28600" y="1052736"/>
            <a:ext cx="866388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 userDrawn="1"/>
        </p:nvSpPr>
        <p:spPr>
          <a:xfrm flipH="1">
            <a:off x="138590" y="962726"/>
            <a:ext cx="180020" cy="1800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917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15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 marL="1143000" indent="-228600">
              <a:buFont typeface="Calibri" panose="020F0502020204030204" pitchFamily="34" charset="0"/>
              <a:buChar char="‒"/>
              <a:defRPr sz="2000"/>
            </a:lvl3pPr>
            <a:lvl4pPr>
              <a:defRPr sz="1800"/>
            </a:lvl4pPr>
            <a:lvl5pPr marL="2057400" indent="-228600">
              <a:buFont typeface="Calibri" panose="020F0502020204030204" pitchFamily="34" charset="0"/>
              <a:buChar char="‒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8380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2206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968"/>
            <a:ext cx="4040188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2206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968"/>
            <a:ext cx="4041775" cy="42393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400"/>
            </a:lvl1pPr>
            <a:lvl2pPr>
              <a:defRPr sz="2000"/>
            </a:lvl2pPr>
            <a:lvl3pPr marL="1143000" indent="-228600">
              <a:buFont typeface="Calibri" panose="020F0502020204030204" pitchFamily="34" charset="0"/>
              <a:buChar char="‒"/>
              <a:defRPr sz="1800"/>
            </a:lvl3pPr>
            <a:lvl4pPr>
              <a:defRPr sz="1600"/>
            </a:lvl4pPr>
            <a:lvl5pPr marL="2057400" indent="-228600">
              <a:buFont typeface="Calibri" panose="020F0502020204030204" pitchFamily="34" charset="0"/>
              <a:buChar char="‒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560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379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33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3200"/>
            </a:lvl1pPr>
            <a:lvl2pPr>
              <a:defRPr sz="2800"/>
            </a:lvl2pPr>
            <a:lvl3pPr marL="1143000" indent="-228600">
              <a:buFont typeface="Calibri" panose="020F0502020204030204" pitchFamily="34" charset="0"/>
              <a:buChar char="‒"/>
              <a:defRPr sz="2400"/>
            </a:lvl3pPr>
            <a:lvl4pPr>
              <a:defRPr sz="2000"/>
            </a:lvl4pPr>
            <a:lvl5pPr marL="2057400" indent="-228600">
              <a:buFont typeface="Calibri" panose="020F0502020204030204" pitchFamily="34" charset="0"/>
              <a:buChar char="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085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7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5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3pPr marL="1143000" indent="-228600">
              <a:buFont typeface="Calibri" panose="020F0502020204030204" pitchFamily="34" charset="0"/>
              <a:buChar char="‒"/>
              <a:defRPr/>
            </a:lvl3pPr>
            <a:lvl5pPr marL="2057400" indent="-228600">
              <a:buFont typeface="Calibri" panose="020F0502020204030204" pitchFamily="34" charset="0"/>
              <a:buChar char="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392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6423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2514600" y="-27384"/>
            <a:ext cx="3733800" cy="228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-15620" y="-27385"/>
            <a:ext cx="2911220" cy="2298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6019799" y="-27385"/>
            <a:ext cx="3141047" cy="229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dirty="0" smtClean="0"/>
              <a:t>Version 1.0</a:t>
            </a: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15620" y="6248400"/>
            <a:ext cx="9171028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dirty="0" smtClean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3650974" y="6368534"/>
            <a:ext cx="199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D8160E-735D-4DD8-AFFF-DA60F0DBC48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10" descr="goc_fip_f_blk_55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0" b="17327"/>
          <a:stretch/>
        </p:blipFill>
        <p:spPr bwMode="auto">
          <a:xfrm>
            <a:off x="304801" y="6405563"/>
            <a:ext cx="594792" cy="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55785" y="6353145"/>
            <a:ext cx="1469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 smtClean="0">
                <a:solidFill>
                  <a:schemeClr val="bg1"/>
                </a:solidFill>
              </a:rPr>
              <a:t>GcGeo.gc.ca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907496" y="6402814"/>
            <a:ext cx="29849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NRCan.fgp-pgf.RNCan@canada.ca</a:t>
            </a:r>
            <a:endParaRPr lang="en-C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12547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2.m4a"/><Relationship Id="rId4" Type="http://schemas.microsoft.com/office/2007/relationships/media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3861048"/>
            <a:ext cx="87630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fr-CA" alt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Qu’est-ce qu’un </a:t>
            </a:r>
          </a:p>
          <a:p>
            <a:pPr algn="ctr">
              <a:spcBef>
                <a:spcPct val="20000"/>
              </a:spcBef>
            </a:pPr>
            <a:r>
              <a:rPr lang="fr-CA" alt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espace de travail ?</a:t>
            </a:r>
            <a:endParaRPr lang="en-CA" altLang="en-US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ct val="20000"/>
              </a:spcBef>
            </a:pPr>
            <a:endParaRPr lang="en-CA" altLang="en-US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ct val="20000"/>
              </a:spcBef>
            </a:pPr>
            <a:endParaRPr lang="en-CA" altLang="en-US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0540" y="332656"/>
            <a:ext cx="9164539" cy="27124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9" y="357022"/>
            <a:ext cx="9180512" cy="271193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8496436" y="2420890"/>
            <a:ext cx="0" cy="792086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316416" y="2335814"/>
            <a:ext cx="360040" cy="360040"/>
          </a:xfrm>
          <a:prstGeom prst="ellipse">
            <a:avLst/>
          </a:prstGeom>
          <a:solidFill>
            <a:srgbClr val="7CC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8478974" y="3212976"/>
            <a:ext cx="701538" cy="0"/>
          </a:xfrm>
          <a:prstGeom prst="line">
            <a:avLst/>
          </a:prstGeom>
          <a:ln w="44450">
            <a:solidFill>
              <a:srgbClr val="7CC5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8"/>
    </mc:Choice>
    <mc:Fallback xmlns="">
      <p:transition spd="slow" advTm="5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Un espace de travail est …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800" kern="1200" dirty="0">
                <a:solidFill>
                  <a:schemeClr val="dk1"/>
                </a:solidFill>
              </a:rPr>
              <a:t>... est un environnement de travail </a:t>
            </a:r>
            <a:r>
              <a:rPr lang="fr-FR" sz="2800" b="1" kern="1200" dirty="0">
                <a:solidFill>
                  <a:schemeClr val="dk1"/>
                </a:solidFill>
              </a:rPr>
              <a:t>collaboratif</a:t>
            </a:r>
            <a:r>
              <a:rPr lang="fr-FR" sz="2800" kern="1200" dirty="0">
                <a:solidFill>
                  <a:schemeClr val="dk1"/>
                </a:solidFill>
              </a:rPr>
              <a:t> dans lequel les enregistrements de métadonnées sont gérés. </a:t>
            </a:r>
          </a:p>
          <a:p>
            <a:pPr lvl="1"/>
            <a:r>
              <a:rPr lang="fr-FR" sz="2400" kern="1200" dirty="0">
                <a:solidFill>
                  <a:schemeClr val="dk1"/>
                </a:solidFill>
              </a:rPr>
              <a:t>Les espaces de travail sont créés selon l’unité organisationnel, soit le ministère. Un ou plusieurs espaces de travail par ministère. </a:t>
            </a:r>
          </a:p>
          <a:p>
            <a:pPr lvl="1"/>
            <a:r>
              <a:rPr lang="fr-FR" sz="2400" kern="1200" dirty="0">
                <a:solidFill>
                  <a:schemeClr val="dk1"/>
                </a:solidFill>
              </a:rPr>
              <a:t>Un compte d’usager est requis pour accéder à un espace de travail</a:t>
            </a:r>
          </a:p>
          <a:p>
            <a:pPr lvl="1"/>
            <a:r>
              <a:rPr lang="fr-FR" sz="2400" kern="1200" dirty="0">
                <a:solidFill>
                  <a:schemeClr val="dk1"/>
                </a:solidFill>
              </a:rPr>
              <a:t>Chaque compte d’usager </a:t>
            </a:r>
            <a:r>
              <a:rPr lang="fr-FR" sz="2400" kern="1200" dirty="0" smtClean="0">
                <a:solidFill>
                  <a:schemeClr val="dk1"/>
                </a:solidFill>
              </a:rPr>
              <a:t>pourra utiliser l’espace </a:t>
            </a:r>
            <a:r>
              <a:rPr lang="fr-FR" sz="2400" kern="1200" dirty="0">
                <a:solidFill>
                  <a:schemeClr val="dk1"/>
                </a:solidFill>
              </a:rPr>
              <a:t>de travail selon les privilèges associés au compte.</a:t>
            </a:r>
          </a:p>
          <a:p>
            <a:pPr marL="0" indent="0">
              <a:buNone/>
            </a:pPr>
            <a:endParaRPr lang="fr-FR" kern="1200" dirty="0">
              <a:solidFill>
                <a:schemeClr val="dk1"/>
              </a:solidFill>
            </a:endParaRPr>
          </a:p>
          <a:p>
            <a:endParaRPr lang="fr-FR" kern="1200" dirty="0">
              <a:solidFill>
                <a:schemeClr val="dk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BA93479-80B2-4929-9655-4990D8911978}" type="slidenum">
              <a:rPr lang="en-CA" smtClean="0"/>
              <a:pPr>
                <a:defRPr/>
              </a:pPr>
              <a:t>2</a:t>
            </a:fld>
            <a:endParaRPr lang="en-CA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4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90"/>
    </mc:Choice>
    <mc:Fallback xmlns="">
      <p:transition spd="slow" advTm="48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618" x="50800" y="2501900"/>
          <p14:tracePt t="11636" x="95250" y="2476500"/>
          <p14:tracePt t="11653" x="133350" y="2463800"/>
          <p14:tracePt t="11674" x="152400" y="2457450"/>
          <p14:tracePt t="11686" x="177800" y="2451100"/>
          <p14:tracePt t="11703" x="203200" y="2444750"/>
          <p14:tracePt t="11720" x="254000" y="2438400"/>
          <p14:tracePt t="11737" x="279400" y="2425700"/>
          <p14:tracePt t="11754" x="323850" y="2413000"/>
          <p14:tracePt t="11771" x="393700" y="2387600"/>
          <p14:tracePt t="11786" x="400050" y="2387600"/>
          <p14:tracePt t="11802" x="438150" y="2368550"/>
          <p14:tracePt t="11819" x="450850" y="2368550"/>
          <p14:tracePt t="11836" x="463550" y="2362200"/>
          <p14:tracePt t="11853" x="476250" y="2362200"/>
          <p14:tracePt t="11883" x="488950" y="2362200"/>
          <p14:tracePt t="11891" x="501650" y="2362200"/>
          <p14:tracePt t="11902" x="527050" y="2362200"/>
          <p14:tracePt t="11919" x="565150" y="2362200"/>
          <p14:tracePt t="11936" x="615950" y="2355850"/>
          <p14:tracePt t="11952" x="679450" y="2343150"/>
          <p14:tracePt t="11969" x="730250" y="2336800"/>
          <p14:tracePt t="11987" x="800100" y="2317750"/>
          <p14:tracePt t="12004" x="825500" y="2311400"/>
          <p14:tracePt t="12019" x="844550" y="2305050"/>
          <p14:tracePt t="12035" x="850900" y="2305050"/>
          <p14:tracePt t="12052" x="857250" y="2305050"/>
          <p14:tracePt t="12090" x="863600" y="2305050"/>
          <p14:tracePt t="12098" x="869950" y="2305050"/>
          <p14:tracePt t="12106" x="882650" y="2305050"/>
          <p14:tracePt t="12119" x="895350" y="2305050"/>
          <p14:tracePt t="12137" x="927100" y="2305050"/>
          <p14:tracePt t="12153" x="971550" y="2298700"/>
          <p14:tracePt t="12169" x="1003300" y="2292350"/>
          <p14:tracePt t="12185" x="1041400" y="2286000"/>
          <p14:tracePt t="12202" x="1054100" y="2286000"/>
          <p14:tracePt t="12219" x="1060450" y="2286000"/>
          <p14:tracePt t="12523" x="1066800" y="2286000"/>
          <p14:tracePt t="12538" x="1066800" y="2292350"/>
          <p14:tracePt t="12586" x="1060450" y="2298700"/>
          <p14:tracePt t="12971" x="1060450" y="2305050"/>
          <p14:tracePt t="13035" x="1054100" y="2311400"/>
          <p14:tracePt t="13163" x="1047750" y="2311400"/>
          <p14:tracePt t="13195" x="1041400" y="2311400"/>
          <p14:tracePt t="13859" x="1035050" y="2311400"/>
          <p14:tracePt t="14075" x="1028700" y="2311400"/>
          <p14:tracePt t="14139" x="1022350" y="2317750"/>
          <p14:tracePt t="14883" x="1016000" y="2324100"/>
          <p14:tracePt t="14963" x="1009650" y="2330450"/>
          <p14:tracePt t="16851" x="1003300" y="2336800"/>
          <p14:tracePt t="18035" x="996950" y="2336800"/>
          <p14:tracePt t="19092" x="990600" y="2336800"/>
          <p14:tracePt t="19836" x="984250" y="2343150"/>
          <p14:tracePt t="21412" x="990600" y="2343150"/>
          <p14:tracePt t="21428" x="996950" y="2343150"/>
          <p14:tracePt t="21492" x="1003300" y="2343150"/>
          <p14:tracePt t="21692" x="996950" y="2343150"/>
          <p14:tracePt t="21708" x="990600" y="2343150"/>
          <p14:tracePt t="21740" x="984250" y="2349500"/>
          <p14:tracePt t="21772" x="971550" y="2355850"/>
          <p14:tracePt t="21796" x="965200" y="2362200"/>
          <p14:tracePt t="21812" x="958850" y="2368550"/>
          <p14:tracePt t="21820" x="958850" y="2374900"/>
          <p14:tracePt t="21828" x="952500" y="2381250"/>
          <p14:tracePt t="21844" x="933450" y="2400300"/>
          <p14:tracePt t="21860" x="914400" y="2413000"/>
          <p14:tracePt t="21878" x="901700" y="2419350"/>
          <p14:tracePt t="21893" x="889000" y="2432050"/>
          <p14:tracePt t="21910" x="876300" y="2451100"/>
          <p14:tracePt t="21927" x="863600" y="2463800"/>
          <p14:tracePt t="21943" x="857250" y="2470150"/>
          <p14:tracePt t="21960" x="850900" y="2482850"/>
          <p14:tracePt t="21978" x="844550" y="2495550"/>
          <p14:tracePt t="21995" x="838200" y="2514600"/>
          <p14:tracePt t="22010" x="831850" y="2520950"/>
          <p14:tracePt t="22027" x="825500" y="2540000"/>
          <p14:tracePt t="22043" x="825500" y="2565400"/>
          <p14:tracePt t="22044" x="819150" y="2578100"/>
          <p14:tracePt t="22060" x="806450" y="2603500"/>
          <p14:tracePt t="22077" x="806450" y="2622550"/>
          <p14:tracePt t="22094" x="793750" y="2654300"/>
          <p14:tracePt t="22110" x="787400" y="2679700"/>
          <p14:tracePt t="22127" x="781050" y="2717800"/>
          <p14:tracePt t="22143" x="781050" y="2743200"/>
          <p14:tracePt t="22160" x="774700" y="2768600"/>
          <p14:tracePt t="22177" x="774700" y="2800350"/>
          <p14:tracePt t="22193" x="768350" y="2825750"/>
          <p14:tracePt t="22210" x="768350" y="2838450"/>
          <p14:tracePt t="22227" x="768350" y="2863850"/>
          <p14:tracePt t="22245" x="768350" y="2901950"/>
          <p14:tracePt t="22261" x="768350" y="2927350"/>
          <p14:tracePt t="22276" x="768350" y="2959100"/>
          <p14:tracePt t="22293" x="768350" y="2997200"/>
          <p14:tracePt t="22310" x="768350" y="3016250"/>
          <p14:tracePt t="22327" x="768350" y="3035300"/>
          <p14:tracePt t="22343" x="768350" y="3054350"/>
          <p14:tracePt t="22360" x="768350" y="3067050"/>
          <p14:tracePt t="22377" x="768350" y="3086100"/>
          <p14:tracePt t="22396" x="768350" y="3092450"/>
          <p14:tracePt t="22411" x="768350" y="3098800"/>
          <p14:tracePt t="22426" x="768350" y="3111500"/>
          <p14:tracePt t="22443" x="768350" y="3124200"/>
          <p14:tracePt t="22460" x="768350" y="3143250"/>
          <p14:tracePt t="22477" x="781050" y="3162300"/>
          <p14:tracePt t="22493" x="787400" y="3168650"/>
          <p14:tracePt t="22516" x="787400" y="3175000"/>
          <p14:tracePt t="22528" x="793750" y="3187700"/>
          <p14:tracePt t="22543" x="793750" y="3194050"/>
          <p14:tracePt t="22559" x="793750" y="3206750"/>
          <p14:tracePt t="22576" x="806450" y="3225800"/>
          <p14:tracePt t="22593" x="819150" y="3251200"/>
          <p14:tracePt t="22610" x="825500" y="3263900"/>
          <p14:tracePt t="22626" x="838200" y="3282950"/>
          <p14:tracePt t="22643" x="850900" y="3295650"/>
          <p14:tracePt t="22660" x="857250" y="3308350"/>
          <p14:tracePt t="22676" x="869950" y="3327400"/>
          <p14:tracePt t="22693" x="876300" y="3333750"/>
          <p14:tracePt t="22710" x="882650" y="3340100"/>
          <p14:tracePt t="22726" x="889000" y="3352800"/>
          <p14:tracePt t="22743" x="901700" y="3371850"/>
          <p14:tracePt t="22759" x="914400" y="3397250"/>
          <p14:tracePt t="22776" x="927100" y="3409950"/>
          <p14:tracePt t="22793" x="933450" y="3422650"/>
          <p14:tracePt t="22810" x="946150" y="3435350"/>
          <p14:tracePt t="22826" x="952500" y="3448050"/>
          <p14:tracePt t="22844" x="971550" y="3473450"/>
          <p14:tracePt t="22860" x="977900" y="3473450"/>
          <p14:tracePt t="22876" x="977900" y="3479800"/>
          <p14:tracePt t="22893" x="984250" y="3486150"/>
          <p14:tracePt t="22911" x="984250" y="3492500"/>
          <p14:tracePt t="22932" x="990600" y="3505200"/>
          <p14:tracePt t="22956" x="990600" y="3511550"/>
          <p14:tracePt t="22964" x="996950" y="3517900"/>
          <p14:tracePt t="22980" x="996950" y="3530600"/>
          <p14:tracePt t="22993" x="996950" y="3536950"/>
          <p14:tracePt t="23012" x="996950" y="3543300"/>
          <p14:tracePt t="23026" x="1003300" y="3549650"/>
          <p14:tracePt t="23043" x="1003300" y="3556000"/>
          <p14:tracePt t="23061" x="1009650" y="3562350"/>
          <p14:tracePt t="23100" x="1016000" y="3575050"/>
          <p14:tracePt t="23124" x="1022350" y="3587750"/>
          <p14:tracePt t="23132" x="1028700" y="3594100"/>
          <p14:tracePt t="23148" x="1035050" y="3600450"/>
          <p14:tracePt t="23260" x="1041400" y="3600450"/>
          <p14:tracePt t="23276" x="1047750" y="3600450"/>
          <p14:tracePt t="23308" x="1054100" y="3600450"/>
          <p14:tracePt t="23324" x="1060450" y="3600450"/>
          <p14:tracePt t="23436" x="1066800" y="3600450"/>
          <p14:tracePt t="23468" x="1073150" y="3594100"/>
          <p14:tracePt t="23516" x="1079500" y="3594100"/>
          <p14:tracePt t="23620" x="1085850" y="3594100"/>
          <p14:tracePt t="24004" x="1092200" y="3587750"/>
          <p14:tracePt t="24388" x="1092200" y="3581400"/>
          <p14:tracePt t="24540" x="1085850" y="3575050"/>
          <p14:tracePt t="25677" x="1079500" y="3568700"/>
          <p14:tracePt t="25893" x="1073150" y="3568700"/>
          <p14:tracePt t="26052" x="1066800" y="3568700"/>
          <p14:tracePt t="26100" x="1060450" y="3568700"/>
          <p14:tracePt t="26116" x="1054100" y="3568700"/>
          <p14:tracePt t="26149" x="1047750" y="3568700"/>
          <p14:tracePt t="26212" x="1041400" y="3568700"/>
          <p14:tracePt t="26252" x="1035050" y="3568700"/>
          <p14:tracePt t="26836" x="1035050" y="3562350"/>
          <p14:tracePt t="26925" x="1035050" y="3556000"/>
          <p14:tracePt t="27212" x="1028700" y="3562350"/>
          <p14:tracePt t="27229" x="1022350" y="3575050"/>
          <p14:tracePt t="27237" x="1016000" y="3587750"/>
          <p14:tracePt t="27245" x="1009650" y="3606800"/>
          <p14:tracePt t="27261" x="1003300" y="3613150"/>
          <p14:tracePt t="27277" x="1003300" y="3625850"/>
          <p14:tracePt t="27289" x="1003300" y="3632200"/>
          <p14:tracePt t="27315" x="1003300" y="3651250"/>
          <p14:tracePt t="27324" x="1003300" y="3663950"/>
          <p14:tracePt t="27356" x="1003300" y="3689350"/>
          <p14:tracePt t="27359" x="1003300" y="3695700"/>
          <p14:tracePt t="27385" x="1003300" y="3733800"/>
          <p14:tracePt t="27389" x="1003300" y="3752850"/>
          <p14:tracePt t="27415" x="1016000" y="3816350"/>
          <p14:tracePt t="27422" x="1016000" y="3835400"/>
          <p14:tracePt t="27445" x="1028700" y="3917950"/>
          <p14:tracePt t="27457" x="1035050" y="3937000"/>
          <p14:tracePt t="27485" x="1073150" y="4044950"/>
          <p14:tracePt t="27493" x="1073150" y="4057650"/>
          <p14:tracePt t="27522" x="1085850" y="4089400"/>
          <p14:tracePt t="27545" x="1092200" y="4108450"/>
          <p14:tracePt t="27555" x="1098550" y="4121150"/>
          <p14:tracePt t="27585" x="1111250" y="4146550"/>
          <p14:tracePt t="27589" x="1111250" y="4152900"/>
          <p14:tracePt t="27616" x="1117600" y="4165600"/>
          <p14:tracePt t="27623" x="1117600" y="4171950"/>
          <p14:tracePt t="27655" x="1123950" y="4222750"/>
          <p14:tracePt t="27685" x="1130300" y="4260850"/>
          <p14:tracePt t="27692" x="1130300" y="4273550"/>
          <p14:tracePt t="27716" x="1130300" y="4286250"/>
          <p14:tracePt t="27723" x="1136650" y="4298950"/>
          <p14:tracePt t="27755" x="1136650" y="4311650"/>
          <p14:tracePt t="27765" x="1136650" y="4318000"/>
          <p14:tracePt t="27885" x="1136650" y="4324350"/>
          <p14:tracePt t="28181" x="1130300" y="4324350"/>
          <p14:tracePt t="28260" x="1130300" y="4318000"/>
          <p14:tracePt t="28292" x="1130300" y="4311650"/>
          <p14:tracePt t="28317" x="1130300" y="4305300"/>
          <p14:tracePt t="28333" x="1130300" y="4298950"/>
          <p14:tracePt t="28356" x="1123950" y="4292600"/>
          <p14:tracePt t="28525" x="1117600" y="4286250"/>
          <p14:tracePt t="29093" x="1111250" y="4286250"/>
          <p14:tracePt t="29125" x="1104900" y="4279900"/>
          <p14:tracePt t="30045" x="1098550" y="4273550"/>
          <p14:tracePt t="30773" x="1092200" y="4267200"/>
          <p14:tracePt t="30877" x="1085850" y="4267200"/>
          <p14:tracePt t="30893" x="1079500" y="4260850"/>
          <p14:tracePt t="31213" x="1073150" y="4254500"/>
          <p14:tracePt t="32501" x="1060450" y="4248150"/>
          <p14:tracePt t="32509" x="1054100" y="4241800"/>
          <p14:tracePt t="32533" x="1047750" y="4235450"/>
          <p14:tracePt t="32661" x="1041400" y="4235450"/>
          <p14:tracePt t="34645" x="1035050" y="4235450"/>
          <p14:tracePt t="34678" x="1022350" y="4229100"/>
          <p14:tracePt t="34694" x="1016000" y="4229100"/>
          <p14:tracePt t="34718" x="1003300" y="4222750"/>
          <p14:tracePt t="34746" x="977900" y="4222750"/>
          <p14:tracePt t="34749" x="965200" y="4222750"/>
          <p14:tracePt t="34776" x="914400" y="4222750"/>
          <p14:tracePt t="34782" x="889000" y="4222750"/>
          <p14:tracePt t="34806" x="844550" y="4222750"/>
          <p14:tracePt t="34815" x="838200" y="4222750"/>
          <p14:tracePt t="34846" x="762000" y="4222750"/>
          <p14:tracePt t="34853" x="730250" y="4229100"/>
          <p14:tracePt t="34876" x="679450" y="4235450"/>
          <p14:tracePt t="34883" x="647700" y="4241800"/>
          <p14:tracePt t="34906" x="558800" y="4267200"/>
          <p14:tracePt t="34917" x="527050" y="4273550"/>
          <p14:tracePt t="34946" x="438150" y="4286250"/>
          <p14:tracePt t="34949" x="425450" y="4286250"/>
          <p14:tracePt t="34976" x="342900" y="4305300"/>
          <p14:tracePt t="34982" x="323850" y="4305300"/>
          <p14:tracePt t="35006" x="222250" y="4305300"/>
          <p14:tracePt t="35016" x="177800" y="430530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Vous </a:t>
            </a:r>
            <a:r>
              <a:rPr lang="fr-CA" dirty="0" smtClean="0"/>
              <a:t>voulez en savoir davantage …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 algn="ctr">
              <a:buNone/>
            </a:pPr>
            <a:r>
              <a:rPr lang="fr-CA" dirty="0"/>
              <a:t>Contacter l’Équipe </a:t>
            </a:r>
            <a:r>
              <a:rPr lang="fr-CA" dirty="0" smtClean="0"/>
              <a:t>du </a:t>
            </a:r>
            <a:r>
              <a:rPr lang="fr-CA" dirty="0"/>
              <a:t>service à la clientèle</a:t>
            </a:r>
          </a:p>
          <a:p>
            <a:pPr marL="0" indent="0" algn="ctr">
              <a:buNone/>
            </a:pPr>
            <a:r>
              <a:rPr lang="fr-CA" dirty="0"/>
              <a:t>NRCan.fgp-pgf.RNCan@canada.ca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0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84"/>
    </mc:Choice>
    <mc:Fallback xmlns="">
      <p:transition spd="slow" advTm="103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239</Words>
  <Application>Microsoft Office PowerPoint</Application>
  <PresentationFormat>On-screen Show (4:3)</PresentationFormat>
  <Paragraphs>26</Paragraphs>
  <Slides>3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ＭＳ Ｐゴシック</vt:lpstr>
      <vt:lpstr>Arial</vt:lpstr>
      <vt:lpstr>Calibri</vt:lpstr>
      <vt:lpstr>Tahoma</vt:lpstr>
      <vt:lpstr>Wingdings</vt:lpstr>
      <vt:lpstr>Office Theme</vt:lpstr>
      <vt:lpstr>PowerPoint Presentation</vt:lpstr>
      <vt:lpstr>Un espace de travail est …</vt:lpstr>
      <vt:lpstr>PowerPoint Presentation</vt:lpstr>
    </vt:vector>
  </TitlesOfParts>
  <Company>NRCan / RNCan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Dunning, Steve</dc:creator>
  <cp:lastModifiedBy>Merry, Andrea</cp:lastModifiedBy>
  <cp:revision>94</cp:revision>
  <cp:lastPrinted>2017-08-24T14:59:51Z</cp:lastPrinted>
  <dcterms:created xsi:type="dcterms:W3CDTF">2015-09-10T13:46:21Z</dcterms:created>
  <dcterms:modified xsi:type="dcterms:W3CDTF">2018-03-06T19:27:05Z</dcterms:modified>
</cp:coreProperties>
</file>