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"/>
  </p:notesMasterIdLst>
  <p:sldIdLst>
    <p:sldId id="256" r:id="rId3"/>
    <p:sldId id="258" r:id="rId4"/>
    <p:sldId id="260" r:id="rId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74014" autoAdjust="0"/>
  </p:normalViewPr>
  <p:slideViewPr>
    <p:cSldViewPr>
      <p:cViewPr varScale="1">
        <p:scale>
          <a:sx n="83" d="100"/>
          <a:sy n="83" d="100"/>
        </p:scale>
        <p:origin x="82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780" y="90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4" tIns="46657" rIns="93314" bIns="46657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4" y="0"/>
            <a:ext cx="3043343" cy="465455"/>
          </a:xfrm>
          <a:prstGeom prst="rect">
            <a:avLst/>
          </a:prstGeom>
        </p:spPr>
        <p:txBody>
          <a:bodyPr vert="horz" lIns="93314" tIns="46657" rIns="93314" bIns="46657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4" tIns="46657" rIns="93314" bIns="46657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5"/>
            <a:ext cx="5618480" cy="4189095"/>
          </a:xfrm>
          <a:prstGeom prst="rect">
            <a:avLst/>
          </a:prstGeom>
        </p:spPr>
        <p:txBody>
          <a:bodyPr vert="horz" lIns="93314" tIns="46657" rIns="93314" bIns="4665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4" tIns="46657" rIns="93314" bIns="46657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4" y="8842030"/>
            <a:ext cx="3043343" cy="465455"/>
          </a:xfrm>
          <a:prstGeom prst="rect">
            <a:avLst/>
          </a:prstGeom>
        </p:spPr>
        <p:txBody>
          <a:bodyPr vert="horz" lIns="93314" tIns="46657" rIns="93314" bIns="46657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 this module, we will describe what a workspace is.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225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 workspace is</a:t>
            </a:r>
            <a:r>
              <a:rPr lang="en-CA" dirty="0" smtClean="0">
                <a:solidFill>
                  <a:schemeClr val="dk1"/>
                </a:solidFill>
              </a:rPr>
              <a:t> a </a:t>
            </a:r>
            <a:r>
              <a:rPr lang="en-CA" b="1" dirty="0" smtClean="0">
                <a:solidFill>
                  <a:schemeClr val="dk1"/>
                </a:solidFill>
              </a:rPr>
              <a:t>collaborative</a:t>
            </a:r>
            <a:r>
              <a:rPr lang="en-CA" dirty="0" smtClean="0">
                <a:solidFill>
                  <a:schemeClr val="dk1"/>
                </a:solidFill>
              </a:rPr>
              <a:t> work environment in which metadata records are both created and edited.</a:t>
            </a:r>
          </a:p>
          <a:p>
            <a:endParaRPr lang="en-CA" dirty="0" smtClean="0">
              <a:solidFill>
                <a:schemeClr val="dk1"/>
              </a:solidFill>
            </a:endParaRPr>
          </a:p>
          <a:p>
            <a:pPr defTabSz="922530">
              <a:defRPr/>
            </a:pPr>
            <a:r>
              <a:rPr lang="en-CA" dirty="0" smtClean="0">
                <a:solidFill>
                  <a:schemeClr val="dk1"/>
                </a:solidFill>
              </a:rPr>
              <a:t>One or more workspaces can be created for each department that requests it. Each department decides on the structure that suits it</a:t>
            </a:r>
            <a:r>
              <a:rPr lang="en-CA" baseline="0" dirty="0" smtClean="0">
                <a:solidFill>
                  <a:schemeClr val="dk1"/>
                </a:solidFill>
              </a:rPr>
              <a:t> best.</a:t>
            </a:r>
            <a:endParaRPr lang="en-CA" dirty="0" smtClean="0">
              <a:solidFill>
                <a:schemeClr val="dk1"/>
              </a:solidFill>
            </a:endParaRPr>
          </a:p>
          <a:p>
            <a:pPr defTabSz="922530">
              <a:defRPr/>
            </a:pPr>
            <a:endParaRPr lang="en-CA" dirty="0" smtClean="0">
              <a:solidFill>
                <a:schemeClr val="dk1"/>
              </a:solidFill>
            </a:endParaRPr>
          </a:p>
          <a:p>
            <a:pPr defTabSz="922530">
              <a:defRPr/>
            </a:pPr>
            <a:r>
              <a:rPr lang="en-CA" dirty="0" smtClean="0">
                <a:solidFill>
                  <a:schemeClr val="dk1"/>
                </a:solidFill>
              </a:rPr>
              <a:t>An account is required to access a workspace.</a:t>
            </a:r>
          </a:p>
          <a:p>
            <a:pPr defTabSz="922530">
              <a:defRPr/>
            </a:pPr>
            <a:endParaRPr lang="en-CA" dirty="0" smtClean="0">
              <a:solidFill>
                <a:schemeClr val="dk1"/>
              </a:solidFill>
            </a:endParaRPr>
          </a:p>
          <a:p>
            <a:pPr defTabSz="922530">
              <a:defRPr/>
            </a:pPr>
            <a:r>
              <a:rPr lang="en-CA" dirty="0" smtClean="0">
                <a:solidFill>
                  <a:schemeClr val="dk1"/>
                </a:solidFill>
              </a:rPr>
              <a:t>Each user can use a workspace according to the privileges associated with the account. So, </a:t>
            </a:r>
            <a:r>
              <a:rPr lang="en-CA" b="1" dirty="0" smtClean="0">
                <a:solidFill>
                  <a:schemeClr val="dk1"/>
                </a:solidFill>
              </a:rPr>
              <a:t>all</a:t>
            </a:r>
            <a:r>
              <a:rPr lang="en-CA" dirty="0" smtClean="0">
                <a:solidFill>
                  <a:schemeClr val="dk1"/>
                </a:solidFill>
              </a:rPr>
              <a:t> users with access to a particular workspace will also have access to all the records in that workspace, but this access is according to the privileges associated with the account.</a:t>
            </a:r>
            <a:endParaRPr lang="fr-FR" dirty="0">
              <a:solidFill>
                <a:schemeClr val="dk1"/>
              </a:solidFill>
            </a:endParaRP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A2D07-BC1B-4486-B260-FD11A6C9F8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31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If you would like to know more about this topic, please contact the FGP customer service team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986802-38FC-42D9-B26E-1EAD6091AB91}" type="slidenum">
              <a:rPr kumimoji="0" lang="en-CA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312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5434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5548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2420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7032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7378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3831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4967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667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9727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51404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160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 smtClean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NRCan.fgp-pgf.RNCan@canada.ca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CA" altLang="en-US" sz="1400" dirty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GcGeo.gc.ca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NRCan.fgp-pgf.RNCan@canada.ca</a:t>
            </a:r>
          </a:p>
        </p:txBody>
      </p:sp>
    </p:spTree>
    <p:extLst>
      <p:ext uri="{BB962C8B-B14F-4D97-AF65-F5344CB8AC3E}">
        <p14:creationId xmlns:p14="http://schemas.microsoft.com/office/powerpoint/2010/main" val="200596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3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CA" altLang="en-US" sz="2200" b="1" dirty="0">
                <a:latin typeface="Tahoma" panose="020B0604030504040204" pitchFamily="34" charset="0"/>
              </a:rPr>
              <a:t>What is a </a:t>
            </a:r>
          </a:p>
          <a:p>
            <a:pPr algn="ctr">
              <a:spcBef>
                <a:spcPct val="20000"/>
              </a:spcBef>
            </a:pPr>
            <a:r>
              <a:rPr lang="en-CA" altLang="en-US" sz="2200" b="1" dirty="0">
                <a:latin typeface="Tahoma" panose="020B0604030504040204" pitchFamily="34" charset="0"/>
              </a:rPr>
              <a:t>Workspace?</a:t>
            </a:r>
            <a:endParaRPr lang="en-CA" altLang="en-US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ct val="20000"/>
              </a:spcBef>
            </a:pPr>
            <a:endParaRPr lang="en-CA" altLang="en-US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ct val="20000"/>
              </a:spcBef>
            </a:pPr>
            <a:endParaRPr lang="en-CA" altLang="en-US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61307"/>
            <a:ext cx="9180512" cy="270336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9"/>
    </mc:Choice>
    <mc:Fallback xmlns="">
      <p:transition spd="slow" advTm="9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A </a:t>
            </a:r>
            <a:r>
              <a:rPr lang="fr-CA" dirty="0" err="1"/>
              <a:t>W</a:t>
            </a:r>
            <a:r>
              <a:rPr lang="fr-CA" dirty="0" err="1" smtClean="0"/>
              <a:t>orkspace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…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800" kern="1200" dirty="0">
                <a:solidFill>
                  <a:schemeClr val="dk1"/>
                </a:solidFill>
              </a:rPr>
              <a:t>... </a:t>
            </a:r>
            <a:r>
              <a:rPr lang="en-CA" sz="2800" dirty="0">
                <a:solidFill>
                  <a:schemeClr val="dk1"/>
                </a:solidFill>
              </a:rPr>
              <a:t>A </a:t>
            </a:r>
            <a:r>
              <a:rPr lang="en-CA" sz="2800" b="1" dirty="0">
                <a:solidFill>
                  <a:schemeClr val="dk1"/>
                </a:solidFill>
              </a:rPr>
              <a:t>collaborative</a:t>
            </a:r>
            <a:r>
              <a:rPr lang="en-CA" sz="2800" dirty="0">
                <a:solidFill>
                  <a:schemeClr val="dk1"/>
                </a:solidFill>
              </a:rPr>
              <a:t> work environment in </a:t>
            </a:r>
            <a:r>
              <a:rPr lang="en-CA" sz="2800" dirty="0" smtClean="0">
                <a:solidFill>
                  <a:schemeClr val="dk1"/>
                </a:solidFill>
              </a:rPr>
              <a:t>which metadata </a:t>
            </a:r>
            <a:r>
              <a:rPr lang="en-CA" sz="2800" dirty="0">
                <a:solidFill>
                  <a:schemeClr val="dk1"/>
                </a:solidFill>
              </a:rPr>
              <a:t>records are managed.</a:t>
            </a:r>
            <a:endParaRPr lang="fr-FR" sz="2800" kern="1200" dirty="0">
              <a:solidFill>
                <a:schemeClr val="dk1"/>
              </a:solidFill>
            </a:endParaRPr>
          </a:p>
          <a:p>
            <a:pPr lvl="1"/>
            <a:r>
              <a:rPr lang="en-CA" sz="2400" dirty="0">
                <a:solidFill>
                  <a:schemeClr val="dk1"/>
                </a:solidFill>
              </a:rPr>
              <a:t>workspaces are created according to the organizational unit, i.e., the department. There are one or more workspaces per department. </a:t>
            </a:r>
          </a:p>
          <a:p>
            <a:pPr lvl="1"/>
            <a:r>
              <a:rPr lang="en-CA" sz="2400" dirty="0">
                <a:solidFill>
                  <a:schemeClr val="dk1"/>
                </a:solidFill>
              </a:rPr>
              <a:t>A user account is required to access a workspace.</a:t>
            </a:r>
          </a:p>
          <a:p>
            <a:pPr lvl="1"/>
            <a:r>
              <a:rPr lang="en-CA" sz="2400" dirty="0">
                <a:solidFill>
                  <a:schemeClr val="dk1"/>
                </a:solidFill>
              </a:rPr>
              <a:t>Each user account can use a</a:t>
            </a:r>
            <a:r>
              <a:rPr lang="en-CA" sz="2400" dirty="0" smtClean="0">
                <a:solidFill>
                  <a:schemeClr val="dk1"/>
                </a:solidFill>
              </a:rPr>
              <a:t> </a:t>
            </a:r>
            <a:r>
              <a:rPr lang="en-CA" sz="2400" dirty="0">
                <a:solidFill>
                  <a:schemeClr val="dk1"/>
                </a:solidFill>
              </a:rPr>
              <a:t>workspace according to the privileges associated with the account.</a:t>
            </a:r>
          </a:p>
          <a:p>
            <a:pPr marL="0" indent="0">
              <a:buNone/>
            </a:pPr>
            <a:endParaRPr lang="fr-FR" kern="1200" dirty="0">
              <a:solidFill>
                <a:schemeClr val="dk1"/>
              </a:solidFill>
            </a:endParaRPr>
          </a:p>
          <a:p>
            <a:endParaRPr lang="fr-FR" kern="1200" dirty="0">
              <a:solidFill>
                <a:schemeClr val="dk1"/>
              </a:solidFill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4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00"/>
    </mc:Choice>
    <mc:Fallback xmlns="">
      <p:transition spd="slow" advTm="45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fr-CA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endParaRPr lang="en-CA" noProof="0" dirty="0"/>
          </a:p>
          <a:p>
            <a:pPr marL="0" indent="0">
              <a:buNone/>
            </a:pPr>
            <a:r>
              <a:rPr lang="en-CA" noProof="0" dirty="0"/>
              <a:t>Want to know more?</a:t>
            </a:r>
          </a:p>
          <a:p>
            <a:pPr marL="0" indent="0">
              <a:buNone/>
            </a:pPr>
            <a:endParaRPr lang="en-CA" noProof="0" dirty="0"/>
          </a:p>
          <a:p>
            <a:pPr marL="0" indent="0" algn="ctr">
              <a:buNone/>
            </a:pPr>
            <a:r>
              <a:rPr lang="en-CA" noProof="0" dirty="0"/>
              <a:t>Contact the Customer Service Team</a:t>
            </a:r>
          </a:p>
          <a:p>
            <a:pPr marL="0" indent="0" algn="ctr">
              <a:buNone/>
            </a:pPr>
            <a:r>
              <a:rPr lang="en-CA" noProof="0" dirty="0"/>
              <a:t>FGP-PGF@NRCan-RNCan.gc.ca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1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64"/>
    </mc:Choice>
    <mc:Fallback xmlns="">
      <p:transition spd="slow" advTm="10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  <p:tag name="{FUSIONTAGSHAPEID}" val="SlideShape_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  <p:tag name="{FUSIONTAGSHAPEID}" val="SlideShape_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215</Words>
  <Application>Microsoft Office PowerPoint</Application>
  <PresentationFormat>On-screen Show (4:3)</PresentationFormat>
  <Paragraphs>24</Paragraphs>
  <Slides>3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ＭＳ Ｐゴシック</vt:lpstr>
      <vt:lpstr>Arial</vt:lpstr>
      <vt:lpstr>Calibri</vt:lpstr>
      <vt:lpstr>Tahoma</vt:lpstr>
      <vt:lpstr>Wingdings</vt:lpstr>
      <vt:lpstr>Office Theme</vt:lpstr>
      <vt:lpstr>1_Office Theme</vt:lpstr>
      <vt:lpstr>PowerPoint Presentation</vt:lpstr>
      <vt:lpstr>A Workspace is…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Fuss, Colleen;Roussel, Pascale</dc:creator>
  <cp:lastModifiedBy>Merry, Andrea</cp:lastModifiedBy>
  <cp:revision>106</cp:revision>
  <cp:lastPrinted>2017-08-24T14:59:51Z</cp:lastPrinted>
  <dcterms:created xsi:type="dcterms:W3CDTF">2015-09-10T13:46:21Z</dcterms:created>
  <dcterms:modified xsi:type="dcterms:W3CDTF">2018-03-06T18:58:00Z</dcterms:modified>
</cp:coreProperties>
</file>