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0" r:id="rId3"/>
    <p:sldId id="261" r:id="rId4"/>
    <p:sldId id="262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547C"/>
    <a:srgbClr val="FFCC99"/>
    <a:srgbClr val="FFFFCC"/>
    <a:srgbClr val="3366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05" autoAdjust="0"/>
    <p:restoredTop sz="72525" autoAdjust="0"/>
  </p:normalViewPr>
  <p:slideViewPr>
    <p:cSldViewPr>
      <p:cViewPr varScale="1">
        <p:scale>
          <a:sx n="82" d="100"/>
          <a:sy n="82" d="100"/>
        </p:scale>
        <p:origin x="108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8" tIns="46578" rIns="93158" bIns="46578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1" y="0"/>
            <a:ext cx="3037840" cy="464820"/>
          </a:xfrm>
          <a:prstGeom prst="rect">
            <a:avLst/>
          </a:prstGeom>
        </p:spPr>
        <p:txBody>
          <a:bodyPr vert="horz" lIns="93158" tIns="46578" rIns="93158" bIns="46578" rtlCol="0"/>
          <a:lstStyle>
            <a:lvl1pPr algn="r">
              <a:defRPr sz="1200"/>
            </a:lvl1pPr>
          </a:lstStyle>
          <a:p>
            <a:fld id="{969F7C5A-D6FC-4359-B0A6-322DAD039A3C}" type="datetimeFigureOut">
              <a:rPr lang="en-CA" smtClean="0"/>
              <a:t>2018-03-06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8" tIns="46578" rIns="93158" bIns="46578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3"/>
            <a:ext cx="5608320" cy="4183380"/>
          </a:xfrm>
          <a:prstGeom prst="rect">
            <a:avLst/>
          </a:prstGeom>
        </p:spPr>
        <p:txBody>
          <a:bodyPr vert="horz" lIns="93158" tIns="46578" rIns="93158" bIns="4657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58" tIns="46578" rIns="93158" bIns="46578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1" y="8829968"/>
            <a:ext cx="3037840" cy="464820"/>
          </a:xfrm>
          <a:prstGeom prst="rect">
            <a:avLst/>
          </a:prstGeom>
        </p:spPr>
        <p:txBody>
          <a:bodyPr vert="horz" lIns="93158" tIns="46578" rIns="93158" bIns="46578" rtlCol="0" anchor="b"/>
          <a:lstStyle>
            <a:lvl1pPr algn="r">
              <a:defRPr sz="1200"/>
            </a:lvl1pPr>
          </a:lstStyle>
          <a:p>
            <a:fld id="{45986802-38FC-42D9-B26E-1EAD6091AB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11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fr-CA" dirty="0" smtClean="0"/>
              <a:t>Dans ce module, nous présenterons</a:t>
            </a:r>
            <a:r>
              <a:rPr lang="fr-CA" baseline="0" dirty="0" smtClean="0"/>
              <a:t> les principaux acteurs de la PGF c’est à dire le représentant PGF de chaque ministère, et les usagers du catalogue.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655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Le </a:t>
            </a:r>
            <a:r>
              <a:rPr lang="fr-CA" b="1" dirty="0"/>
              <a:t>représentant de la PGF</a:t>
            </a:r>
            <a:r>
              <a:rPr lang="fr-CA" b="0" baseline="0" dirty="0"/>
              <a:t> pour </a:t>
            </a:r>
            <a:r>
              <a:rPr lang="fr-CA" b="0" u="sng" baseline="0" dirty="0"/>
              <a:t>un ministère </a:t>
            </a:r>
            <a:r>
              <a:rPr lang="fr-CA" baseline="0" dirty="0"/>
              <a:t>est responsable de la structure des espaces de travail pour son ministère. C’est donc à lui ou à elle de décider des règles de création des espaces </a:t>
            </a:r>
            <a:r>
              <a:rPr lang="fr-CA" baseline="0" dirty="0" smtClean="0"/>
              <a:t>de </a:t>
            </a:r>
            <a:r>
              <a:rPr lang="fr-CA" baseline="0" dirty="0"/>
              <a:t>travail. C’est </a:t>
            </a:r>
            <a:r>
              <a:rPr lang="fr-CA" baseline="0" dirty="0" smtClean="0"/>
              <a:t>cette personne qui </a:t>
            </a:r>
            <a:r>
              <a:rPr lang="fr-CA" baseline="0" dirty="0"/>
              <a:t>fera la demande pour </a:t>
            </a:r>
            <a:r>
              <a:rPr lang="fr-CA" baseline="0" dirty="0" smtClean="0"/>
              <a:t>la création d’un espace de travail ou pour une changement de nom lorsque requis. </a:t>
            </a:r>
            <a:endParaRPr lang="fr-CA" baseline="0" dirty="0"/>
          </a:p>
          <a:p>
            <a:pPr defTabSz="920979">
              <a:defRPr/>
            </a:pPr>
            <a:endParaRPr lang="fr-CA" baseline="0" dirty="0"/>
          </a:p>
          <a:p>
            <a:pPr defTabSz="920979">
              <a:defRPr/>
            </a:pPr>
            <a:r>
              <a:rPr lang="fr-CA" baseline="0" dirty="0" smtClean="0"/>
              <a:t>Le représentant de la PGF devra </a:t>
            </a:r>
            <a:r>
              <a:rPr lang="fr-CA" baseline="0" dirty="0"/>
              <a:t>désigner un </a:t>
            </a:r>
            <a:r>
              <a:rPr lang="fr-CA" b="1" baseline="0" dirty="0"/>
              <a:t>administrateur</a:t>
            </a:r>
            <a:r>
              <a:rPr lang="fr-CA" baseline="0" dirty="0"/>
              <a:t> pour chaque espace de travail.  </a:t>
            </a:r>
            <a:endParaRPr lang="fr-CA" baseline="0" dirty="0" smtClean="0"/>
          </a:p>
          <a:p>
            <a:pPr defTabSz="920979">
              <a:defRPr/>
            </a:pPr>
            <a:endParaRPr lang="fr-CA" baseline="0" dirty="0" smtClean="0"/>
          </a:p>
          <a:p>
            <a:pPr defTabSz="920979">
              <a:defRPr/>
            </a:pPr>
            <a:r>
              <a:rPr lang="fr-CA" baseline="0" dirty="0" smtClean="0"/>
              <a:t>Il </a:t>
            </a:r>
            <a:r>
              <a:rPr lang="fr-CA" baseline="0" dirty="0"/>
              <a:t>devra aussi désigner la personne qui agira à titre de </a:t>
            </a:r>
            <a:r>
              <a:rPr lang="fr-CA" b="1" baseline="0" dirty="0"/>
              <a:t>réviseur de contenu pour le ministère</a:t>
            </a:r>
            <a:r>
              <a:rPr lang="fr-CA" baseline="0" dirty="0"/>
              <a:t>, </a:t>
            </a:r>
            <a:r>
              <a:rPr lang="fr-CA" baseline="0" dirty="0" smtClean="0"/>
              <a:t>c’est-à-dire le réviseur </a:t>
            </a:r>
            <a:r>
              <a:rPr lang="fr-CA" baseline="0" dirty="0"/>
              <a:t>de contenu niveau </a:t>
            </a:r>
            <a:r>
              <a:rPr lang="fr-CA" dirty="0"/>
              <a:t>2.  </a:t>
            </a:r>
            <a:endParaRPr lang="fr-CA" dirty="0" smtClean="0"/>
          </a:p>
          <a:p>
            <a:pPr defTabSz="920979">
              <a:defRPr/>
            </a:pPr>
            <a:endParaRPr lang="fr-CA" dirty="0" smtClean="0"/>
          </a:p>
          <a:p>
            <a:pPr defTabSz="920979">
              <a:defRPr/>
            </a:pPr>
            <a:r>
              <a:rPr lang="fr-CA" dirty="0" smtClean="0"/>
              <a:t>Les </a:t>
            </a:r>
            <a:r>
              <a:rPr lang="fr-CA" dirty="0"/>
              <a:t>représentants de la PGF travaillent en lien direct avec notre équipe de support aux contributeurs afin de mettre en place les espaces de travail.  </a:t>
            </a:r>
            <a:endParaRPr lang="fr-CA" dirty="0" smtClean="0"/>
          </a:p>
          <a:p>
            <a:pPr defTabSz="920979">
              <a:defRPr/>
            </a:pPr>
            <a:endParaRPr lang="fr-CA" dirty="0" smtClean="0"/>
          </a:p>
          <a:p>
            <a:pPr defTabSz="920979">
              <a:defRPr/>
            </a:pPr>
            <a:r>
              <a:rPr lang="fr-CA" dirty="0" smtClean="0"/>
              <a:t>Le </a:t>
            </a:r>
            <a:r>
              <a:rPr lang="fr-CA" dirty="0"/>
              <a:t>représentant de la PGF aide aussi à promouvoir l’utilisation de la PGF au sein de son ministère.  C’est donc, le point de contact entre la PGF et le ministère.</a:t>
            </a:r>
          </a:p>
          <a:p>
            <a:endParaRPr lang="fr-CA" baseline="0" noProof="0" dirty="0" smtClean="0"/>
          </a:p>
          <a:p>
            <a:pPr defTabSz="920979">
              <a:defRPr/>
            </a:pPr>
            <a:r>
              <a:rPr lang="fr-CA" dirty="0"/>
              <a:t>Vous trouverez la liste des représentants PGF dans l’Aide aux contributeurs de la </a:t>
            </a:r>
            <a:r>
              <a:rPr lang="fr-CA" dirty="0" smtClean="0"/>
              <a:t>PGF.</a:t>
            </a:r>
            <a:r>
              <a:rPr lang="fr-CA" baseline="0" dirty="0" smtClean="0"/>
              <a:t> </a:t>
            </a:r>
            <a:r>
              <a:rPr lang="fr-CA" dirty="0" smtClean="0"/>
              <a:t>Si </a:t>
            </a:r>
            <a:r>
              <a:rPr lang="fr-CA" dirty="0"/>
              <a:t>un ministère ne peut nommer un représentant, l’équipe de support aux contributeurs agira temporairement en tant que Représentant de la PGF pour ce ministère.</a:t>
            </a:r>
          </a:p>
          <a:p>
            <a:pPr defTabSz="920979">
              <a:defRPr/>
            </a:pPr>
            <a:endParaRPr lang="fr-CA" dirty="0"/>
          </a:p>
          <a:p>
            <a:pPr defTabSz="920979">
              <a:defRPr/>
            </a:pPr>
            <a:endParaRPr lang="fr-CA" dirty="0"/>
          </a:p>
          <a:p>
            <a:pPr defTabSz="920979">
              <a:defRPr/>
            </a:pPr>
            <a:endParaRPr lang="fr-CA" dirty="0"/>
          </a:p>
          <a:p>
            <a:pPr marL="172683" indent="-172683">
              <a:buFontTx/>
              <a:buChar char="-"/>
            </a:pPr>
            <a:endParaRPr lang="fr-CA" baseline="0" dirty="0"/>
          </a:p>
          <a:p>
            <a:pPr marL="172683" indent="-172683">
              <a:buFontTx/>
              <a:buChar char="-"/>
            </a:pP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A2D07-BC1B-4486-B260-FD11A6C9F8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288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baseline="0" dirty="0" smtClean="0"/>
              <a:t>Chaque usager aura un compte, associé à un ou plieurs espaces de travail,  avec les privilèges déterminés par l’un des rôles suivants…. Sauf pour l’invité !</a:t>
            </a:r>
            <a:endParaRPr lang="fr-CA" dirty="0" smtClean="0"/>
          </a:p>
          <a:p>
            <a:endParaRPr lang="fr-CA" dirty="0"/>
          </a:p>
          <a:p>
            <a:r>
              <a:rPr lang="fr-CA" b="1" dirty="0"/>
              <a:t>1- L’invité</a:t>
            </a:r>
          </a:p>
          <a:p>
            <a:r>
              <a:rPr lang="fr-CA" dirty="0" smtClean="0"/>
              <a:t>Car </a:t>
            </a:r>
            <a:r>
              <a:rPr lang="fr-CA" dirty="0"/>
              <a:t>en fait, aucun compte n’est requis pour consulter les enregistrements </a:t>
            </a:r>
            <a:r>
              <a:rPr lang="fr-CA" dirty="0" smtClean="0"/>
              <a:t>publiés dans la PGF. </a:t>
            </a:r>
            <a:r>
              <a:rPr lang="fr-CA" dirty="0"/>
              <a:t>Vous êtes alors considéré comme un invité. Vous n’aurez pas accès aux enregistrements en ébauche dans les espaces de travail. </a:t>
            </a:r>
          </a:p>
          <a:p>
            <a:endParaRPr lang="fr-CA" dirty="0"/>
          </a:p>
          <a:p>
            <a:r>
              <a:rPr lang="fr-CA" b="1" dirty="0"/>
              <a:t>2- L’utilisateur enregistré</a:t>
            </a:r>
          </a:p>
          <a:p>
            <a:r>
              <a:rPr lang="fr-CA" dirty="0"/>
              <a:t>Si, par contre, vous êtes un </a:t>
            </a:r>
            <a:r>
              <a:rPr lang="fr-CA" b="1" dirty="0"/>
              <a:t>utilisateur enregistré </a:t>
            </a:r>
            <a:r>
              <a:rPr lang="fr-CA" dirty="0"/>
              <a:t>vous êtes alors autorisé à chercher, découvrir et consulter les enregistrements de métadonnées qui ne sont pas encore publiés à l’intérieur d’un espace de travail spécifique. Il s’agit d’un compte en lecture seulement associé à un espace de travail spécifique. </a:t>
            </a:r>
          </a:p>
          <a:p>
            <a:endParaRPr lang="fr-FR" dirty="0"/>
          </a:p>
          <a:p>
            <a:pPr defTabSz="920979">
              <a:defRPr/>
            </a:pPr>
            <a:r>
              <a:rPr lang="fr-CA" b="1" dirty="0"/>
              <a:t>3- L’éditeur </a:t>
            </a:r>
            <a:r>
              <a:rPr lang="fr-CA" dirty="0"/>
              <a:t>:</a:t>
            </a:r>
          </a:p>
          <a:p>
            <a:pPr defTabSz="920979">
              <a:defRPr/>
            </a:pPr>
            <a:r>
              <a:rPr lang="fr-FR" dirty="0"/>
              <a:t>L’éditeur peut </a:t>
            </a:r>
            <a:r>
              <a:rPr lang="en-CA" dirty="0" err="1"/>
              <a:t>créer</a:t>
            </a:r>
            <a:r>
              <a:rPr lang="en-CA" dirty="0"/>
              <a:t>, </a:t>
            </a:r>
            <a:r>
              <a:rPr lang="en-CA" dirty="0" err="1"/>
              <a:t>éditer</a:t>
            </a:r>
            <a:r>
              <a:rPr lang="en-CA" dirty="0"/>
              <a:t>, </a:t>
            </a:r>
            <a:r>
              <a:rPr lang="en-CA" dirty="0" err="1"/>
              <a:t>supprimer</a:t>
            </a:r>
            <a:r>
              <a:rPr lang="en-CA" dirty="0"/>
              <a:t> et importer des </a:t>
            </a:r>
            <a:r>
              <a:rPr lang="en-CA" dirty="0" err="1"/>
              <a:t>métadonnées</a:t>
            </a:r>
            <a:r>
              <a:rPr lang="en-CA" dirty="0"/>
              <a:t> </a:t>
            </a:r>
            <a:r>
              <a:rPr lang="fr-CA" dirty="0" smtClean="0"/>
              <a:t>dans </a:t>
            </a:r>
            <a:r>
              <a:rPr lang="en-US" dirty="0" smtClean="0"/>
              <a:t>un </a:t>
            </a:r>
            <a:r>
              <a:rPr lang="en-US" dirty="0" err="1"/>
              <a:t>espace</a:t>
            </a:r>
            <a:r>
              <a:rPr lang="en-US" dirty="0"/>
              <a:t> </a:t>
            </a:r>
            <a:r>
              <a:rPr lang="en-CA" dirty="0"/>
              <a:t>de </a:t>
            </a:r>
            <a:r>
              <a:rPr lang="en-CA" dirty="0" smtClean="0"/>
              <a:t>travail</a:t>
            </a:r>
            <a:r>
              <a:rPr lang="fr-FR" dirty="0" smtClean="0"/>
              <a:t>.</a:t>
            </a:r>
            <a:r>
              <a:rPr lang="en-CA" dirty="0" smtClean="0"/>
              <a:t> </a:t>
            </a:r>
            <a:endParaRPr lang="fr-FR" dirty="0"/>
          </a:p>
          <a:p>
            <a:pPr defTabSz="920979">
              <a:defRPr/>
            </a:pPr>
            <a:r>
              <a:rPr lang="fr-FR" dirty="0"/>
              <a:t>L’éditeur </a:t>
            </a:r>
            <a:r>
              <a:rPr lang="fr-CA" dirty="0"/>
              <a:t>peut aussi </a:t>
            </a:r>
            <a:r>
              <a:rPr lang="fr-FR" dirty="0"/>
              <a:t>soumettre des demandes de publication. </a:t>
            </a:r>
          </a:p>
          <a:p>
            <a:pPr defTabSz="920979">
              <a:defRPr/>
            </a:pPr>
            <a:r>
              <a:rPr lang="en-CA" dirty="0"/>
              <a:t>Il </a:t>
            </a:r>
            <a:r>
              <a:rPr lang="en-CA" dirty="0" err="1"/>
              <a:t>est</a:t>
            </a:r>
            <a:r>
              <a:rPr lang="en-CA" dirty="0"/>
              <a:t> </a:t>
            </a:r>
            <a:r>
              <a:rPr lang="en-CA" dirty="0" err="1"/>
              <a:t>recommandé</a:t>
            </a:r>
            <a:r>
              <a:rPr lang="en-CA" dirty="0"/>
              <a:t> aux nouveaux </a:t>
            </a:r>
            <a:r>
              <a:rPr lang="en-CA" dirty="0" err="1"/>
              <a:t>éditeurs</a:t>
            </a:r>
            <a:r>
              <a:rPr lang="en-CA" dirty="0"/>
              <a:t> de </a:t>
            </a:r>
            <a:r>
              <a:rPr lang="en-CA" dirty="0" err="1"/>
              <a:t>suivre</a:t>
            </a:r>
            <a:r>
              <a:rPr lang="en-CA" dirty="0"/>
              <a:t> la formation </a:t>
            </a:r>
            <a:r>
              <a:rPr lang="en-US" dirty="0" err="1"/>
              <a:t>afin</a:t>
            </a:r>
            <a:r>
              <a:rPr lang="en-US" dirty="0"/>
              <a:t> </a:t>
            </a:r>
            <a:r>
              <a:rPr lang="en-US" dirty="0" err="1"/>
              <a:t>d’assurer</a:t>
            </a:r>
            <a:r>
              <a:rPr lang="en-US" dirty="0"/>
              <a:t> </a:t>
            </a:r>
            <a:r>
              <a:rPr lang="fr-FR" dirty="0"/>
              <a:t>l’intégrité de l’espace de travail et </a:t>
            </a:r>
            <a:r>
              <a:rPr lang="en-US" dirty="0"/>
              <a:t>de respecter les </a:t>
            </a:r>
            <a:r>
              <a:rPr lang="en-US" dirty="0" err="1"/>
              <a:t>règles</a:t>
            </a:r>
            <a:r>
              <a:rPr lang="en-US" dirty="0"/>
              <a:t> et </a:t>
            </a:r>
            <a:r>
              <a:rPr lang="en-US" dirty="0" err="1"/>
              <a:t>normes</a:t>
            </a:r>
            <a:r>
              <a:rPr lang="en-US" dirty="0"/>
              <a:t> de la PGF </a:t>
            </a:r>
            <a:r>
              <a:rPr lang="en-US" dirty="0" err="1"/>
              <a:t>lors</a:t>
            </a:r>
            <a:r>
              <a:rPr lang="en-US" dirty="0"/>
              <a:t> de la </a:t>
            </a:r>
            <a:r>
              <a:rPr lang="en-US" dirty="0" err="1"/>
              <a:t>création</a:t>
            </a:r>
            <a:r>
              <a:rPr lang="en-US" dirty="0"/>
              <a:t> des </a:t>
            </a:r>
            <a:r>
              <a:rPr lang="en-US" dirty="0" err="1"/>
              <a:t>métadonnées</a:t>
            </a:r>
            <a:r>
              <a:rPr lang="en-US" dirty="0"/>
              <a:t>.</a:t>
            </a:r>
            <a:endParaRPr lang="en-CA" dirty="0"/>
          </a:p>
          <a:p>
            <a:endParaRPr lang="en-CA" dirty="0"/>
          </a:p>
          <a:p>
            <a:r>
              <a:rPr lang="en-CA" b="1" dirty="0"/>
              <a:t>4- Le </a:t>
            </a:r>
            <a:r>
              <a:rPr lang="en-CA" b="1" dirty="0" err="1"/>
              <a:t>réviseur</a:t>
            </a:r>
            <a:r>
              <a:rPr lang="en-CA" b="1" dirty="0"/>
              <a:t> de </a:t>
            </a:r>
            <a:r>
              <a:rPr lang="en-CA" b="1" dirty="0" err="1"/>
              <a:t>contenu</a:t>
            </a:r>
            <a:r>
              <a:rPr lang="en-CA" b="1" dirty="0"/>
              <a:t> </a:t>
            </a:r>
            <a:r>
              <a:rPr lang="en-CA" b="1" dirty="0" err="1"/>
              <a:t>niveau</a:t>
            </a:r>
            <a:r>
              <a:rPr lang="en-CA" b="1" dirty="0"/>
              <a:t> 1 </a:t>
            </a:r>
            <a:endParaRPr lang="en-CA" dirty="0"/>
          </a:p>
          <a:p>
            <a:r>
              <a:rPr lang="en-CA" dirty="0"/>
              <a:t>De </a:t>
            </a:r>
            <a:r>
              <a:rPr lang="en-CA" dirty="0" err="1"/>
              <a:t>façon</a:t>
            </a:r>
            <a:r>
              <a:rPr lang="en-CA" dirty="0"/>
              <a:t> </a:t>
            </a:r>
            <a:r>
              <a:rPr lang="en-CA" dirty="0" err="1"/>
              <a:t>générale</a:t>
            </a:r>
            <a:r>
              <a:rPr lang="en-CA" dirty="0"/>
              <a:t>, le </a:t>
            </a:r>
            <a:r>
              <a:rPr lang="en-CA" dirty="0" err="1"/>
              <a:t>réviseur</a:t>
            </a:r>
            <a:r>
              <a:rPr lang="en-CA" dirty="0"/>
              <a:t> de </a:t>
            </a:r>
            <a:r>
              <a:rPr lang="en-CA" dirty="0" err="1"/>
              <a:t>contenu</a:t>
            </a:r>
            <a:r>
              <a:rPr lang="en-CA" dirty="0"/>
              <a:t> </a:t>
            </a:r>
            <a:r>
              <a:rPr lang="en-CA" dirty="0" err="1"/>
              <a:t>doit</a:t>
            </a:r>
            <a:r>
              <a:rPr lang="en-CA" dirty="0"/>
              <a:t> </a:t>
            </a:r>
            <a:r>
              <a:rPr lang="en-CA" dirty="0" err="1" smtClean="0"/>
              <a:t>réviser</a:t>
            </a:r>
            <a:r>
              <a:rPr lang="en-CA" dirty="0" smtClean="0"/>
              <a:t> </a:t>
            </a:r>
            <a:r>
              <a:rPr lang="en-CA" dirty="0"/>
              <a:t>et </a:t>
            </a:r>
            <a:r>
              <a:rPr lang="en-CA" dirty="0" err="1"/>
              <a:t>approuver</a:t>
            </a:r>
            <a:r>
              <a:rPr lang="en-CA" dirty="0"/>
              <a:t> (</a:t>
            </a:r>
            <a:r>
              <a:rPr lang="en-CA" dirty="0" err="1"/>
              <a:t>ou</a:t>
            </a:r>
            <a:r>
              <a:rPr lang="en-CA" dirty="0"/>
              <a:t> </a:t>
            </a:r>
            <a:r>
              <a:rPr lang="en-CA" dirty="0" err="1" smtClean="0"/>
              <a:t>rejeter</a:t>
            </a:r>
            <a:r>
              <a:rPr lang="en-CA" dirty="0" smtClean="0"/>
              <a:t>) </a:t>
            </a:r>
            <a:r>
              <a:rPr lang="en-CA" dirty="0"/>
              <a:t>les </a:t>
            </a:r>
            <a:r>
              <a:rPr lang="en-CA" dirty="0" err="1"/>
              <a:t>demandes</a:t>
            </a:r>
            <a:r>
              <a:rPr lang="en-CA" dirty="0"/>
              <a:t> de publication </a:t>
            </a:r>
            <a:r>
              <a:rPr lang="en-CA" dirty="0" err="1"/>
              <a:t>reçues</a:t>
            </a:r>
            <a:r>
              <a:rPr lang="en-CA" dirty="0"/>
              <a:t> de </a:t>
            </a:r>
            <a:r>
              <a:rPr lang="en-CA" dirty="0" err="1"/>
              <a:t>l’éditeur</a:t>
            </a:r>
            <a:r>
              <a:rPr lang="en-CA" dirty="0"/>
              <a:t>.  </a:t>
            </a:r>
          </a:p>
          <a:p>
            <a:endParaRPr lang="en-CA" dirty="0"/>
          </a:p>
          <a:p>
            <a:r>
              <a:rPr lang="fr-FR" dirty="0"/>
              <a:t>Le réviseur de contenu niveau 1 représente le propriétaire des </a:t>
            </a:r>
            <a:r>
              <a:rPr lang="fr-FR" dirty="0" smtClean="0"/>
              <a:t>données.  </a:t>
            </a:r>
            <a:r>
              <a:rPr lang="fr-FR" dirty="0"/>
              <a:t>Il </a:t>
            </a:r>
            <a:r>
              <a:rPr lang="fr-FR" b="1" dirty="0"/>
              <a:t>approuvera la demande de publication de métadonnées  sur le site interne </a:t>
            </a:r>
            <a:r>
              <a:rPr lang="fr-FR" dirty="0"/>
              <a:t>de la PGF et </a:t>
            </a:r>
            <a:r>
              <a:rPr lang="fr-FR" b="1" dirty="0"/>
              <a:t>recommandera </a:t>
            </a:r>
            <a:r>
              <a:rPr lang="fr-CA" b="1" dirty="0"/>
              <a:t>la publication sur le site Cartes Ouvertes </a:t>
            </a:r>
            <a:r>
              <a:rPr lang="fr-CA" dirty="0"/>
              <a:t>auprès du réviseur de contenu niveau 2</a:t>
            </a:r>
            <a:r>
              <a:rPr lang="fr-FR" dirty="0"/>
              <a:t>.  Le réviseur de contenu de niveau 1 d</a:t>
            </a:r>
            <a:r>
              <a:rPr lang="en-CA" dirty="0" err="1"/>
              <a:t>oit</a:t>
            </a:r>
            <a:r>
              <a:rPr lang="en-CA" dirty="0"/>
              <a:t> se conformer </a:t>
            </a:r>
            <a:r>
              <a:rPr lang="en-CA" dirty="0" smtClean="0"/>
              <a:t>au </a:t>
            </a:r>
            <a:r>
              <a:rPr lang="en-CA" dirty="0" err="1"/>
              <a:t>processus</a:t>
            </a:r>
            <a:r>
              <a:rPr lang="en-CA" dirty="0"/>
              <a:t> d</a:t>
            </a:r>
            <a:r>
              <a:rPr lang="fr-FR" dirty="0"/>
              <a:t>’a</a:t>
            </a:r>
            <a:r>
              <a:rPr lang="en-CA" dirty="0" err="1"/>
              <a:t>pprobation</a:t>
            </a:r>
            <a:r>
              <a:rPr lang="en-CA" dirty="0"/>
              <a:t> de publications internes</a:t>
            </a:r>
            <a:r>
              <a:rPr lang="fr-CA" dirty="0"/>
              <a:t> lesquels </a:t>
            </a:r>
            <a:r>
              <a:rPr lang="fr-FR" dirty="0"/>
              <a:t>peuvent varier d’un ministère à l’autre. Il s’assure que toutes les autorisations et/ou procédures pour la publication sont obtenues et respectées (</a:t>
            </a:r>
            <a:r>
              <a:rPr lang="fr-FR" dirty="0" smtClean="0"/>
              <a:t>exemple,</a:t>
            </a:r>
            <a:r>
              <a:rPr lang="fr-FR" baseline="0" dirty="0" smtClean="0"/>
              <a:t> </a:t>
            </a:r>
            <a:r>
              <a:rPr lang="fr-FR" dirty="0" smtClean="0"/>
              <a:t> la Licence</a:t>
            </a:r>
            <a:r>
              <a:rPr lang="fr-FR" dirty="0"/>
              <a:t>, </a:t>
            </a:r>
            <a:r>
              <a:rPr lang="fr-FR" dirty="0" smtClean="0"/>
              <a:t>les</a:t>
            </a:r>
            <a:r>
              <a:rPr lang="fr-FR" baseline="0" dirty="0" smtClean="0"/>
              <a:t> </a:t>
            </a:r>
            <a:r>
              <a:rPr lang="fr-FR" dirty="0" smtClean="0"/>
              <a:t>normes </a:t>
            </a:r>
            <a:r>
              <a:rPr lang="fr-FR" dirty="0"/>
              <a:t>PNAH, </a:t>
            </a:r>
            <a:r>
              <a:rPr lang="fr-FR" dirty="0" smtClean="0"/>
              <a:t>un Service cartographique </a:t>
            </a:r>
            <a:r>
              <a:rPr lang="fr-FR" dirty="0"/>
              <a:t>Web). </a:t>
            </a:r>
            <a:endParaRPr lang="en-CA" dirty="0"/>
          </a:p>
          <a:p>
            <a:endParaRPr lang="en-CA" dirty="0"/>
          </a:p>
          <a:p>
            <a:pPr defTabSz="920979">
              <a:defRPr/>
            </a:pPr>
            <a:r>
              <a:rPr lang="en-CA" dirty="0" err="1"/>
              <a:t>En</a:t>
            </a:r>
            <a:r>
              <a:rPr lang="en-CA" dirty="0"/>
              <a:t> </a:t>
            </a:r>
            <a:r>
              <a:rPr lang="en-CA" dirty="0" err="1"/>
              <a:t>approuvant</a:t>
            </a:r>
            <a:r>
              <a:rPr lang="en-CA" dirty="0"/>
              <a:t> </a:t>
            </a:r>
            <a:r>
              <a:rPr lang="en-CA" dirty="0" err="1"/>
              <a:t>une</a:t>
            </a:r>
            <a:r>
              <a:rPr lang="en-CA" dirty="0"/>
              <a:t> </a:t>
            </a:r>
            <a:r>
              <a:rPr lang="en-CA" dirty="0" err="1"/>
              <a:t>demande</a:t>
            </a:r>
            <a:r>
              <a:rPr lang="en-CA" dirty="0"/>
              <a:t> de publication pour la PGF, les </a:t>
            </a:r>
            <a:r>
              <a:rPr lang="en-CA" dirty="0" err="1"/>
              <a:t>données</a:t>
            </a:r>
            <a:r>
              <a:rPr lang="en-CA" dirty="0"/>
              <a:t> </a:t>
            </a:r>
            <a:r>
              <a:rPr lang="en-CA" dirty="0" err="1"/>
              <a:t>deviennent</a:t>
            </a:r>
            <a:r>
              <a:rPr lang="en-CA" dirty="0"/>
              <a:t> </a:t>
            </a:r>
            <a:r>
              <a:rPr lang="en-CA" dirty="0" err="1"/>
              <a:t>accessibles</a:t>
            </a:r>
            <a:r>
              <a:rPr lang="en-CA" dirty="0"/>
              <a:t> </a:t>
            </a:r>
            <a:r>
              <a:rPr lang="fr-CA" dirty="0"/>
              <a:t>aux employés du gouvernement fédéral.</a:t>
            </a:r>
          </a:p>
          <a:p>
            <a:pPr defTabSz="920979">
              <a:defRPr/>
            </a:pPr>
            <a:r>
              <a:rPr lang="fr-CA" dirty="0"/>
              <a:t>En approuvant une demande de publication pour Cartes Ouvertes, le réviseur de contenu niveau 1 recommande la publication sur le site Cartes Ouvertes auprès du réviseur de contenu niveau 2. </a:t>
            </a:r>
          </a:p>
          <a:p>
            <a:endParaRPr lang="en-CA" dirty="0"/>
          </a:p>
          <a:p>
            <a:pPr defTabSz="920979">
              <a:defRPr/>
            </a:pPr>
            <a:r>
              <a:rPr lang="fr-FR" dirty="0"/>
              <a:t>Notez que le réviseur de contenu niveau 1 bénéficie de tous les privilèges de “l’éditeur”.</a:t>
            </a:r>
            <a:endParaRPr lang="en-CA" dirty="0"/>
          </a:p>
          <a:p>
            <a:endParaRPr lang="en-CA" dirty="0"/>
          </a:p>
          <a:p>
            <a:r>
              <a:rPr lang="en-CA" b="1" dirty="0"/>
              <a:t>5- Le </a:t>
            </a:r>
            <a:r>
              <a:rPr lang="en-CA" b="1" dirty="0" err="1"/>
              <a:t>réviseur</a:t>
            </a:r>
            <a:r>
              <a:rPr lang="en-CA" b="1" dirty="0"/>
              <a:t> de </a:t>
            </a:r>
            <a:r>
              <a:rPr lang="en-CA" b="1" dirty="0" err="1"/>
              <a:t>contenu</a:t>
            </a:r>
            <a:r>
              <a:rPr lang="en-CA" b="1" dirty="0"/>
              <a:t> </a:t>
            </a:r>
            <a:r>
              <a:rPr lang="en-CA" b="1" dirty="0" err="1"/>
              <a:t>niveau</a:t>
            </a:r>
            <a:r>
              <a:rPr lang="en-CA" b="1" dirty="0"/>
              <a:t> 2 </a:t>
            </a:r>
            <a:endParaRPr lang="en-CA" dirty="0"/>
          </a:p>
          <a:p>
            <a:r>
              <a:rPr lang="fr-FR" dirty="0"/>
              <a:t>Le réviseur de contenu niveau 2 représente généralement  le </a:t>
            </a:r>
            <a:r>
              <a:rPr lang="fr-FR" dirty="0" smtClean="0"/>
              <a:t>Dirigeant </a:t>
            </a:r>
            <a:r>
              <a:rPr lang="fr-FR" dirty="0"/>
              <a:t>principal </a:t>
            </a:r>
            <a:r>
              <a:rPr lang="fr-FR" dirty="0" smtClean="0"/>
              <a:t>de </a:t>
            </a:r>
            <a:r>
              <a:rPr lang="fr-FR" dirty="0"/>
              <a:t>l’Information </a:t>
            </a:r>
            <a:r>
              <a:rPr lang="fr-FR" dirty="0" smtClean="0"/>
              <a:t>(DPI). </a:t>
            </a:r>
            <a:r>
              <a:rPr lang="fr-FR" dirty="0"/>
              <a:t>Le réviseur de contenu de niveau 2 vérifie que toutes les autorisations et procédures pour la publication sur “Cartes ouvertes” sont obtenues et respectées</a:t>
            </a:r>
            <a:r>
              <a:rPr lang="fr-CA" dirty="0"/>
              <a:t>.</a:t>
            </a:r>
            <a:endParaRPr lang="fr-FR" dirty="0"/>
          </a:p>
          <a:p>
            <a:endParaRPr lang="fr-FR" dirty="0"/>
          </a:p>
          <a:p>
            <a:r>
              <a:rPr lang="en-CA" dirty="0" err="1"/>
              <a:t>En</a:t>
            </a:r>
            <a:r>
              <a:rPr lang="en-CA" dirty="0"/>
              <a:t> </a:t>
            </a:r>
            <a:r>
              <a:rPr lang="en-CA" dirty="0" err="1"/>
              <a:t>approuvant</a:t>
            </a:r>
            <a:r>
              <a:rPr lang="en-CA" dirty="0"/>
              <a:t> </a:t>
            </a:r>
            <a:r>
              <a:rPr lang="en-CA" dirty="0" err="1"/>
              <a:t>une</a:t>
            </a:r>
            <a:r>
              <a:rPr lang="en-CA" dirty="0"/>
              <a:t> </a:t>
            </a:r>
            <a:r>
              <a:rPr lang="en-CA" dirty="0" err="1"/>
              <a:t>demande</a:t>
            </a:r>
            <a:r>
              <a:rPr lang="en-CA" dirty="0"/>
              <a:t> de publication pour </a:t>
            </a:r>
            <a:r>
              <a:rPr lang="en-CA" dirty="0" err="1"/>
              <a:t>Cartes</a:t>
            </a:r>
            <a:r>
              <a:rPr lang="en-CA" dirty="0"/>
              <a:t> </a:t>
            </a:r>
            <a:r>
              <a:rPr lang="en-CA" dirty="0" err="1"/>
              <a:t>ouvertes</a:t>
            </a:r>
            <a:r>
              <a:rPr lang="en-CA" dirty="0"/>
              <a:t>, les </a:t>
            </a:r>
            <a:r>
              <a:rPr lang="en-CA" dirty="0" err="1"/>
              <a:t>données</a:t>
            </a:r>
            <a:r>
              <a:rPr lang="en-CA" dirty="0"/>
              <a:t> </a:t>
            </a:r>
            <a:r>
              <a:rPr lang="en-CA" dirty="0" err="1"/>
              <a:t>deviennent</a:t>
            </a:r>
            <a:r>
              <a:rPr lang="en-CA" dirty="0"/>
              <a:t> </a:t>
            </a:r>
            <a:r>
              <a:rPr lang="en-CA" dirty="0" err="1"/>
              <a:t>accessibles</a:t>
            </a:r>
            <a:r>
              <a:rPr lang="en-CA" dirty="0"/>
              <a:t> </a:t>
            </a:r>
            <a:r>
              <a:rPr lang="fr-CA" dirty="0"/>
              <a:t>au public sur le site Cartes ouvertes dans les minutes qui suivent. </a:t>
            </a:r>
          </a:p>
          <a:p>
            <a:pPr defTabSz="920979">
              <a:defRPr/>
            </a:pPr>
            <a:endParaRPr lang="fr-FR" dirty="0"/>
          </a:p>
          <a:p>
            <a:pPr defTabSz="920979">
              <a:defRPr/>
            </a:pPr>
            <a:r>
              <a:rPr lang="fr-FR" dirty="0"/>
              <a:t>Notez que le réviseur de contenu niveau 2 bénéficie des privilèges de l’utilisateur enregistré.</a:t>
            </a:r>
            <a:endParaRPr lang="en-CA" dirty="0"/>
          </a:p>
          <a:p>
            <a:pPr defTabSz="920979">
              <a:defRPr/>
            </a:pPr>
            <a:endParaRPr lang="fr-CA" dirty="0"/>
          </a:p>
          <a:p>
            <a:pPr defTabSz="920979">
              <a:defRPr/>
            </a:pPr>
            <a:endParaRPr lang="fr-CA" dirty="0"/>
          </a:p>
          <a:p>
            <a:pPr defTabSz="920979">
              <a:defRPr/>
            </a:pPr>
            <a:r>
              <a:rPr lang="fr-CA" b="1" dirty="0"/>
              <a:t>6- Administrateur</a:t>
            </a:r>
            <a:r>
              <a:rPr lang="fr-CA" dirty="0"/>
              <a:t> </a:t>
            </a:r>
          </a:p>
          <a:p>
            <a:pPr defTabSz="920979">
              <a:defRPr/>
            </a:pPr>
            <a:endParaRPr lang="fr-CA" dirty="0"/>
          </a:p>
          <a:p>
            <a:pPr defTabSz="920979">
              <a:defRPr/>
            </a:pPr>
            <a:r>
              <a:rPr lang="fr-CA" dirty="0"/>
              <a:t>L’administrateur est celui qui </a:t>
            </a:r>
            <a:r>
              <a:rPr lang="fr-CA" dirty="0" smtClean="0"/>
              <a:t>acceptera, </a:t>
            </a:r>
            <a:r>
              <a:rPr lang="fr-CA" dirty="0"/>
              <a:t>ou </a:t>
            </a:r>
            <a:r>
              <a:rPr lang="fr-CA" dirty="0" smtClean="0"/>
              <a:t>refusera, </a:t>
            </a:r>
            <a:r>
              <a:rPr lang="fr-CA" dirty="0"/>
              <a:t>d’activer les demandes de comptes d’usager pour les rôles d’</a:t>
            </a:r>
            <a:r>
              <a:rPr lang="fr-FR" dirty="0"/>
              <a:t>utilisateur enregistré, éditeur et réviseur de contenu de niveau 1.</a:t>
            </a:r>
            <a:endParaRPr lang="fr-CA" dirty="0"/>
          </a:p>
          <a:p>
            <a:endParaRPr lang="fr-FR" dirty="0"/>
          </a:p>
          <a:p>
            <a:r>
              <a:rPr lang="fr-FR" dirty="0"/>
              <a:t>Il s</a:t>
            </a:r>
            <a:r>
              <a:rPr lang="en-CA" dirty="0"/>
              <a:t>’assure que les </a:t>
            </a:r>
            <a:r>
              <a:rPr lang="en-CA" dirty="0" err="1"/>
              <a:t>comptes</a:t>
            </a:r>
            <a:r>
              <a:rPr lang="en-CA" dirty="0"/>
              <a:t> </a:t>
            </a:r>
            <a:r>
              <a:rPr lang="en-CA" dirty="0" err="1"/>
              <a:t>sont</a:t>
            </a:r>
            <a:r>
              <a:rPr lang="en-CA" dirty="0"/>
              <a:t> </a:t>
            </a:r>
            <a:r>
              <a:rPr lang="en-CA" dirty="0" err="1"/>
              <a:t>assignés</a:t>
            </a:r>
            <a:r>
              <a:rPr lang="en-CA" dirty="0"/>
              <a:t> aux </a:t>
            </a:r>
            <a:r>
              <a:rPr lang="en-CA" dirty="0" err="1"/>
              <a:t>personnes</a:t>
            </a:r>
            <a:r>
              <a:rPr lang="en-CA" dirty="0"/>
              <a:t> </a:t>
            </a:r>
            <a:r>
              <a:rPr lang="en-CA" dirty="0" err="1"/>
              <a:t>appropriées</a:t>
            </a:r>
            <a:r>
              <a:rPr lang="en-CA" dirty="0"/>
              <a:t>, et </a:t>
            </a:r>
            <a:r>
              <a:rPr lang="en-CA" dirty="0" err="1"/>
              <a:t>ce</a:t>
            </a:r>
            <a:r>
              <a:rPr lang="en-CA" dirty="0"/>
              <a:t>, avec les </a:t>
            </a:r>
            <a:r>
              <a:rPr lang="en-CA" dirty="0" err="1"/>
              <a:t>privilèges</a:t>
            </a:r>
            <a:r>
              <a:rPr lang="en-CA" dirty="0"/>
              <a:t> </a:t>
            </a:r>
            <a:r>
              <a:rPr lang="en-CA" dirty="0" err="1"/>
              <a:t>adéquats</a:t>
            </a:r>
            <a:r>
              <a:rPr lang="en-US" dirty="0"/>
              <a:t>.  </a:t>
            </a:r>
            <a:r>
              <a:rPr lang="en-CA" dirty="0"/>
              <a:t>Il </a:t>
            </a:r>
            <a:r>
              <a:rPr lang="en-CA" dirty="0" err="1"/>
              <a:t>révise</a:t>
            </a:r>
            <a:r>
              <a:rPr lang="en-CA" dirty="0"/>
              <a:t> </a:t>
            </a:r>
            <a:r>
              <a:rPr lang="en-CA" dirty="0" err="1"/>
              <a:t>régulièrement</a:t>
            </a:r>
            <a:r>
              <a:rPr lang="en-CA" dirty="0"/>
              <a:t> et </a:t>
            </a:r>
            <a:r>
              <a:rPr lang="en-CA" dirty="0" err="1"/>
              <a:t>gère</a:t>
            </a:r>
            <a:r>
              <a:rPr lang="en-CA" dirty="0"/>
              <a:t> les </a:t>
            </a:r>
            <a:r>
              <a:rPr lang="en-CA" dirty="0" err="1"/>
              <a:t>comptes</a:t>
            </a:r>
            <a:r>
              <a:rPr lang="en-CA" dirty="0"/>
              <a:t>.</a:t>
            </a:r>
          </a:p>
          <a:p>
            <a:endParaRPr lang="en-CA" dirty="0"/>
          </a:p>
          <a:p>
            <a:r>
              <a:rPr lang="en-CA" dirty="0"/>
              <a:t>Le premier </a:t>
            </a:r>
            <a:r>
              <a:rPr lang="en-CA" dirty="0" err="1"/>
              <a:t>compte</a:t>
            </a:r>
            <a:r>
              <a:rPr lang="en-CA" dirty="0"/>
              <a:t> avec le </a:t>
            </a:r>
            <a:r>
              <a:rPr lang="en-CA" dirty="0" err="1"/>
              <a:t>rôle</a:t>
            </a:r>
            <a:r>
              <a:rPr lang="en-CA" dirty="0"/>
              <a:t>  </a:t>
            </a:r>
            <a:r>
              <a:rPr lang="en-CA" dirty="0" err="1"/>
              <a:t>d’administrateur</a:t>
            </a:r>
            <a:r>
              <a:rPr lang="en-CA" dirty="0"/>
              <a:t> </a:t>
            </a:r>
            <a:r>
              <a:rPr lang="en-CA" dirty="0" err="1"/>
              <a:t>est</a:t>
            </a:r>
            <a:r>
              <a:rPr lang="en-CA" dirty="0"/>
              <a:t> </a:t>
            </a:r>
            <a:r>
              <a:rPr lang="en-CA" dirty="0" err="1"/>
              <a:t>activé</a:t>
            </a:r>
            <a:r>
              <a:rPr lang="en-CA" dirty="0"/>
              <a:t> par </a:t>
            </a:r>
            <a:r>
              <a:rPr lang="en-CA" dirty="0" err="1"/>
              <a:t>l’Équipe</a:t>
            </a:r>
            <a:r>
              <a:rPr lang="en-CA" dirty="0"/>
              <a:t> de support aux </a:t>
            </a:r>
            <a:r>
              <a:rPr lang="en-CA" dirty="0" err="1"/>
              <a:t>contributeurs</a:t>
            </a:r>
            <a:r>
              <a:rPr lang="en-CA" dirty="0"/>
              <a:t>, avec  </a:t>
            </a:r>
            <a:r>
              <a:rPr lang="en-CA" dirty="0" err="1"/>
              <a:t>l’approbation</a:t>
            </a:r>
            <a:r>
              <a:rPr lang="en-CA" dirty="0"/>
              <a:t> du </a:t>
            </a:r>
            <a:r>
              <a:rPr lang="en-CA" dirty="0" err="1"/>
              <a:t>représentant</a:t>
            </a:r>
            <a:r>
              <a:rPr lang="en-CA" dirty="0"/>
              <a:t> </a:t>
            </a:r>
            <a:r>
              <a:rPr lang="en-CA" dirty="0" err="1"/>
              <a:t>ministériel</a:t>
            </a:r>
            <a:r>
              <a:rPr lang="en-CA" dirty="0"/>
              <a:t> de la PGF.   Les </a:t>
            </a:r>
            <a:r>
              <a:rPr lang="en-CA" dirty="0" err="1"/>
              <a:t>comptes</a:t>
            </a:r>
            <a:r>
              <a:rPr lang="en-CA" dirty="0"/>
              <a:t> </a:t>
            </a:r>
            <a:r>
              <a:rPr lang="en-CA" dirty="0" err="1"/>
              <a:t>additionnels</a:t>
            </a:r>
            <a:r>
              <a:rPr lang="en-CA" dirty="0"/>
              <a:t> </a:t>
            </a:r>
            <a:r>
              <a:rPr lang="en-CA" dirty="0" err="1"/>
              <a:t>requérant</a:t>
            </a:r>
            <a:r>
              <a:rPr lang="en-CA" dirty="0"/>
              <a:t> le </a:t>
            </a:r>
            <a:r>
              <a:rPr lang="en-CA" dirty="0" err="1"/>
              <a:t>rôle</a:t>
            </a:r>
            <a:r>
              <a:rPr lang="en-CA" dirty="0"/>
              <a:t> </a:t>
            </a:r>
            <a:r>
              <a:rPr lang="en-CA" dirty="0" err="1"/>
              <a:t>d’administrateur</a:t>
            </a:r>
            <a:r>
              <a:rPr lang="en-CA" dirty="0"/>
              <a:t> </a:t>
            </a:r>
            <a:r>
              <a:rPr lang="en-CA" dirty="0" err="1"/>
              <a:t>pourront</a:t>
            </a:r>
            <a:r>
              <a:rPr lang="en-CA" dirty="0"/>
              <a:t> </a:t>
            </a:r>
            <a:r>
              <a:rPr lang="en-CA" dirty="0" err="1"/>
              <a:t>être</a:t>
            </a:r>
            <a:r>
              <a:rPr lang="en-CA" dirty="0"/>
              <a:t> </a:t>
            </a:r>
            <a:r>
              <a:rPr lang="en-CA" dirty="0" err="1"/>
              <a:t>activés</a:t>
            </a:r>
            <a:r>
              <a:rPr lang="en-CA" dirty="0"/>
              <a:t> par les </a:t>
            </a:r>
            <a:r>
              <a:rPr lang="en-CA" dirty="0" err="1"/>
              <a:t>usagers</a:t>
            </a:r>
            <a:r>
              <a:rPr lang="en-CA" dirty="0"/>
              <a:t> </a:t>
            </a:r>
            <a:r>
              <a:rPr lang="en-CA" dirty="0" err="1"/>
              <a:t>détenant</a:t>
            </a:r>
            <a:r>
              <a:rPr lang="en-CA" dirty="0"/>
              <a:t> déjà le </a:t>
            </a:r>
            <a:r>
              <a:rPr lang="en-CA" dirty="0" err="1"/>
              <a:t>rôle</a:t>
            </a:r>
            <a:r>
              <a:rPr lang="en-CA" dirty="0"/>
              <a:t> </a:t>
            </a:r>
            <a:r>
              <a:rPr lang="en-CA" dirty="0" err="1"/>
              <a:t>d’administrateur</a:t>
            </a:r>
            <a:r>
              <a:rPr lang="en-CA" dirty="0"/>
              <a:t>. </a:t>
            </a:r>
            <a:r>
              <a:rPr lang="en-CA" dirty="0" err="1"/>
              <a:t>L’administrateur</a:t>
            </a:r>
            <a:r>
              <a:rPr lang="en-CA" dirty="0"/>
              <a:t> de  </a:t>
            </a:r>
            <a:r>
              <a:rPr lang="en-CA" dirty="0" err="1"/>
              <a:t>l’espace</a:t>
            </a:r>
            <a:r>
              <a:rPr lang="en-CA" dirty="0"/>
              <a:t> de travail a </a:t>
            </a:r>
            <a:r>
              <a:rPr lang="en-CA" dirty="0" err="1"/>
              <a:t>aussi</a:t>
            </a:r>
            <a:r>
              <a:rPr lang="en-CA" dirty="0"/>
              <a:t> </a:t>
            </a:r>
            <a:r>
              <a:rPr lang="en-CA" dirty="0" err="1"/>
              <a:t>accès</a:t>
            </a:r>
            <a:r>
              <a:rPr lang="en-CA" dirty="0"/>
              <a:t> à des </a:t>
            </a:r>
            <a:r>
              <a:rPr lang="en-CA" dirty="0" err="1"/>
              <a:t>fonctions</a:t>
            </a:r>
            <a:r>
              <a:rPr lang="en-CA" dirty="0"/>
              <a:t> </a:t>
            </a:r>
            <a:r>
              <a:rPr lang="en-CA" dirty="0" err="1"/>
              <a:t>additionnelles</a:t>
            </a:r>
            <a:r>
              <a:rPr lang="en-CA" dirty="0"/>
              <a:t> </a:t>
            </a:r>
            <a:r>
              <a:rPr lang="en-CA" dirty="0" err="1"/>
              <a:t>dans</a:t>
            </a:r>
            <a:r>
              <a:rPr lang="en-CA" dirty="0"/>
              <a:t> le but </a:t>
            </a:r>
            <a:r>
              <a:rPr lang="en-CA" dirty="0" err="1"/>
              <a:t>d’assurer</a:t>
            </a:r>
            <a:r>
              <a:rPr lang="en-CA" dirty="0"/>
              <a:t> la </a:t>
            </a:r>
            <a:r>
              <a:rPr lang="en-CA" dirty="0" err="1"/>
              <a:t>saine</a:t>
            </a:r>
            <a:r>
              <a:rPr lang="en-CA" dirty="0"/>
              <a:t> gestion de </a:t>
            </a:r>
            <a:r>
              <a:rPr lang="en-CA" dirty="0" err="1"/>
              <a:t>l’espace</a:t>
            </a:r>
            <a:r>
              <a:rPr lang="en-CA" dirty="0"/>
              <a:t> de travail</a:t>
            </a:r>
            <a:r>
              <a:rPr lang="en-CA" dirty="0" smtClean="0"/>
              <a:t>.</a:t>
            </a:r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A2D07-BC1B-4486-B260-FD11A6C9F8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54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Vous voulez en savoir davantage sur ce sujet, contacter l’équipe du service à la clientèle de la PGF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0741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005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917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150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8380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5600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379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337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085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73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5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392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 smtClean="0">
                <a:solidFill>
                  <a:schemeClr val="bg1"/>
                </a:solidFill>
              </a:rPr>
              <a:t>GcGeo.gc.ca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NRCan.fgp-pgf.RNCan@canada.ca</a:t>
            </a:r>
            <a:endParaRPr lang="en-CA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gcgeo.gc.ca/fr/pourContributeurs.html" TargetMode="External"/><Relationship Id="rId3" Type="http://schemas.openxmlformats.org/officeDocument/2006/relationships/tags" Target="../tags/tag3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2.m4a"/><Relationship Id="rId4" Type="http://schemas.microsoft.com/office/2007/relationships/media" Target="../media/media2.m4a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tags" Target="../tags/tag21.xml"/><Relationship Id="rId3" Type="http://schemas.openxmlformats.org/officeDocument/2006/relationships/tags" Target="../tags/tag6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tags" Target="../tags/tag20.xml"/><Relationship Id="rId2" Type="http://schemas.openxmlformats.org/officeDocument/2006/relationships/tags" Target="../tags/tag5.xml"/><Relationship Id="rId16" Type="http://schemas.openxmlformats.org/officeDocument/2006/relationships/tags" Target="../tags/tag19.xml"/><Relationship Id="rId20" Type="http://schemas.openxmlformats.org/officeDocument/2006/relationships/audio" Target="../media/media3.m4a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5" Type="http://schemas.openxmlformats.org/officeDocument/2006/relationships/tags" Target="../tags/tag8.xml"/><Relationship Id="rId15" Type="http://schemas.openxmlformats.org/officeDocument/2006/relationships/tags" Target="../tags/tag18.xml"/><Relationship Id="rId23" Type="http://schemas.openxmlformats.org/officeDocument/2006/relationships/image" Target="../media/image3.png"/><Relationship Id="rId10" Type="http://schemas.openxmlformats.org/officeDocument/2006/relationships/tags" Target="../tags/tag13.xml"/><Relationship Id="rId19" Type="http://schemas.microsoft.com/office/2007/relationships/media" Target="../media/media3.m4a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Relationship Id="rId2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0999" y="3861048"/>
            <a:ext cx="87630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sont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les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principaux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acteurs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dans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PGF ?</a:t>
            </a:r>
          </a:p>
          <a:p>
            <a:pPr algn="ctr">
              <a:spcBef>
                <a:spcPct val="20000"/>
              </a:spcBef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représentants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PGF et les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usagers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20540" y="332656"/>
            <a:ext cx="9164539" cy="2712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9" y="357022"/>
            <a:ext cx="9180512" cy="271193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8496436" y="2420890"/>
            <a:ext cx="0" cy="792086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316416" y="2335814"/>
            <a:ext cx="360040" cy="360040"/>
          </a:xfrm>
          <a:prstGeom prst="ellipse">
            <a:avLst/>
          </a:prstGeom>
          <a:solidFill>
            <a:srgbClr val="7CC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8478974" y="3212976"/>
            <a:ext cx="701538" cy="0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95108" y="616530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78"/>
    </mc:Choice>
    <mc:Fallback xmlns="">
      <p:transition spd="slow" advTm="13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>
                <a:solidFill>
                  <a:schemeClr val="accent1">
                    <a:lumMod val="75000"/>
                  </a:schemeClr>
                </a:solidFill>
              </a:rPr>
              <a:t>Le r</a:t>
            </a:r>
            <a:r>
              <a:rPr lang="fr-CA" dirty="0" smtClean="0">
                <a:solidFill>
                  <a:schemeClr val="accent1">
                    <a:lumMod val="75000"/>
                  </a:schemeClr>
                </a:solidFill>
              </a:rPr>
              <a:t>eprésentant de </a:t>
            </a:r>
            <a:r>
              <a:rPr lang="fr-CA" dirty="0">
                <a:solidFill>
                  <a:schemeClr val="accent1">
                    <a:lumMod val="75000"/>
                  </a:schemeClr>
                </a:solidFill>
              </a:rPr>
              <a:t>la PGF </a:t>
            </a:r>
            <a:r>
              <a:rPr lang="fr-CA" dirty="0" smtClean="0">
                <a:solidFill>
                  <a:schemeClr val="accent1">
                    <a:lumMod val="75000"/>
                  </a:schemeClr>
                </a:solidFill>
              </a:rPr>
              <a:t>d’un ministère…</a:t>
            </a:r>
            <a:endParaRPr lang="fr-C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23528" y="1052736"/>
            <a:ext cx="8785671" cy="4876800"/>
          </a:xfrm>
        </p:spPr>
        <p:txBody>
          <a:bodyPr/>
          <a:lstStyle/>
          <a:p>
            <a:pPr marL="457200" indent="-457200"/>
            <a:r>
              <a:rPr lang="fr-CA" sz="2800" dirty="0"/>
              <a:t>Décide de la structure et de la nomenclature des espaces de travail </a:t>
            </a:r>
            <a:r>
              <a:rPr lang="fr-CA" sz="2800" b="1" dirty="0"/>
              <a:t>pour </a:t>
            </a:r>
            <a:r>
              <a:rPr lang="fr-CA" sz="2800" b="1" dirty="0" smtClean="0"/>
              <a:t>son </a:t>
            </a:r>
            <a:r>
              <a:rPr lang="fr-CA" sz="2800" b="1" dirty="0"/>
              <a:t>ministère</a:t>
            </a:r>
          </a:p>
          <a:p>
            <a:pPr marL="457200" indent="-457200"/>
            <a:r>
              <a:rPr lang="fr-CA" sz="2800" dirty="0"/>
              <a:t>Désigne les administrateurs pour chaque espace de travail</a:t>
            </a:r>
          </a:p>
          <a:p>
            <a:pPr marL="457200" indent="-457200"/>
            <a:r>
              <a:rPr lang="fr-CA" sz="2800" dirty="0"/>
              <a:t>Désigne le réviseur de contenu pour </a:t>
            </a:r>
            <a:r>
              <a:rPr lang="fr-CA" sz="2800" dirty="0" smtClean="0"/>
              <a:t>son </a:t>
            </a:r>
            <a:r>
              <a:rPr lang="fr-CA" sz="2800" dirty="0"/>
              <a:t>ministère (Niveau 2)</a:t>
            </a:r>
          </a:p>
          <a:p>
            <a:pPr marL="457200" indent="-457200"/>
            <a:r>
              <a:rPr lang="fr-CA" sz="2800" dirty="0"/>
              <a:t>Donne les instructions à </a:t>
            </a:r>
            <a:r>
              <a:rPr lang="fr-CA" sz="2800" dirty="0" smtClean="0"/>
              <a:t>l’Équipe </a:t>
            </a:r>
            <a:r>
              <a:rPr lang="fr-CA" sz="2800" dirty="0"/>
              <a:t>de support aux contributeurs pour la création des espaces de travail</a:t>
            </a:r>
          </a:p>
          <a:p>
            <a:pPr marL="457200" indent="-457200"/>
            <a:r>
              <a:rPr lang="fr-CA" sz="2800" dirty="0"/>
              <a:t>Fait la promotion de la PGF au sein de son ministère</a:t>
            </a:r>
          </a:p>
          <a:p>
            <a:pPr marL="0" indent="0">
              <a:buNone/>
            </a:pPr>
            <a:r>
              <a:rPr lang="fr-CA" sz="2400" dirty="0"/>
              <a:t>Liste des représentants de </a:t>
            </a:r>
            <a:r>
              <a:rPr lang="fr-CA" sz="2400" dirty="0" smtClean="0"/>
              <a:t>l’ </a:t>
            </a:r>
            <a:r>
              <a:rPr lang="fr-CA" sz="2400" dirty="0" smtClean="0">
                <a:hlinkClick r:id="rId8"/>
              </a:rPr>
              <a:t>Aide pour les contributeur </a:t>
            </a:r>
            <a:r>
              <a:rPr lang="fr-CA" sz="2400" dirty="0" smtClean="0"/>
              <a:t>de la PGF</a:t>
            </a:r>
            <a:endParaRPr lang="fr-CA" sz="2400" dirty="0"/>
          </a:p>
          <a:p>
            <a:pPr marL="0" indent="0">
              <a:buNone/>
            </a:pPr>
            <a:r>
              <a:rPr lang="fr-CA" dirty="0" smtClean="0"/>
              <a:t> </a:t>
            </a:r>
            <a:endParaRPr lang="fr-CA" dirty="0"/>
          </a:p>
          <a:p>
            <a:pPr marL="400050" lvl="1" indent="0">
              <a:buNone/>
            </a:pP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BA93479-80B2-4929-9655-4990D8911978}" type="slidenum">
              <a:rPr lang="en-CA" smtClean="0"/>
              <a:pPr>
                <a:defRPr/>
              </a:pPr>
              <a:t>2</a:t>
            </a:fld>
            <a:endParaRPr lang="en-CA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2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530"/>
    </mc:Choice>
    <mc:Fallback xmlns="">
      <p:transition spd="slow" advTm="81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4209" x="6350" y="1771650"/>
          <p14:tracePt t="4231" x="25400" y="1771650"/>
          <p14:tracePt t="4247" x="57150" y="1771650"/>
          <p14:tracePt t="4264" x="82550" y="1771650"/>
          <p14:tracePt t="4281" x="101600" y="1771650"/>
          <p14:tracePt t="4298" x="120650" y="1771650"/>
          <p14:tracePt t="4328" x="139700" y="1771650"/>
          <p14:tracePt t="4332" x="146050" y="1765300"/>
          <p14:tracePt t="4358" x="152400" y="1765300"/>
          <p14:tracePt t="4365" x="158750" y="1758950"/>
          <p14:tracePt t="4388" x="165100" y="1752600"/>
          <p14:tracePt t="4410" x="171450" y="1746250"/>
          <p14:tracePt t="4442" x="177800" y="1739900"/>
          <p14:tracePt t="4497" x="190500" y="1739900"/>
          <p14:tracePt t="4505" x="203200" y="1739900"/>
          <p14:tracePt t="4528" x="215900" y="1739900"/>
          <p14:tracePt t="4531" x="228600" y="1739900"/>
          <p14:tracePt t="4558" x="260350" y="1739900"/>
          <p14:tracePt t="4564" x="273050" y="1739900"/>
          <p14:tracePt t="4588" x="298450" y="1739900"/>
          <p14:tracePt t="4597" x="304800" y="1739900"/>
          <p14:tracePt t="4628" x="317500" y="1739900"/>
          <p14:tracePt t="4634" x="323850" y="1739900"/>
          <p14:tracePt t="4658" x="342900" y="1727200"/>
          <p14:tracePt t="4666" x="349250" y="1727200"/>
          <p14:tracePt t="4698" x="393700" y="1708150"/>
          <p14:tracePt t="4706" x="412750" y="1695450"/>
          <p14:tracePt t="4732" x="476250" y="1638300"/>
          <p14:tracePt t="4758" x="558800" y="1587500"/>
          <p14:tracePt t="4765" x="577850" y="1562100"/>
          <p14:tracePt t="4788" x="609600" y="1530350"/>
          <p14:tracePt t="4797" x="615950" y="1517650"/>
          <p14:tracePt t="4818" x="615950" y="1511300"/>
          <p14:tracePt t="4831" x="615950" y="1504950"/>
          <p14:tracePt t="4890" x="622300" y="1498600"/>
          <p14:tracePt t="4914" x="628650" y="1492250"/>
          <p14:tracePt t="4938" x="628650" y="1485900"/>
          <p14:tracePt t="4964" x="628650" y="1479550"/>
          <p14:tracePt t="4988" x="628650" y="1473200"/>
          <p14:tracePt t="4996" x="635000" y="1466850"/>
          <p14:tracePt t="5018" x="635000" y="1460500"/>
          <p14:tracePt t="5121" x="635000" y="1454150"/>
          <p14:tracePt t="5129" x="635000" y="1447800"/>
          <p14:tracePt t="5153" x="635000" y="1441450"/>
          <p14:tracePt t="5170" x="635000" y="1435100"/>
          <p14:tracePt t="5196" x="635000" y="1422400"/>
          <p14:tracePt t="5228" x="622300" y="1397000"/>
          <p14:tracePt t="5250" x="615950" y="1390650"/>
          <p14:tracePt t="5282" x="609600" y="1377950"/>
          <p14:tracePt t="5306" x="609600" y="1371600"/>
          <p14:tracePt t="5331" x="609600" y="1365250"/>
          <p14:tracePt t="5418" x="609600" y="1358900"/>
          <p14:tracePt t="5426" x="603250" y="1352550"/>
          <p14:tracePt t="5522" x="596900" y="1346200"/>
          <p14:tracePt t="6698" x="590550" y="1339850"/>
          <p14:tracePt t="6794" x="584200" y="1333500"/>
          <p14:tracePt t="6890" x="584200" y="1327150"/>
          <p14:tracePt t="6906" x="584200" y="1320800"/>
          <p14:tracePt t="7090" x="577850" y="1314450"/>
          <p14:tracePt t="7442" x="571500" y="1308100"/>
          <p14:tracePt t="10203" x="565150" y="1308100"/>
          <p14:tracePt t="10611" x="558800" y="1301750"/>
          <p14:tracePt t="10955" x="552450" y="1295400"/>
          <p14:tracePt t="10979" x="546100" y="1289050"/>
          <p14:tracePt t="15427" x="539750" y="1289050"/>
          <p14:tracePt t="18724" x="533400" y="1289050"/>
          <p14:tracePt t="18731" x="527050" y="1289050"/>
          <p14:tracePt t="18751" x="527050" y="1295400"/>
          <p14:tracePt t="18780" x="520700" y="1301750"/>
          <p14:tracePt t="23556" x="514350" y="1308100"/>
          <p14:tracePt t="23716" x="514350" y="1314450"/>
          <p14:tracePt t="23740" x="514350" y="1320800"/>
          <p14:tracePt t="23756" x="514350" y="1327150"/>
          <p14:tracePt t="23780" x="508000" y="1339850"/>
          <p14:tracePt t="23796" x="508000" y="1346200"/>
          <p14:tracePt t="23813" x="501650" y="1352550"/>
          <p14:tracePt t="23840" x="501650" y="1358900"/>
          <p14:tracePt t="23846" x="501650" y="1365250"/>
          <p14:tracePt t="23870" x="495300" y="1371600"/>
          <p14:tracePt t="23881" x="495300" y="1377950"/>
          <p14:tracePt t="23910" x="495300" y="1403350"/>
          <p14:tracePt t="23916" x="495300" y="1409700"/>
          <p14:tracePt t="23940" x="488950" y="1422400"/>
          <p14:tracePt t="23948" x="488950" y="1428750"/>
          <p14:tracePt t="23970" x="488950" y="1441450"/>
          <p14:tracePt t="23980" x="482600" y="1454150"/>
          <p14:tracePt t="24010" x="482600" y="1460500"/>
          <p14:tracePt t="24013" x="482600" y="1473200"/>
          <p14:tracePt t="24040" x="476250" y="1492250"/>
          <p14:tracePt t="24052" x="476250" y="1498600"/>
          <p14:tracePt t="24081" x="469900" y="1511300"/>
          <p14:tracePt t="24092" x="469900" y="1517650"/>
          <p14:tracePt t="24113" x="463550" y="1530350"/>
          <p14:tracePt t="24140" x="463550" y="1562100"/>
          <p14:tracePt t="24148" x="463550" y="1568450"/>
          <p14:tracePt t="24179" x="463550" y="1587500"/>
          <p14:tracePt t="24211" x="457200" y="1612900"/>
          <p14:tracePt t="24214" x="457200" y="1619250"/>
          <p14:tracePt t="24240" x="457200" y="1625600"/>
          <p14:tracePt t="24252" x="457200" y="1631950"/>
          <p14:tracePt t="24281" x="457200" y="1644650"/>
          <p14:tracePt t="24285" x="457200" y="1651000"/>
          <p14:tracePt t="24311" x="457200" y="1670050"/>
          <p14:tracePt t="24332" x="457200" y="1676400"/>
          <p14:tracePt t="24347" x="463550" y="1682750"/>
          <p14:tracePt t="24370" x="463550" y="1695450"/>
          <p14:tracePt t="24379" x="463550" y="1701800"/>
          <p14:tracePt t="24400" x="463550" y="1714500"/>
          <p14:tracePt t="24420" x="463550" y="1720850"/>
          <p14:tracePt t="24447" x="469900" y="1733550"/>
          <p14:tracePt t="24476" x="469900" y="1746250"/>
          <p14:tracePt t="24492" x="469900" y="1752600"/>
          <p14:tracePt t="24516" x="476250" y="1758950"/>
          <p14:tracePt t="24541" x="476250" y="1765300"/>
          <p14:tracePt t="24548" x="482600" y="1771650"/>
          <p14:tracePt t="24579" x="482600" y="1778000"/>
          <p14:tracePt t="24612" x="482600" y="1784350"/>
          <p14:tracePt t="24620" x="482600" y="1790700"/>
          <p14:tracePt t="24647" x="482600" y="1797050"/>
          <p14:tracePt t="24671" x="482600" y="1803400"/>
          <p14:tracePt t="24680" x="482600" y="1809750"/>
          <p14:tracePt t="24711" x="488950" y="1822450"/>
          <p14:tracePt t="24756" x="495300" y="1828800"/>
          <p14:tracePt t="24764" x="495300" y="1835150"/>
          <p14:tracePt t="24780" x="495300" y="1841500"/>
          <p14:tracePt t="24811" x="495300" y="1854200"/>
          <p14:tracePt t="24814" x="495300" y="1860550"/>
          <p14:tracePt t="24840" x="495300" y="1866900"/>
          <p14:tracePt t="24852" x="495300" y="1873250"/>
          <p14:tracePt t="24880" x="501650" y="1879600"/>
          <p14:tracePt t="24911" x="501650" y="1898650"/>
          <p14:tracePt t="24916" x="501650" y="1905000"/>
          <p14:tracePt t="24940" x="501650" y="1911350"/>
          <p14:tracePt t="24948" x="501650" y="1917700"/>
          <p14:tracePt t="24970" x="501650" y="1924050"/>
          <p14:tracePt t="24979" x="501650" y="1930400"/>
          <p14:tracePt t="25000" x="501650" y="1936750"/>
          <p14:tracePt t="25012" x="501650" y="1943100"/>
          <p14:tracePt t="25041" x="501650" y="1949450"/>
          <p14:tracePt t="25052" x="501650" y="1955800"/>
          <p14:tracePt t="25080" x="501650" y="1962150"/>
          <p14:tracePt t="25111" x="501650" y="1981200"/>
          <p14:tracePt t="25116" x="501650" y="1987550"/>
          <p14:tracePt t="25140" x="501650" y="2000250"/>
          <p14:tracePt t="25164" x="501650" y="2006600"/>
          <p14:tracePt t="25180" x="501650" y="2012950"/>
          <p14:tracePt t="25211" x="501650" y="2025650"/>
          <p14:tracePt t="25214" x="501650" y="2032000"/>
          <p14:tracePt t="25241" x="501650" y="2044700"/>
          <p14:tracePt t="25260" x="501650" y="2051050"/>
          <p14:tracePt t="25280" x="501650" y="2057400"/>
          <p14:tracePt t="25311" x="501650" y="2070100"/>
          <p14:tracePt t="25316" x="501650" y="2076450"/>
          <p14:tracePt t="25341" x="501650" y="2089150"/>
          <p14:tracePt t="25380" x="501650" y="2095500"/>
          <p14:tracePt t="25412" x="508000" y="2101850"/>
          <p14:tracePt t="25428" x="508000" y="2108200"/>
          <p14:tracePt t="25445" x="508000" y="2114550"/>
          <p14:tracePt t="25470" x="508000" y="2120900"/>
          <p14:tracePt t="25479" x="514350" y="2127250"/>
          <p14:tracePt t="25500" x="514350" y="2133600"/>
          <p14:tracePt t="25516" x="514350" y="2139950"/>
          <p14:tracePt t="25541" x="514350" y="2146300"/>
          <p14:tracePt t="25564" x="514350" y="2152650"/>
          <p14:tracePt t="25580" x="514350" y="2159000"/>
          <p14:tracePt t="25611" x="514350" y="2165350"/>
          <p14:tracePt t="25620" x="514350" y="2171700"/>
          <p14:tracePt t="25646" x="520700" y="2178050"/>
          <p14:tracePt t="25676" x="520700" y="2184400"/>
          <p14:tracePt t="25700" x="520700" y="2190750"/>
          <p14:tracePt t="25724" x="520700" y="2197100"/>
          <p14:tracePt t="25748" x="527050" y="2203450"/>
          <p14:tracePt t="25779" x="527050" y="2209800"/>
          <p14:tracePt t="25811" x="527050" y="2216150"/>
          <p14:tracePt t="25821" x="527050" y="2222500"/>
          <p14:tracePt t="25940" x="533400" y="2235200"/>
          <p14:tracePt t="26117" x="533400" y="2241550"/>
          <p14:tracePt t="26140" x="533400" y="2247900"/>
          <p14:tracePt t="26901" x="533400" y="2254250"/>
          <p14:tracePt t="31229" x="527050" y="2254250"/>
          <p14:tracePt t="31237" x="527050" y="2260600"/>
          <p14:tracePt t="31277" x="520700" y="2266950"/>
          <p14:tracePt t="31301" x="520700" y="2273300"/>
          <p14:tracePt t="31325" x="520700" y="2279650"/>
          <p14:tracePt t="31341" x="520700" y="2286000"/>
          <p14:tracePt t="31421" x="520700" y="2292350"/>
          <p14:tracePt t="31437" x="514350" y="2305050"/>
          <p14:tracePt t="31469" x="514350" y="2311400"/>
          <p14:tracePt t="31485" x="508000" y="2324100"/>
          <p14:tracePt t="31508" x="508000" y="2330450"/>
          <p14:tracePt t="31531" x="501650" y="2336800"/>
          <p14:tracePt t="31540" x="501650" y="2343150"/>
          <p14:tracePt t="31561" x="501650" y="2368550"/>
          <p14:tracePt t="31573" x="501650" y="2381250"/>
          <p14:tracePt t="31601" x="495300" y="2406650"/>
          <p14:tracePt t="31607" x="495300" y="2413000"/>
          <p14:tracePt t="31632" x="495300" y="2432050"/>
          <p14:tracePt t="31641" x="495300" y="2438400"/>
          <p14:tracePt t="31671" x="495300" y="2463800"/>
          <p14:tracePt t="31685" x="495300" y="2470150"/>
          <p14:tracePt t="31693" x="495300" y="2482850"/>
          <p14:tracePt t="31709" x="495300" y="2489200"/>
          <p14:tracePt t="31724" x="495300" y="2495550"/>
          <p14:tracePt t="31765" x="495300" y="2501900"/>
          <p14:tracePt t="31773" x="495300" y="2514600"/>
          <p14:tracePt t="31797" x="495300" y="2520950"/>
          <p14:tracePt t="31821" x="501650" y="2533650"/>
          <p14:tracePt t="31829" x="501650" y="2540000"/>
          <p14:tracePt t="31858" x="508000" y="2552700"/>
          <p14:tracePt t="31873" x="508000" y="2565400"/>
          <p14:tracePt t="31890" x="508000" y="2571750"/>
          <p14:tracePt t="31906" x="508000" y="2578100"/>
          <p14:tracePt t="31923" x="508000" y="2590800"/>
          <p14:tracePt t="31940" x="508000" y="2597150"/>
          <p14:tracePt t="31956" x="514350" y="2603500"/>
          <p14:tracePt t="31973" x="514350" y="2628900"/>
          <p14:tracePt t="31989" x="514350" y="2641600"/>
          <p14:tracePt t="32006" x="514350" y="2660650"/>
          <p14:tracePt t="32029" x="520700" y="2673350"/>
          <p14:tracePt t="32053" x="520700" y="2679700"/>
          <p14:tracePt t="32061" x="520700" y="2686050"/>
          <p14:tracePt t="32074" x="520700" y="2692400"/>
          <p14:tracePt t="32091" x="520700" y="2698750"/>
          <p14:tracePt t="32107" x="520700" y="2705100"/>
          <p14:tracePt t="32124" x="520700" y="2711450"/>
          <p14:tracePt t="32141" x="520700" y="2717800"/>
          <p14:tracePt t="32165" x="520700" y="2724150"/>
          <p14:tracePt t="32174" x="520700" y="2730500"/>
          <p14:tracePt t="32191" x="520700" y="2736850"/>
          <p14:tracePt t="32207" x="527050" y="2749550"/>
          <p14:tracePt t="32237" x="527050" y="2755900"/>
          <p14:tracePt t="32261" x="527050" y="2762250"/>
          <p14:tracePt t="32285" x="527050" y="2768600"/>
          <p14:tracePt t="32293" x="527050" y="2774950"/>
          <p14:tracePt t="32325" x="533400" y="2781300"/>
          <p14:tracePt t="32357" x="533400" y="2787650"/>
          <p14:tracePt t="32373" x="533400" y="2794000"/>
          <p14:tracePt t="32381" x="533400" y="2800350"/>
          <p14:tracePt t="32397" x="533400" y="2806700"/>
          <p14:tracePt t="32407" x="533400" y="2813050"/>
          <p14:tracePt t="32422" x="533400" y="2819400"/>
          <p14:tracePt t="32445" x="533400" y="2825750"/>
          <p14:tracePt t="32456" x="533400" y="2832100"/>
          <p14:tracePt t="32473" x="533400" y="2838450"/>
          <p14:tracePt t="32489" x="533400" y="2851150"/>
          <p14:tracePt t="32507" x="533400" y="2857500"/>
          <p14:tracePt t="32524" x="533400" y="2863850"/>
          <p14:tracePt t="32541" x="533400" y="2870200"/>
          <p14:tracePt t="32557" x="533400" y="2882900"/>
          <p14:tracePt t="32572" x="533400" y="2889250"/>
          <p14:tracePt t="32589" x="533400" y="2901950"/>
          <p14:tracePt t="32605" x="533400" y="2908300"/>
          <p14:tracePt t="32623" x="533400" y="2921000"/>
          <p14:tracePt t="32640" x="533400" y="2933700"/>
          <p14:tracePt t="32655" x="533400" y="2940050"/>
          <p14:tracePt t="32672" x="533400" y="2946400"/>
          <p14:tracePt t="32689" x="539750" y="2959100"/>
          <p14:tracePt t="32749" x="539750" y="2965450"/>
          <p14:tracePt t="32765" x="539750" y="2971800"/>
          <p14:tracePt t="32781" x="539750" y="2978150"/>
          <p14:tracePt t="32797" x="539750" y="2984500"/>
          <p14:tracePt t="32807" x="539750" y="2990850"/>
          <p14:tracePt t="32829" x="539750" y="2997200"/>
          <p14:tracePt t="32845" x="539750" y="3003550"/>
          <p14:tracePt t="32909" x="539750" y="3009900"/>
          <p14:tracePt t="32933" x="539750" y="3016250"/>
          <p14:tracePt t="32957" x="539750" y="3022600"/>
          <p14:tracePt t="32973" x="539750" y="3028950"/>
          <p14:tracePt t="32997" x="539750" y="3035300"/>
          <p14:tracePt t="33005" x="539750" y="3041650"/>
          <p14:tracePt t="33029" x="539750" y="3048000"/>
          <p14:tracePt t="33069" x="539750" y="3054350"/>
          <p14:tracePt t="33085" x="539750" y="3060700"/>
          <p14:tracePt t="33109" x="539750" y="3067050"/>
          <p14:tracePt t="33133" x="539750" y="3073400"/>
          <p14:tracePt t="33141" x="539750" y="3079750"/>
          <p14:tracePt t="33157" x="539750" y="3086100"/>
          <p14:tracePt t="33173" x="539750" y="3092450"/>
          <p14:tracePt t="33205" x="539750" y="3098800"/>
          <p14:tracePt t="33229" x="539750" y="3105150"/>
          <p14:tracePt t="33253" x="539750" y="3111500"/>
          <p14:tracePt t="33269" x="539750" y="3117850"/>
          <p14:tracePt t="33285" x="539750" y="3124200"/>
          <p14:tracePt t="33301" x="539750" y="3130550"/>
          <p14:tracePt t="33333" x="539750" y="3136900"/>
          <p14:tracePt t="33365" x="546100" y="3143250"/>
          <p14:tracePt t="33437" x="546100" y="3149600"/>
          <p14:tracePt t="33462" x="546100" y="3155950"/>
          <p14:tracePt t="33509" x="546100" y="3162300"/>
          <p14:tracePt t="33557" x="552450" y="3168650"/>
          <p14:tracePt t="33581" x="552450" y="3175000"/>
          <p14:tracePt t="33621" x="552450" y="3181350"/>
          <p14:tracePt t="33661" x="552450" y="3187700"/>
          <p14:tracePt t="38190" x="546100" y="3194050"/>
          <p14:tracePt t="39654" x="539750" y="3194050"/>
          <p14:tracePt t="40054" x="533400" y="3200400"/>
          <p14:tracePt t="41494" x="527050" y="3206750"/>
          <p14:tracePt t="41526" x="520700" y="3213100"/>
          <p14:tracePt t="41542" x="514350" y="3219450"/>
          <p14:tracePt t="41566" x="508000" y="3225800"/>
          <p14:tracePt t="41582" x="501650" y="3232150"/>
          <p14:tracePt t="41614" x="495300" y="3232150"/>
          <p14:tracePt t="41630" x="495300" y="3238500"/>
          <p14:tracePt t="41646" x="495300" y="3244850"/>
          <p14:tracePt t="41662" x="495300" y="3251200"/>
          <p14:tracePt t="41670" x="488950" y="3257550"/>
          <p14:tracePt t="41694" x="488950" y="3263900"/>
          <p14:tracePt t="41710" x="482600" y="3276600"/>
          <p14:tracePt t="41726" x="482600" y="3282950"/>
          <p14:tracePt t="41742" x="476250" y="3289300"/>
          <p14:tracePt t="41758" x="476250" y="3295650"/>
          <p14:tracePt t="41774" x="476250" y="3302000"/>
          <p14:tracePt t="41782" x="476250" y="3308350"/>
          <p14:tracePt t="41798" x="476250" y="3314700"/>
          <p14:tracePt t="41814" x="476250" y="3327400"/>
          <p14:tracePt t="41846" x="476250" y="3333750"/>
          <p14:tracePt t="41854" x="469900" y="3340100"/>
          <p14:tracePt t="41870" x="469900" y="3346450"/>
          <p14:tracePt t="41886" x="469900" y="3352800"/>
          <p14:tracePt t="41899" x="469900" y="3359150"/>
          <p14:tracePt t="41915" x="469900" y="3365500"/>
          <p14:tracePt t="41932" x="469900" y="3371850"/>
          <p14:tracePt t="41947" x="469900" y="3378200"/>
          <p14:tracePt t="41964" x="469900" y="3384550"/>
          <p14:tracePt t="41981" x="469900" y="3397250"/>
          <p14:tracePt t="41997" x="469900" y="3403600"/>
          <p14:tracePt t="42014" x="469900" y="3409950"/>
          <p14:tracePt t="42031" x="469900" y="3422650"/>
          <p14:tracePt t="42054" x="469900" y="3429000"/>
          <p14:tracePt t="42065" x="469900" y="3435350"/>
          <p14:tracePt t="42080" x="469900" y="3448050"/>
          <p14:tracePt t="42097" x="469900" y="3454400"/>
          <p14:tracePt t="42114" x="469900" y="3467100"/>
          <p14:tracePt t="42131" x="469900" y="3473450"/>
          <p14:tracePt t="42147" x="469900" y="3486150"/>
          <p14:tracePt t="42164" x="469900" y="3498850"/>
          <p14:tracePt t="42181" x="469900" y="3524250"/>
          <p14:tracePt t="42198" x="469900" y="3543300"/>
          <p14:tracePt t="42215" x="469900" y="3562350"/>
          <p14:tracePt t="42232" x="469900" y="3575050"/>
          <p14:tracePt t="42248" x="469900" y="3587750"/>
          <p14:tracePt t="42264" x="469900" y="3594100"/>
          <p14:tracePt t="42280" x="469900" y="3600450"/>
          <p14:tracePt t="42302" x="469900" y="3606800"/>
          <p14:tracePt t="42318" x="469900" y="3613150"/>
          <p14:tracePt t="42342" x="469900" y="3619500"/>
          <p14:tracePt t="42382" x="469900" y="3625850"/>
          <p14:tracePt t="42406" x="469900" y="3632200"/>
          <p14:tracePt t="42414" x="469900" y="3638550"/>
          <p14:tracePt t="42438" x="469900" y="3644900"/>
          <p14:tracePt t="42454" x="469900" y="3651250"/>
          <p14:tracePt t="42463" x="469900" y="3657600"/>
          <p14:tracePt t="42470" x="469900" y="3663950"/>
          <p14:tracePt t="42486" x="469900" y="3670300"/>
          <p14:tracePt t="42510" x="469900" y="3676650"/>
          <p14:tracePt t="42534" x="469900" y="3683000"/>
          <p14:tracePt t="42550" x="469900" y="3689350"/>
          <p14:tracePt t="42558" x="469900" y="3695700"/>
          <p14:tracePt t="42574" x="469900" y="3708400"/>
          <p14:tracePt t="42598" x="469900" y="3714750"/>
          <p14:tracePt t="42614" x="469900" y="3721100"/>
          <p14:tracePt t="42623" x="469900" y="3727450"/>
          <p14:tracePt t="42632" x="469900" y="3733800"/>
          <p14:tracePt t="42654" x="469900" y="3740150"/>
          <p14:tracePt t="42665" x="476250" y="3746500"/>
          <p14:tracePt t="42686" x="476250" y="3752850"/>
          <p14:tracePt t="42703" x="476250" y="3765550"/>
          <p14:tracePt t="42718" x="476250" y="3771900"/>
          <p14:tracePt t="42731" x="476250" y="3778250"/>
          <p14:tracePt t="42748" x="482600" y="3784600"/>
          <p14:tracePt t="42765" x="482600" y="3790950"/>
          <p14:tracePt t="42781" x="482600" y="3797300"/>
          <p14:tracePt t="42797" x="482600" y="3810000"/>
          <p14:tracePt t="42813" x="482600" y="3816350"/>
          <p14:tracePt t="42830" x="488950" y="3822700"/>
          <p14:tracePt t="42847" x="488950" y="3835400"/>
          <p14:tracePt t="42863" x="488950" y="3841750"/>
          <p14:tracePt t="42881" x="488950" y="3848100"/>
          <p14:tracePt t="42902" x="495300" y="3860800"/>
          <p14:tracePt t="42943" x="495300" y="3867150"/>
          <p14:tracePt t="42958" x="495300" y="3873500"/>
          <p14:tracePt t="42975" x="495300" y="3879850"/>
          <p14:tracePt t="43006" x="495300" y="3886200"/>
          <p14:tracePt t="43030" x="495300" y="3892550"/>
          <p14:tracePt t="43055" x="495300" y="3898900"/>
          <p14:tracePt t="43063" x="495300" y="3905250"/>
          <p14:tracePt t="43078" x="495300" y="3911600"/>
          <p14:tracePt t="43110" x="495300" y="3917950"/>
          <p14:tracePt t="43126" x="495300" y="3924300"/>
          <p14:tracePt t="43150" x="495300" y="3930650"/>
          <p14:tracePt t="43158" x="495300" y="3937000"/>
          <p14:tracePt t="43174" x="495300" y="3943350"/>
          <p14:tracePt t="43182" x="495300" y="3949700"/>
          <p14:tracePt t="43196" x="495300" y="3956050"/>
          <p14:tracePt t="43213" x="495300" y="3968750"/>
          <p14:tracePt t="43229" x="495300" y="3981450"/>
          <p14:tracePt t="43246" x="495300" y="3994150"/>
          <p14:tracePt t="43263" x="495300" y="4000500"/>
          <p14:tracePt t="43286" x="495300" y="4006850"/>
          <p14:tracePt t="43319" x="495300" y="4013200"/>
          <p14:tracePt t="43358" x="495300" y="4019550"/>
          <p14:tracePt t="43382" x="495300" y="4025900"/>
          <p14:tracePt t="43447" x="501650" y="4038600"/>
          <p14:tracePt t="43519" x="501650" y="4044950"/>
          <p14:tracePt t="43543" x="501650" y="4051300"/>
          <p14:tracePt t="43559" x="501650" y="4057650"/>
          <p14:tracePt t="43583" x="501650" y="4064000"/>
          <p14:tracePt t="43607" x="501650" y="4070350"/>
          <p14:tracePt t="43646" x="508000" y="4076700"/>
          <p14:tracePt t="43654" x="508000" y="4083050"/>
          <p14:tracePt t="43670" x="508000" y="4089400"/>
          <p14:tracePt t="43703" x="508000" y="4095750"/>
          <p14:tracePt t="43727" x="514350" y="4102100"/>
          <p14:tracePt t="43751" x="514350" y="4108450"/>
          <p14:tracePt t="43783" x="514350" y="4114800"/>
          <p14:tracePt t="43839" x="514350" y="4121150"/>
          <p14:tracePt t="43870" x="514350" y="4127500"/>
          <p14:tracePt t="43886" x="520700" y="4133850"/>
          <p14:tracePt t="43927" x="520700" y="4140200"/>
          <p14:tracePt t="43934" x="520700" y="4146550"/>
          <p14:tracePt t="44335" x="527050" y="4152900"/>
          <p14:tracePt t="44647" x="533400" y="4152900"/>
          <p14:tracePt t="48511" x="527050" y="4159250"/>
          <p14:tracePt t="51824" x="514350" y="4159250"/>
          <p14:tracePt t="51896" x="508000" y="4165600"/>
          <p14:tracePt t="51928" x="501650" y="4171950"/>
          <p14:tracePt t="51983" x="501650" y="4178300"/>
          <p14:tracePt t="51991" x="495300" y="4184650"/>
          <p14:tracePt t="52064" x="495300" y="4191000"/>
          <p14:tracePt t="52159" x="495300" y="4197350"/>
          <p14:tracePt t="52183" x="495300" y="4203700"/>
          <p14:tracePt t="52248" x="495300" y="4210050"/>
          <p14:tracePt t="52280" x="495300" y="4216400"/>
          <p14:tracePt t="52288" x="488950" y="4222750"/>
          <p14:tracePt t="52320" x="488950" y="4229100"/>
          <p14:tracePt t="52328" x="488950" y="4235450"/>
          <p14:tracePt t="52344" x="488950" y="4241800"/>
          <p14:tracePt t="52356" x="488950" y="4248150"/>
          <p14:tracePt t="52383" x="482600" y="4254500"/>
          <p14:tracePt t="52440" x="482600" y="4260850"/>
          <p14:tracePt t="52471" x="482600" y="4267200"/>
          <p14:tracePt t="52495" x="482600" y="4273550"/>
          <p14:tracePt t="52503" x="482600" y="4279900"/>
          <p14:tracePt t="52519" x="482600" y="4286250"/>
          <p14:tracePt t="52527" x="482600" y="4292600"/>
          <p14:tracePt t="52543" x="482600" y="4298950"/>
          <p14:tracePt t="52555" x="482600" y="4305300"/>
          <p14:tracePt t="52572" x="482600" y="4318000"/>
          <p14:tracePt t="52588" x="482600" y="4330700"/>
          <p14:tracePt t="52606" x="476250" y="4337050"/>
          <p14:tracePt t="52623" x="476250" y="4356100"/>
          <p14:tracePt t="52639" x="476250" y="4381500"/>
          <p14:tracePt t="52656" x="476250" y="4400550"/>
          <p14:tracePt t="52679" x="476250" y="4406900"/>
          <p14:tracePt t="52688" x="476250" y="4413250"/>
          <p14:tracePt t="52704" x="476250" y="4419600"/>
          <p14:tracePt t="52721" x="476250" y="4425950"/>
          <p14:tracePt t="52738" x="469900" y="4432300"/>
          <p14:tracePt t="52755" x="469900" y="4438650"/>
          <p14:tracePt t="52784" x="463550" y="4445000"/>
          <p14:tracePt t="52864" x="463550" y="4451350"/>
          <p14:tracePt t="52895" x="463550" y="4457700"/>
          <p14:tracePt t="52928" x="463550" y="4464050"/>
          <p14:tracePt t="52952" x="463550" y="4470400"/>
          <p14:tracePt t="52976" x="463550" y="4476750"/>
          <p14:tracePt t="52999" x="463550" y="4483100"/>
          <p14:tracePt t="53064" x="463550" y="4489450"/>
          <p14:tracePt t="53087" x="463550" y="4495800"/>
          <p14:tracePt t="53111" x="463550" y="4502150"/>
          <p14:tracePt t="53127" x="463550" y="4508500"/>
          <p14:tracePt t="53160" x="463550" y="4514850"/>
          <p14:tracePt t="53176" x="463550" y="4521200"/>
          <p14:tracePt t="53192" x="463550" y="4527550"/>
          <p14:tracePt t="53224" x="463550" y="4533900"/>
          <p14:tracePt t="53240" x="463550" y="4540250"/>
          <p14:tracePt t="53264" x="463550" y="4552950"/>
          <p14:tracePt t="53271" x="463550" y="4559300"/>
          <p14:tracePt t="53288" x="463550" y="4565650"/>
          <p14:tracePt t="53304" x="463550" y="4572000"/>
          <p14:tracePt t="53327" x="463550" y="4578350"/>
          <p14:tracePt t="53337" x="463550" y="4584700"/>
          <p14:tracePt t="53355" x="463550" y="4597400"/>
          <p14:tracePt t="53372" x="463550" y="4603750"/>
          <p14:tracePt t="53389" x="463550" y="4610100"/>
          <p14:tracePt t="53405" x="463550" y="4616450"/>
          <p14:tracePt t="53424" x="463550" y="4622800"/>
          <p14:tracePt t="53440" x="463550" y="4629150"/>
          <p14:tracePt t="53464" x="463550" y="4635500"/>
          <p14:tracePt t="53487" x="469900" y="4641850"/>
          <p14:tracePt t="53519" x="469900" y="4648200"/>
          <p14:tracePt t="53543" x="469900" y="4654550"/>
          <p14:tracePt t="53572" x="469900" y="4660900"/>
          <p14:tracePt t="53604" x="469900" y="4667250"/>
          <p14:tracePt t="53616" x="469900" y="4673600"/>
          <p14:tracePt t="53638" x="469900" y="4679950"/>
          <p14:tracePt t="53664" x="476250" y="4686300"/>
          <p14:tracePt t="53719" x="482600" y="4692650"/>
          <p14:tracePt t="53751" x="482600" y="4699000"/>
          <p14:tracePt t="53776" x="488950" y="4705350"/>
          <p14:tracePt t="53807" x="488950" y="4711700"/>
          <p14:tracePt t="53848" x="488950" y="4718050"/>
          <p14:tracePt t="53864" x="488950" y="4724400"/>
          <p14:tracePt t="53888" x="488950" y="4737100"/>
          <p14:tracePt t="53914" x="495300" y="4743450"/>
          <p14:tracePt t="53921" x="495300" y="4749800"/>
          <p14:tracePt t="53953" x="501650" y="4756150"/>
          <p14:tracePt t="53984" x="508000" y="4768850"/>
          <p14:tracePt t="54007" x="508000" y="4775200"/>
          <p14:tracePt t="54020" x="508000" y="4781550"/>
          <p14:tracePt t="54044" x="508000" y="4787900"/>
          <p14:tracePt t="54054" x="508000" y="4794250"/>
          <p14:tracePt t="54084" x="514350" y="4800600"/>
          <p14:tracePt t="54088" x="514350" y="4806950"/>
          <p14:tracePt t="54114" x="520700" y="4813300"/>
          <p14:tracePt t="54121" x="520700" y="4819650"/>
          <p14:tracePt t="54153" x="527050" y="4838700"/>
          <p14:tracePt t="54184" x="527050" y="4851400"/>
          <p14:tracePt t="54192" x="527050" y="4857750"/>
          <p14:tracePt t="54220" x="527050" y="4870450"/>
          <p14:tracePt t="54244" x="527050" y="4883150"/>
          <p14:tracePt t="54253" x="527050" y="4889500"/>
          <p14:tracePt t="54284" x="533400" y="4902200"/>
          <p14:tracePt t="54296" x="533400" y="4908550"/>
          <p14:tracePt t="54321" x="533400" y="4921250"/>
          <p14:tracePt t="54344" x="539750" y="4933950"/>
          <p14:tracePt t="54359" x="539750" y="4940300"/>
          <p14:tracePt t="54384" x="539750" y="4946650"/>
          <p14:tracePt t="54408" x="539750" y="4953000"/>
          <p14:tracePt t="54421" x="539750" y="4959350"/>
          <p14:tracePt t="54444" x="546100" y="4965700"/>
          <p14:tracePt t="54480" x="546100" y="4972050"/>
          <p14:tracePt t="54496" x="546100" y="4978400"/>
          <p14:tracePt t="54521" x="552450" y="4984750"/>
          <p14:tracePt t="54544" x="558800" y="4991100"/>
          <p14:tracePt t="54592" x="565150" y="5003800"/>
          <p14:tracePt t="54664" x="565150" y="5010150"/>
          <p14:tracePt t="54688" x="565150" y="5016500"/>
          <p14:tracePt t="54696" x="571500" y="5022850"/>
          <p14:tracePt t="54736" x="577850" y="5029200"/>
          <p14:tracePt t="54792" x="577850" y="5035550"/>
          <p14:tracePt t="54816" x="584200" y="5041900"/>
          <p14:tracePt t="54856" x="584200" y="5048250"/>
          <p14:tracePt t="54904" x="584200" y="5054600"/>
          <p14:tracePt t="54912" x="590550" y="5060950"/>
          <p14:tracePt t="55008" x="590550" y="5067300"/>
          <p14:tracePt t="55056" x="590550" y="5073650"/>
          <p14:tracePt t="55160" x="590550" y="5080000"/>
          <p14:tracePt t="55192" x="590550" y="5086350"/>
          <p14:tracePt t="55256" x="590550" y="5092700"/>
          <p14:tracePt t="55528" x="590550" y="5099050"/>
          <p14:tracePt t="64089" x="590550" y="5105400"/>
          <p14:tracePt t="64097" x="590550" y="5118100"/>
          <p14:tracePt t="64193" x="590550" y="5124450"/>
          <p14:tracePt t="64209" x="590550" y="5130800"/>
          <p14:tracePt t="64217" x="596900" y="5130800"/>
          <p14:tracePt t="64244" x="603250" y="5143500"/>
          <p14:tracePt t="64275" x="622300" y="5168900"/>
          <p14:tracePt t="64281" x="628650" y="5175250"/>
          <p14:tracePt t="64306" x="654050" y="5200650"/>
          <p14:tracePt t="64321" x="666750" y="5213350"/>
          <p14:tracePt t="64353" x="673100" y="5219700"/>
          <p14:tracePt t="64379" x="679450" y="5226050"/>
          <p14:tracePt t="64406" x="685800" y="5232400"/>
          <p14:tracePt t="64412" x="692150" y="5238750"/>
          <p14:tracePt t="64435" x="704850" y="5251450"/>
          <p14:tracePt t="64444" x="711200" y="5257800"/>
          <p14:tracePt t="64465" x="723900" y="5270500"/>
          <p14:tracePt t="64478" x="736600" y="5276850"/>
          <p14:tracePt t="64506" x="762000" y="5295900"/>
          <p14:tracePt t="64513" x="762000" y="5302250"/>
          <p14:tracePt t="64544" x="781050" y="5314950"/>
          <p14:tracePt t="64576" x="800100" y="5334000"/>
          <p14:tracePt t="64579" x="806450" y="5340350"/>
          <p14:tracePt t="64606" x="812800" y="5346700"/>
          <p14:tracePt t="64612" x="819150" y="5346700"/>
          <p14:tracePt t="64635" x="825500" y="5353050"/>
          <p14:tracePt t="64644" x="831850" y="5353050"/>
          <p14:tracePt t="64665" x="850900" y="5359400"/>
          <p14:tracePt t="64677" x="857250" y="5359400"/>
          <p14:tracePt t="64706" x="863600" y="5365750"/>
          <p14:tracePt t="64753" x="869950" y="5372100"/>
          <p14:tracePt t="64801" x="876300" y="5378450"/>
          <p14:tracePt t="64833" x="882650" y="5384800"/>
          <p14:tracePt t="64849" x="889000" y="5391150"/>
          <p14:tracePt t="64865" x="901700" y="5397500"/>
          <p14:tracePt t="64877" x="908050" y="5403850"/>
          <p14:tracePt t="64906" x="952500" y="5429250"/>
          <p14:tracePt t="64913" x="984250" y="5441950"/>
          <p14:tracePt t="64945" x="1041400" y="5473700"/>
          <p14:tracePt t="64976" x="1079500" y="5486400"/>
          <p14:tracePt t="64979" x="1085850" y="5486400"/>
          <p14:tracePt t="65005" x="1123950" y="5505450"/>
          <p14:tracePt t="65010" x="1136650" y="5511800"/>
          <p14:tracePt t="65036" x="1193800" y="5530850"/>
          <p14:tracePt t="65045" x="1212850" y="5537200"/>
          <p14:tracePt t="65075" x="1295400" y="5556250"/>
          <p14:tracePt t="65081" x="1314450" y="5562600"/>
          <p14:tracePt t="65105" x="1346200" y="5568950"/>
          <p14:tracePt t="65113" x="1358900" y="5568950"/>
          <p14:tracePt t="65136" x="1377950" y="5581650"/>
          <p14:tracePt t="65145" x="1384300" y="5581650"/>
          <p14:tracePt t="65175" x="1441450" y="5594350"/>
          <p14:tracePt t="65177" x="1454150" y="5594350"/>
          <p14:tracePt t="65206" x="1524000" y="5613400"/>
          <p14:tracePt t="65211" x="1568450" y="5613400"/>
          <p14:tracePt t="65235" x="1644650" y="5626100"/>
          <p14:tracePt t="65243" x="1689100" y="5632450"/>
          <p14:tracePt t="65265" x="1752600" y="5657850"/>
          <p14:tracePt t="65277" x="1765300" y="5657850"/>
          <p14:tracePt t="65306" x="1816100" y="5664200"/>
          <p14:tracePt t="65313" x="1828800" y="5664200"/>
          <p14:tracePt t="65344" x="1860550" y="5670550"/>
          <p14:tracePt t="65376" x="1885950" y="5676900"/>
          <p14:tracePt t="65379" x="1892300" y="5676900"/>
          <p14:tracePt t="65405" x="1917700" y="5676900"/>
          <p14:tracePt t="65410" x="1924050" y="5683250"/>
          <p14:tracePt t="65435" x="1968500" y="5695950"/>
          <p14:tracePt t="65443" x="1974850" y="5695950"/>
          <p14:tracePt t="65465" x="2019300" y="5708650"/>
          <p14:tracePt t="65477" x="2032000" y="5708650"/>
          <p14:tracePt t="65506" x="2076450" y="5727700"/>
          <p14:tracePt t="65513" x="2089150" y="5727700"/>
          <p14:tracePt t="65544" x="2108200" y="5734050"/>
          <p14:tracePt t="65576" x="2159000" y="5740400"/>
          <p14:tracePt t="65579" x="2184400" y="5740400"/>
          <p14:tracePt t="65606" x="2228850" y="5746750"/>
          <p14:tracePt t="65611" x="2247900" y="5753100"/>
          <p14:tracePt t="65636" x="2311400" y="5759450"/>
          <p14:tracePt t="65644" x="2336800" y="5765800"/>
          <p14:tracePt t="65676" x="2419350" y="5772150"/>
          <p14:tracePt t="65681" x="2438400" y="5778500"/>
          <p14:tracePt t="65705" x="2470150" y="5778500"/>
          <p14:tracePt t="65713" x="2482850" y="5784850"/>
          <p14:tracePt t="65735" x="2495550" y="5784850"/>
          <p14:tracePt t="65743" x="2501900" y="5784850"/>
          <p14:tracePt t="65766" x="2514600" y="5784850"/>
          <p14:tracePt t="65778" x="2533650" y="5791200"/>
          <p14:tracePt t="65806" x="2565400" y="5791200"/>
          <p14:tracePt t="65811" x="2571750" y="5791200"/>
          <p14:tracePt t="65836" x="2590800" y="5791200"/>
          <p14:tracePt t="65844" x="2603500" y="5797550"/>
          <p14:tracePt t="65876" x="2635250" y="5797550"/>
          <p14:tracePt t="65881" x="2647950" y="5803900"/>
          <p14:tracePt t="65905" x="2673350" y="5803900"/>
          <p14:tracePt t="65913" x="2692400" y="5810250"/>
          <p14:tracePt t="65935" x="2730500" y="5816600"/>
          <p14:tracePt t="65943" x="2762250" y="5816600"/>
          <p14:tracePt t="65966" x="2838450" y="5829300"/>
          <p14:tracePt t="65976" x="2870200" y="5829300"/>
          <p14:tracePt t="66005" x="2952750" y="5842000"/>
          <p14:tracePt t="66009" x="2971800" y="5842000"/>
          <p14:tracePt t="66035" x="2997200" y="5842000"/>
          <p14:tracePt t="66043" x="3016250" y="5842000"/>
          <p14:tracePt t="66066" x="3048000" y="5848350"/>
          <p14:tracePt t="66077" x="3060700" y="5848350"/>
          <p14:tracePt t="66106" x="3117850" y="5861050"/>
          <p14:tracePt t="66113" x="3143250" y="5861050"/>
          <p14:tracePt t="66135" x="3187700" y="5867400"/>
          <p14:tracePt t="66143" x="3213100" y="5867400"/>
          <p14:tracePt t="66166" x="3251200" y="5867400"/>
          <p14:tracePt t="66177" x="3257550" y="5867400"/>
          <p14:tracePt t="66206" x="3263900" y="5867400"/>
          <p14:tracePt t="66217" x="3270250" y="5867400"/>
          <p14:tracePt t="66242" x="3302000" y="5867400"/>
          <p14:tracePt t="66265" x="3352800" y="5867400"/>
          <p14:tracePt t="66277" x="3378200" y="5867400"/>
          <p14:tracePt t="66306" x="3498850" y="5886450"/>
          <p14:tracePt t="66313" x="3517900" y="5886450"/>
          <p14:tracePt t="66342" x="3556000" y="5892800"/>
          <p14:tracePt t="66366" x="3581400" y="5892800"/>
          <p14:tracePt t="66377" x="3606800" y="5892800"/>
          <p14:tracePt t="66406" x="3651250" y="5892800"/>
          <p14:tracePt t="66410" x="3670300" y="5892800"/>
          <p14:tracePt t="66436" x="3702050" y="5892800"/>
          <p14:tracePt t="66443" x="3714750" y="5892800"/>
          <p14:tracePt t="66476" x="3784600" y="5892800"/>
          <p14:tracePt t="66481" x="3797300" y="5892800"/>
          <p14:tracePt t="66505" x="3835400" y="5892800"/>
          <p14:tracePt t="66513" x="3841750" y="5892800"/>
          <p14:tracePt t="66535" x="3854450" y="5899150"/>
          <p14:tracePt t="66545" x="3867150" y="5899150"/>
          <p14:tracePt t="66576" x="3886200" y="5899150"/>
          <p14:tracePt t="66579" x="3898900" y="5905500"/>
          <p14:tracePt t="66605" x="3937000" y="5905500"/>
          <p14:tracePt t="66609" x="3943350" y="5905500"/>
          <p14:tracePt t="66636" x="3975100" y="5905500"/>
          <p14:tracePt t="66642" x="3981450" y="5905500"/>
          <p14:tracePt t="66666" x="4019550" y="5905500"/>
          <p14:tracePt t="66677" x="4044950" y="5905500"/>
          <p14:tracePt t="66706" x="4108450" y="5905500"/>
          <p14:tracePt t="66713" x="4127500" y="5911850"/>
          <p14:tracePt t="66742" x="4171950" y="5924550"/>
          <p14:tracePt t="66766" x="4222750" y="5930900"/>
          <p14:tracePt t="66776" x="4241800" y="5930900"/>
          <p14:tracePt t="66806" x="4318000" y="5943600"/>
          <p14:tracePt t="66810" x="4337050" y="5943600"/>
          <p14:tracePt t="66836" x="4381500" y="5943600"/>
          <p14:tracePt t="66843" x="4387850" y="5943600"/>
          <p14:tracePt t="66866" x="4394200" y="5943600"/>
          <p14:tracePt t="66889" x="4400550" y="5943600"/>
          <p14:tracePt t="66913" x="4406900" y="5943600"/>
          <p14:tracePt t="66943" x="4419600" y="5943600"/>
          <p14:tracePt t="66975" x="4438650" y="5949950"/>
          <p14:tracePt t="67006" x="4476750" y="5949950"/>
          <p14:tracePt t="67017" x="4483100" y="5949950"/>
          <p14:tracePt t="67042" x="4508500" y="5949950"/>
          <p14:tracePt t="67066" x="4533900" y="5949950"/>
          <p14:tracePt t="67082" x="4540250" y="5949950"/>
          <p14:tracePt t="67106" x="4565650" y="5949950"/>
          <p14:tracePt t="67113" x="4572000" y="5949950"/>
          <p14:tracePt t="67143" x="4591050" y="5949950"/>
          <p14:tracePt t="67166" x="4622800" y="5949950"/>
          <p14:tracePt t="67175" x="4629150" y="5949950"/>
          <p14:tracePt t="67206" x="4686300" y="5949950"/>
          <p14:tracePt t="67210" x="4705350" y="5949950"/>
          <p14:tracePt t="67236" x="4756150" y="5949950"/>
          <p14:tracePt t="67242" x="4768850" y="5949950"/>
          <p14:tracePt t="67259" x="4781550" y="5949950"/>
          <p14:tracePt t="67275" x="4794250" y="5949950"/>
          <p14:tracePt t="67292" x="4800600" y="5949950"/>
          <p14:tracePt t="67310" x="4806950" y="5949950"/>
          <p14:tracePt t="67326" x="4813300" y="5949950"/>
          <p14:tracePt t="67356" x="4826000" y="5949950"/>
          <p14:tracePt t="67362" x="4832350" y="5949950"/>
          <p14:tracePt t="67386" x="4927600" y="5949950"/>
          <p14:tracePt t="67393" x="4991100" y="5949950"/>
          <p14:tracePt t="67416" x="5124450" y="5949950"/>
          <p14:tracePt t="67425" x="5276850" y="5949950"/>
          <p14:tracePt t="67442" x="5410200" y="5949950"/>
          <p14:tracePt t="67459" x="5461000" y="5949950"/>
          <p14:tracePt t="67476" x="5467350" y="5949950"/>
          <p14:tracePt t="67522" x="5473700" y="5949950"/>
          <p14:tracePt t="67650" x="5480050" y="5949950"/>
          <p14:tracePt t="67674" x="5486400" y="5949950"/>
          <p14:tracePt t="67682" x="5499100" y="5949950"/>
          <p14:tracePt t="67693" x="5511800" y="5949950"/>
          <p14:tracePt t="67709" x="5537200" y="5949950"/>
          <p14:tracePt t="67726" x="5575300" y="5937250"/>
          <p14:tracePt t="67743" x="5607050" y="5937250"/>
          <p14:tracePt t="67759" x="5626100" y="5930900"/>
          <p14:tracePt t="67776" x="5638800" y="5924550"/>
          <p14:tracePt t="67791" x="5645150" y="5924550"/>
          <p14:tracePt t="67808" x="5651500" y="5918200"/>
          <p14:tracePt t="67850" x="5657850" y="5918200"/>
          <p14:tracePt t="67866" x="5670550" y="5911850"/>
          <p14:tracePt t="67876" x="5676900" y="5905500"/>
          <p14:tracePt t="67893" x="5683250" y="5899150"/>
          <p14:tracePt t="67909" x="5689600" y="5892800"/>
          <p14:tracePt t="67926" x="5695950" y="5886450"/>
          <p14:tracePt t="67986" x="5695950" y="5880100"/>
          <p14:tracePt t="68001" x="5695950" y="5873750"/>
          <p14:tracePt t="68041" x="5695950" y="5867400"/>
          <p14:tracePt t="68058" x="5702300" y="5861050"/>
          <p14:tracePt t="68177" x="5708650" y="5854700"/>
          <p14:tracePt t="68233" x="5708650" y="5848350"/>
          <p14:tracePt t="68249" x="5715000" y="5842000"/>
          <p14:tracePt t="69026" x="5721350" y="5842000"/>
          <p14:tracePt t="69530" x="5721350" y="5848350"/>
          <p14:tracePt t="69770" x="5715000" y="5854700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>
                <a:solidFill>
                  <a:schemeClr val="accent1">
                    <a:lumMod val="75000"/>
                  </a:schemeClr>
                </a:solidFill>
              </a:rPr>
              <a:t>Les usagers du catalogue …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10780" y="1252681"/>
            <a:ext cx="8642350" cy="4876800"/>
          </a:xfrm>
        </p:spPr>
        <p:txBody>
          <a:bodyPr/>
          <a:lstStyle/>
          <a:p>
            <a:pPr marL="400050" lvl="1" indent="0">
              <a:buNone/>
            </a:pPr>
            <a:endParaRPr lang="fr-CA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  <p:custDataLst>
              <p:tags r:id="rId4"/>
            </p:custDataLst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BA93479-80B2-4929-9655-4990D8911978}" type="slidenum">
              <a:rPr lang="en-CA" sz="1100" smtClean="0"/>
              <a:pPr>
                <a:defRPr/>
              </a:pPr>
              <a:t>3</a:t>
            </a:fld>
            <a:endParaRPr lang="en-CA" sz="1100" dirty="0"/>
          </a:p>
        </p:txBody>
      </p:sp>
      <p:graphicFrame>
        <p:nvGraphicFramePr>
          <p:cNvPr id="5" name="Espace réservé du contenu 3"/>
          <p:cNvGraphicFramePr>
            <a:graphicFrameLocks/>
          </p:cNvGraphicFramePr>
          <p:nvPr>
            <p:custDataLst>
              <p:tags r:id="rId5"/>
            </p:custDataLst>
            <p:extLst/>
          </p:nvPr>
        </p:nvGraphicFramePr>
        <p:xfrm>
          <a:off x="238595" y="1052736"/>
          <a:ext cx="8642350" cy="510020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250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7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374">
                <a:tc>
                  <a:txBody>
                    <a:bodyPr/>
                    <a:lstStyle/>
                    <a:p>
                      <a:r>
                        <a:rPr lang="en-CA" sz="1600" dirty="0"/>
                        <a:t>Type de </a:t>
                      </a:r>
                      <a:r>
                        <a:rPr lang="en-CA" sz="1600" dirty="0" err="1"/>
                        <a:t>compte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err="1"/>
                        <a:t>Rôles</a:t>
                      </a:r>
                      <a:r>
                        <a:rPr lang="en-CA" sz="1600" baseline="0" dirty="0"/>
                        <a:t> et </a:t>
                      </a:r>
                      <a:r>
                        <a:rPr lang="en-CA" sz="1600" dirty="0" err="1"/>
                        <a:t>Responsabilités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763">
                <a:tc>
                  <a:txBody>
                    <a:bodyPr/>
                    <a:lstStyle/>
                    <a:p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189124"/>
                  </a:ext>
                </a:extLst>
              </a:tr>
              <a:tr h="675918">
                <a:tc>
                  <a:txBody>
                    <a:bodyPr/>
                    <a:lstStyle/>
                    <a:p>
                      <a:endParaRPr lang="en-US" sz="1400" b="0" i="0" u="none" strike="noStrike" kern="1200" baseline="0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295">
                <a:tc>
                  <a:txBody>
                    <a:bodyPr/>
                    <a:lstStyle/>
                    <a:p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5919"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0975">
                <a:tc>
                  <a:txBody>
                    <a:bodyPr/>
                    <a:lstStyle/>
                    <a:p>
                      <a:endParaRPr kumimoji="0" lang="en-US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808080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297052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>
            <p:custDataLst>
              <p:tags r:id="rId6"/>
            </p:custDataLst>
          </p:nvPr>
        </p:nvSpPr>
        <p:spPr>
          <a:xfrm>
            <a:off x="3436968" y="1465039"/>
            <a:ext cx="55161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dk1"/>
                </a:solidFill>
              </a:rPr>
              <a:t>Découvrir/visualiser les métadonnées publiés.</a:t>
            </a:r>
          </a:p>
        </p:txBody>
      </p:sp>
      <p:sp>
        <p:nvSpPr>
          <p:cNvPr id="14" name="Rectangle 13"/>
          <p:cNvSpPr/>
          <p:nvPr>
            <p:custDataLst>
              <p:tags r:id="rId7"/>
            </p:custDataLst>
          </p:nvPr>
        </p:nvSpPr>
        <p:spPr>
          <a:xfrm>
            <a:off x="305100" y="2011952"/>
            <a:ext cx="295870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dk1"/>
                </a:solidFill>
              </a:rPr>
              <a:t>Utilisateur </a:t>
            </a:r>
            <a:r>
              <a:rPr lang="en-US" sz="1400" dirty="0" err="1">
                <a:solidFill>
                  <a:schemeClr val="dk1"/>
                </a:solidFill>
              </a:rPr>
              <a:t>enregistré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</a:rPr>
              <a:t>activé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par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</a:rPr>
              <a:t>l’administrateur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5" name="Rectangle 14"/>
          <p:cNvSpPr/>
          <p:nvPr>
            <p:custDataLst>
              <p:tags r:id="rId8"/>
            </p:custDataLst>
          </p:nvPr>
        </p:nvSpPr>
        <p:spPr>
          <a:xfrm>
            <a:off x="3436968" y="2046287"/>
            <a:ext cx="55161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dk1"/>
                </a:solidFill>
              </a:rPr>
              <a:t>INVITÉ + Découvrir/visualiser les métadonnées </a:t>
            </a:r>
            <a:r>
              <a:rPr lang="fr-FR" sz="1400" b="1" dirty="0">
                <a:solidFill>
                  <a:schemeClr val="dk1"/>
                </a:solidFill>
              </a:rPr>
              <a:t>en ébauche </a:t>
            </a:r>
            <a:r>
              <a:rPr lang="fr-FR" sz="1400" dirty="0">
                <a:solidFill>
                  <a:schemeClr val="dk1"/>
                </a:solidFill>
              </a:rPr>
              <a:t>dans l’espace de travail. </a:t>
            </a:r>
          </a:p>
        </p:txBody>
      </p:sp>
      <p:sp>
        <p:nvSpPr>
          <p:cNvPr id="16" name="Rectangle 15"/>
          <p:cNvSpPr/>
          <p:nvPr>
            <p:custDataLst>
              <p:tags r:id="rId9"/>
            </p:custDataLst>
          </p:nvPr>
        </p:nvSpPr>
        <p:spPr>
          <a:xfrm>
            <a:off x="316460" y="2730002"/>
            <a:ext cx="294734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dk1"/>
                </a:solidFill>
              </a:rPr>
              <a:t>Éditeur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</a:p>
          <a:p>
            <a:pPr lvl="0">
              <a:defRPr/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</a:rPr>
              <a:t>activé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par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</a:rPr>
              <a:t>l’administrateur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7" name="Rectangle 16"/>
          <p:cNvSpPr/>
          <p:nvPr>
            <p:custDataLst>
              <p:tags r:id="rId10"/>
            </p:custDataLst>
          </p:nvPr>
        </p:nvSpPr>
        <p:spPr>
          <a:xfrm>
            <a:off x="3425607" y="2725717"/>
            <a:ext cx="552752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dk1"/>
                </a:solidFill>
              </a:rPr>
              <a:t>UTILISATEUR ENREGISTRÉ + </a:t>
            </a:r>
            <a:r>
              <a:rPr lang="fr-FR" sz="1400" b="1" dirty="0">
                <a:solidFill>
                  <a:schemeClr val="dk1"/>
                </a:solidFill>
              </a:rPr>
              <a:t>Créer/éditer/détruire/importer</a:t>
            </a:r>
            <a:r>
              <a:rPr lang="fr-FR" sz="1400" dirty="0">
                <a:solidFill>
                  <a:schemeClr val="dk1"/>
                </a:solidFill>
              </a:rPr>
              <a:t> des métadonnées dans l’espace de travail. </a:t>
            </a:r>
            <a:r>
              <a:rPr lang="fr-FR" sz="1400" b="1" dirty="0">
                <a:solidFill>
                  <a:schemeClr val="dk1"/>
                </a:solidFill>
              </a:rPr>
              <a:t>Faire des demande de publications.</a:t>
            </a:r>
            <a:endParaRPr lang="fr-CA" sz="1400" b="1" dirty="0"/>
          </a:p>
        </p:txBody>
      </p:sp>
      <p:sp>
        <p:nvSpPr>
          <p:cNvPr id="18" name="Rectangle 17"/>
          <p:cNvSpPr/>
          <p:nvPr>
            <p:custDataLst>
              <p:tags r:id="rId11"/>
            </p:custDataLst>
          </p:nvPr>
        </p:nvSpPr>
        <p:spPr>
          <a:xfrm>
            <a:off x="326856" y="351982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err="1">
                <a:solidFill>
                  <a:schemeClr val="dk1"/>
                </a:solidFill>
              </a:rPr>
              <a:t>Réviseur</a:t>
            </a:r>
            <a:r>
              <a:rPr lang="en-US" sz="1400" dirty="0">
                <a:solidFill>
                  <a:schemeClr val="dk1"/>
                </a:solidFill>
              </a:rPr>
              <a:t> de </a:t>
            </a:r>
            <a:r>
              <a:rPr lang="en-US" sz="1400" dirty="0" err="1">
                <a:solidFill>
                  <a:schemeClr val="dk1"/>
                </a:solidFill>
              </a:rPr>
              <a:t>contenu</a:t>
            </a:r>
            <a:endParaRPr lang="en-US" sz="1400" dirty="0">
              <a:solidFill>
                <a:schemeClr val="dk1"/>
              </a:solidFill>
            </a:endParaRPr>
          </a:p>
          <a:p>
            <a:r>
              <a:rPr lang="en-US" sz="1400" dirty="0">
                <a:solidFill>
                  <a:schemeClr val="dk1"/>
                </a:solidFill>
              </a:rPr>
              <a:t>   de </a:t>
            </a:r>
            <a:r>
              <a:rPr lang="en-US" sz="1400" dirty="0" err="1">
                <a:solidFill>
                  <a:schemeClr val="dk1"/>
                </a:solidFill>
              </a:rPr>
              <a:t>niveau</a:t>
            </a:r>
            <a:r>
              <a:rPr lang="en-US" sz="1400" dirty="0">
                <a:solidFill>
                  <a:schemeClr val="dk1"/>
                </a:solidFill>
              </a:rPr>
              <a:t> 1 </a:t>
            </a:r>
          </a:p>
          <a:p>
            <a:pPr lvl="1">
              <a:defRPr/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</a:rPr>
              <a:t>activé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par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</a:rPr>
              <a:t>l’administrateur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9" name="Rectangle 18"/>
          <p:cNvSpPr/>
          <p:nvPr>
            <p:custDataLst>
              <p:tags r:id="rId12"/>
            </p:custDataLst>
          </p:nvPr>
        </p:nvSpPr>
        <p:spPr>
          <a:xfrm>
            <a:off x="3436968" y="3519822"/>
            <a:ext cx="55275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dirty="0">
                <a:solidFill>
                  <a:srgbClr val="000000"/>
                </a:solidFill>
              </a:rPr>
              <a:t>ÉDITEUR + Réviser et </a:t>
            </a:r>
            <a:r>
              <a:rPr lang="fr-FR" sz="1400" b="1" dirty="0">
                <a:solidFill>
                  <a:srgbClr val="000000"/>
                </a:solidFill>
              </a:rPr>
              <a:t>Approuver les demandes pour publication aux employés du gouvernement fédéral</a:t>
            </a:r>
            <a:r>
              <a:rPr lang="fr-FR" sz="1400" dirty="0">
                <a:solidFill>
                  <a:srgbClr val="000000"/>
                </a:solidFill>
              </a:rPr>
              <a:t>. Recommander les demandes pour publication </a:t>
            </a:r>
            <a:r>
              <a:rPr lang="fr-FR" sz="1400" dirty="0" smtClean="0">
                <a:solidFill>
                  <a:srgbClr val="000000"/>
                </a:solidFill>
              </a:rPr>
              <a:t>sur « Cartes ouvertes ».</a:t>
            </a:r>
            <a:endParaRPr lang="fr-FR" sz="1400" dirty="0">
              <a:solidFill>
                <a:srgbClr val="000000"/>
              </a:solidFill>
            </a:endParaRPr>
          </a:p>
          <a:p>
            <a:pPr lvl="0"/>
            <a:r>
              <a:rPr lang="fr-FR" sz="1400" dirty="0">
                <a:solidFill>
                  <a:srgbClr val="000000"/>
                </a:solidFill>
              </a:rPr>
              <a:t> </a:t>
            </a:r>
            <a:endParaRPr lang="fr-CA" sz="1600" dirty="0"/>
          </a:p>
        </p:txBody>
      </p:sp>
      <p:sp>
        <p:nvSpPr>
          <p:cNvPr id="20" name="Rectangle 19"/>
          <p:cNvSpPr/>
          <p:nvPr>
            <p:custDataLst>
              <p:tags r:id="rId13"/>
            </p:custDataLst>
          </p:nvPr>
        </p:nvSpPr>
        <p:spPr>
          <a:xfrm>
            <a:off x="261381" y="4174497"/>
            <a:ext cx="30024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400" dirty="0">
              <a:solidFill>
                <a:srgbClr val="000000"/>
              </a:solidFill>
            </a:endParaRPr>
          </a:p>
          <a:p>
            <a:pPr lvl="0"/>
            <a:r>
              <a:rPr lang="en-US" sz="1400" dirty="0">
                <a:solidFill>
                  <a:srgbClr val="000000"/>
                </a:solidFill>
              </a:rPr>
              <a:t>    de </a:t>
            </a:r>
            <a:r>
              <a:rPr lang="en-US" sz="1400" dirty="0" err="1">
                <a:solidFill>
                  <a:srgbClr val="000000"/>
                </a:solidFill>
              </a:rPr>
              <a:t>niveau</a:t>
            </a:r>
            <a:r>
              <a:rPr lang="en-US" sz="1400" dirty="0">
                <a:solidFill>
                  <a:srgbClr val="000000"/>
                </a:solidFill>
              </a:rPr>
              <a:t> 2</a:t>
            </a:r>
          </a:p>
          <a:p>
            <a:pPr lvl="1"/>
            <a:r>
              <a:rPr lang="fr-FR" sz="1200" dirty="0">
                <a:solidFill>
                  <a:schemeClr val="accent5">
                    <a:lumMod val="50000"/>
                  </a:schemeClr>
                </a:solidFill>
              </a:rPr>
              <a:t>(proposé par le représentant PGF, créé et activé par le support aux contributeur) </a:t>
            </a:r>
            <a:endParaRPr lang="fr-CA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Rectangle 20"/>
          <p:cNvSpPr/>
          <p:nvPr>
            <p:custDataLst>
              <p:tags r:id="rId14"/>
            </p:custDataLst>
          </p:nvPr>
        </p:nvSpPr>
        <p:spPr>
          <a:xfrm>
            <a:off x="3425607" y="442015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fr-FR" sz="1400" dirty="0">
                <a:solidFill>
                  <a:schemeClr val="dk1"/>
                </a:solidFill>
              </a:rPr>
              <a:t>UTILISATEUR ENREGISTRÉ + </a:t>
            </a:r>
            <a:r>
              <a:rPr lang="fr-FR" sz="1400" dirty="0">
                <a:solidFill>
                  <a:srgbClr val="000000"/>
                </a:solidFill>
              </a:rPr>
              <a:t>Réviser et </a:t>
            </a:r>
            <a:r>
              <a:rPr lang="fr-FR" sz="1400" b="1" dirty="0">
                <a:solidFill>
                  <a:srgbClr val="000000"/>
                </a:solidFill>
              </a:rPr>
              <a:t>approuver les demandes pour publication sur le site </a:t>
            </a:r>
            <a:r>
              <a:rPr lang="fr-FR" sz="1400" b="1">
                <a:solidFill>
                  <a:srgbClr val="000000"/>
                </a:solidFill>
              </a:rPr>
              <a:t>Web </a:t>
            </a:r>
            <a:r>
              <a:rPr lang="fr-FR" sz="1400" b="1" smtClean="0">
                <a:solidFill>
                  <a:srgbClr val="000000"/>
                </a:solidFill>
              </a:rPr>
              <a:t>« Cartes ouvertes »</a:t>
            </a:r>
            <a:endParaRPr lang="fr-FR" sz="1400" b="1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>
            <p:custDataLst>
              <p:tags r:id="rId15"/>
            </p:custDataLst>
          </p:nvPr>
        </p:nvSpPr>
        <p:spPr>
          <a:xfrm>
            <a:off x="285655" y="5344770"/>
            <a:ext cx="291628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 err="1">
                <a:solidFill>
                  <a:srgbClr val="000000"/>
                </a:solidFill>
              </a:rPr>
              <a:t>Administrateur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fr-FR" sz="1200" dirty="0">
                <a:solidFill>
                  <a:schemeClr val="accent5">
                    <a:lumMod val="50000"/>
                  </a:schemeClr>
                </a:solidFill>
              </a:rPr>
              <a:t>(proposé par le représentant PGF, activé par le support aux contributeur)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3" name="Rectangle 22"/>
          <p:cNvSpPr/>
          <p:nvPr>
            <p:custDataLst>
              <p:tags r:id="rId16"/>
            </p:custDataLst>
          </p:nvPr>
        </p:nvSpPr>
        <p:spPr>
          <a:xfrm>
            <a:off x="3425607" y="533366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fr-FR" sz="1400" dirty="0">
                <a:solidFill>
                  <a:srgbClr val="000000"/>
                </a:solidFill>
              </a:rPr>
              <a:t>Permet la gestion des comptes. Il possède aussi certains privilèges donnant accès à des fonctions réservées.</a:t>
            </a:r>
          </a:p>
        </p:txBody>
      </p:sp>
      <p:sp>
        <p:nvSpPr>
          <p:cNvPr id="12" name="Rectangle 11"/>
          <p:cNvSpPr/>
          <p:nvPr>
            <p:custDataLst>
              <p:tags r:id="rId17"/>
            </p:custDataLst>
          </p:nvPr>
        </p:nvSpPr>
        <p:spPr>
          <a:xfrm>
            <a:off x="326856" y="1504121"/>
            <a:ext cx="6345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>
                <a:solidFill>
                  <a:schemeClr val="dk1"/>
                </a:solidFill>
              </a:rPr>
              <a:t>Invité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6" name="Explosion : 14 points 5"/>
          <p:cNvSpPr/>
          <p:nvPr>
            <p:custDataLst>
              <p:tags r:id="rId18"/>
            </p:custDataLst>
          </p:nvPr>
        </p:nvSpPr>
        <p:spPr>
          <a:xfrm>
            <a:off x="1009587" y="1316291"/>
            <a:ext cx="1814696" cy="727289"/>
          </a:xfrm>
          <a:prstGeom prst="irregularSeal2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rgbClr val="FF0000"/>
                </a:solidFill>
              </a:rPr>
              <a:t>Aucun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compte</a:t>
            </a:r>
            <a:endParaRPr lang="fr-CA" sz="1200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9934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543"/>
    </mc:Choice>
    <mc:Fallback xmlns="">
      <p:transition spd="slow" advTm="2485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12" grpId="0"/>
      <p:bldP spid="6" grpId="0" animBg="1"/>
    </p:bldLst>
  </p:timing>
  <p:extLst mod="1">
    <p:ext uri="{3A86A75C-4F4B-4683-9AE1-C65F6400EC91}">
      <p14:laserTraceLst xmlns:p14="http://schemas.microsoft.com/office/powerpoint/2010/main">
        <p14:tracePtLst>
          <p14:tracePt t="801" x="5715000" y="5848350"/>
          <p14:tracePt t="865" x="5708650" y="5842000"/>
          <p14:tracePt t="1049" x="5695950" y="5842000"/>
          <p14:tracePt t="1209" x="5683250" y="5842000"/>
          <p14:tracePt t="1217" x="5670550" y="5842000"/>
          <p14:tracePt t="1232" x="5657850" y="5848350"/>
          <p14:tracePt t="1250" x="5607050" y="5867400"/>
          <p14:tracePt t="1265" x="5588000" y="5867400"/>
          <p14:tracePt t="1281" x="5549900" y="5880100"/>
          <p14:tracePt t="1298" x="5530850" y="5886450"/>
          <p14:tracePt t="1315" x="5511800" y="5892800"/>
          <p14:tracePt t="1331" x="5473700" y="5911850"/>
          <p14:tracePt t="1348" x="5435600" y="5937250"/>
          <p14:tracePt t="1365" x="5308600" y="6007100"/>
          <p14:tracePt t="1382" x="5048250" y="6083300"/>
          <p14:tracePt t="1398" x="4622800" y="6197600"/>
          <p14:tracePt t="1415" x="4184650" y="6375400"/>
          <p14:tracePt t="1431" x="3778250" y="6502400"/>
          <p14:tracePt t="1448" x="3556000" y="6553200"/>
          <p14:tracePt t="1465" x="3365500" y="6597650"/>
          <p14:tracePt t="1465" x="3314700" y="6597650"/>
          <p14:tracePt t="1481" x="3244850" y="6597650"/>
          <p14:tracePt t="1499" x="3194050" y="6597650"/>
          <p14:tracePt t="1516" x="3130550" y="6597650"/>
          <p14:tracePt t="1531" x="3035300" y="6597650"/>
          <p14:tracePt t="1548" x="2952750" y="6597650"/>
          <p14:tracePt t="1564" x="2876550" y="6597650"/>
          <p14:tracePt t="1581" x="2806700" y="6597650"/>
          <p14:tracePt t="1598" x="2762250" y="6597650"/>
          <p14:tracePt t="1615" x="2724150" y="6597650"/>
          <p14:tracePt t="1631" x="2679700" y="6597650"/>
          <p14:tracePt t="1649" x="2584450" y="6616700"/>
          <p14:tracePt t="1666" x="2374900" y="6692900"/>
          <p14:tracePt t="1681" x="2203450" y="676910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fr-CA" dirty="0"/>
              <a:t>Vous </a:t>
            </a:r>
            <a:r>
              <a:rPr lang="fr-CA" dirty="0" smtClean="0"/>
              <a:t>voulez en savoir davantage …</a:t>
            </a: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 algn="ctr">
              <a:buNone/>
            </a:pPr>
            <a:r>
              <a:rPr lang="fr-CA" dirty="0"/>
              <a:t>Contacter l’Équipe </a:t>
            </a:r>
            <a:r>
              <a:rPr lang="fr-CA" dirty="0" smtClean="0"/>
              <a:t>du </a:t>
            </a:r>
            <a:r>
              <a:rPr lang="fr-CA" dirty="0"/>
              <a:t>service à la clientèle</a:t>
            </a:r>
          </a:p>
          <a:p>
            <a:pPr marL="0" indent="0" algn="ctr">
              <a:buNone/>
            </a:pPr>
            <a:r>
              <a:rPr lang="fr-CA" dirty="0"/>
              <a:t>NRCan.fgp-pgf.RNCan@canada.ca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5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84"/>
    </mc:Choice>
    <mc:Fallback xmlns="">
      <p:transition spd="slow" advTm="103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24.5|20.8|25.9|80.1|35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1146</Words>
  <Application>Microsoft Office PowerPoint</Application>
  <PresentationFormat>On-screen Show (4:3)</PresentationFormat>
  <Paragraphs>109</Paragraphs>
  <Slides>4</Slides>
  <Notes>4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ＭＳ Ｐゴシック</vt:lpstr>
      <vt:lpstr>Arial</vt:lpstr>
      <vt:lpstr>Calibri</vt:lpstr>
      <vt:lpstr>Tahoma</vt:lpstr>
      <vt:lpstr>Wingdings</vt:lpstr>
      <vt:lpstr>Office Theme</vt:lpstr>
      <vt:lpstr>PowerPoint Presentation</vt:lpstr>
      <vt:lpstr>Le représentant de la PGF d’un ministère…</vt:lpstr>
      <vt:lpstr>Les usagers du catalogue …</vt:lpstr>
      <vt:lpstr>PowerPoint Presentation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Dunning, Steve</dc:creator>
  <cp:lastModifiedBy>Merry, Andrea</cp:lastModifiedBy>
  <cp:revision>103</cp:revision>
  <cp:lastPrinted>2017-08-25T13:08:09Z</cp:lastPrinted>
  <dcterms:created xsi:type="dcterms:W3CDTF">2015-09-10T13:46:21Z</dcterms:created>
  <dcterms:modified xsi:type="dcterms:W3CDTF">2018-03-06T19:27:30Z</dcterms:modified>
</cp:coreProperties>
</file>