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8"/>
  </p:notesMasterIdLst>
  <p:sldIdLst>
    <p:sldId id="256" r:id="rId4"/>
    <p:sldId id="260" r:id="rId5"/>
    <p:sldId id="264" r:id="rId6"/>
    <p:sldId id="263" r:id="rId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75904" autoAdjust="0"/>
  </p:normalViewPr>
  <p:slideViewPr>
    <p:cSldViewPr>
      <p:cViewPr varScale="1">
        <p:scale>
          <a:sx n="86" d="100"/>
          <a:sy n="86" d="100"/>
        </p:scale>
        <p:origin x="96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8" tIns="46578" rIns="93158" bIns="46578" rtlCol="0"/>
          <a:lstStyle>
            <a:lvl1pPr algn="l">
              <a:defRPr sz="1200"/>
            </a:lvl1pPr>
          </a:lstStyle>
          <a:p>
            <a:endParaRPr lang="en-CA"/>
          </a:p>
        </p:txBody>
      </p:sp>
      <p:sp>
        <p:nvSpPr>
          <p:cNvPr id="3" name="Date Placeholder 2"/>
          <p:cNvSpPr>
            <a:spLocks noGrp="1"/>
          </p:cNvSpPr>
          <p:nvPr>
            <p:ph type="dt" idx="1"/>
          </p:nvPr>
        </p:nvSpPr>
        <p:spPr>
          <a:xfrm>
            <a:off x="3970941" y="0"/>
            <a:ext cx="3037840" cy="464820"/>
          </a:xfrm>
          <a:prstGeom prst="rect">
            <a:avLst/>
          </a:prstGeom>
        </p:spPr>
        <p:txBody>
          <a:bodyPr vert="horz" lIns="93158" tIns="46578" rIns="93158" bIns="46578" rtlCol="0"/>
          <a:lstStyle>
            <a:lvl1pPr algn="r">
              <a:defRPr sz="12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58" tIns="46578" rIns="93158" bIns="46578" rtlCol="0" anchor="ctr"/>
          <a:lstStyle/>
          <a:p>
            <a:endParaRPr lang="en-CA"/>
          </a:p>
        </p:txBody>
      </p:sp>
      <p:sp>
        <p:nvSpPr>
          <p:cNvPr id="5" name="Notes Placeholder 4"/>
          <p:cNvSpPr>
            <a:spLocks noGrp="1"/>
          </p:cNvSpPr>
          <p:nvPr>
            <p:ph type="body" sz="quarter" idx="3"/>
          </p:nvPr>
        </p:nvSpPr>
        <p:spPr>
          <a:xfrm>
            <a:off x="701041" y="4415793"/>
            <a:ext cx="5608320" cy="4183380"/>
          </a:xfrm>
          <a:prstGeom prst="rect">
            <a:avLst/>
          </a:prstGeom>
        </p:spPr>
        <p:txBody>
          <a:bodyPr vert="horz" lIns="93158" tIns="46578" rIns="93158" bIns="4657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8"/>
            <a:ext cx="3037840" cy="464820"/>
          </a:xfrm>
          <a:prstGeom prst="rect">
            <a:avLst/>
          </a:prstGeom>
        </p:spPr>
        <p:txBody>
          <a:bodyPr vert="horz" lIns="93158" tIns="46578" rIns="93158" bIns="46578" rtlCol="0" anchor="b"/>
          <a:lstStyle>
            <a:lvl1pPr algn="l">
              <a:defRPr sz="1200"/>
            </a:lvl1pPr>
          </a:lstStyle>
          <a:p>
            <a:endParaRPr lang="en-CA"/>
          </a:p>
        </p:txBody>
      </p:sp>
      <p:sp>
        <p:nvSpPr>
          <p:cNvPr id="7" name="Slide Number Placeholder 6"/>
          <p:cNvSpPr>
            <a:spLocks noGrp="1"/>
          </p:cNvSpPr>
          <p:nvPr>
            <p:ph type="sldNum" sz="quarter" idx="5"/>
          </p:nvPr>
        </p:nvSpPr>
        <p:spPr>
          <a:xfrm>
            <a:off x="3970941" y="8829968"/>
            <a:ext cx="3037840" cy="464820"/>
          </a:xfrm>
          <a:prstGeom prst="rect">
            <a:avLst/>
          </a:prstGeom>
        </p:spPr>
        <p:txBody>
          <a:bodyPr vert="horz" lIns="93158" tIns="46578" rIns="93158" bIns="46578"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slide" Target="../slides/slide3.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4.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r>
              <a:rPr lang="en-CA" dirty="0" smtClean="0"/>
              <a:t>In this module, we will present the main players involved with the FGP, i.e., the FGP representative of each department and the catalogue users.</a:t>
            </a:r>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230655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dirty="0" smtClean="0"/>
              <a:t>The </a:t>
            </a:r>
            <a:r>
              <a:rPr lang="en-CA" b="1" dirty="0" smtClean="0"/>
              <a:t>FGP representative </a:t>
            </a:r>
            <a:r>
              <a:rPr lang="en-CA" dirty="0" smtClean="0"/>
              <a:t>for a department is responsible for the structure of the workspaces for their department. It is therefore up to them to decide the rules for creating workspaces. This person will make the request for the creation of a workspace or for a name change when required.</a:t>
            </a:r>
          </a:p>
          <a:p>
            <a:endParaRPr lang="en-CA" dirty="0" smtClean="0"/>
          </a:p>
          <a:p>
            <a:r>
              <a:rPr lang="en-CA" dirty="0" smtClean="0"/>
              <a:t>The FGP representative will need to designate an </a:t>
            </a:r>
            <a:r>
              <a:rPr lang="en-CA" b="1" dirty="0" smtClean="0"/>
              <a:t>administrator </a:t>
            </a:r>
            <a:r>
              <a:rPr lang="en-CA" dirty="0" smtClean="0"/>
              <a:t>for each workspace.</a:t>
            </a:r>
          </a:p>
          <a:p>
            <a:endParaRPr lang="en-CA" dirty="0" smtClean="0"/>
          </a:p>
          <a:p>
            <a:r>
              <a:rPr lang="en-CA" dirty="0" smtClean="0"/>
              <a:t>They will also have to designate the person who will act as the content reviewer for the department, i.e. the </a:t>
            </a:r>
            <a:r>
              <a:rPr lang="en-CA" b="1" dirty="0" smtClean="0"/>
              <a:t>Content Reviewer Level 2 </a:t>
            </a:r>
            <a:r>
              <a:rPr lang="en-CA" dirty="0" smtClean="0"/>
              <a:t>.</a:t>
            </a:r>
          </a:p>
          <a:p>
            <a:endParaRPr lang="en-CA" dirty="0" smtClean="0"/>
          </a:p>
          <a:p>
            <a:r>
              <a:rPr lang="en-CA" dirty="0" smtClean="0"/>
              <a:t>FGP representatives work directly with our contributor support team to set up the workspaces.</a:t>
            </a:r>
          </a:p>
          <a:p>
            <a:endParaRPr lang="en-CA" dirty="0" smtClean="0"/>
          </a:p>
          <a:p>
            <a:r>
              <a:rPr lang="en-CA" dirty="0" smtClean="0"/>
              <a:t>The FGP</a:t>
            </a:r>
            <a:r>
              <a:rPr lang="en-CA" baseline="0" dirty="0" smtClean="0"/>
              <a:t> </a:t>
            </a:r>
            <a:r>
              <a:rPr lang="en-CA" dirty="0" smtClean="0"/>
              <a:t>representative also helps promote the use of the FGP in their department. This is the point of contact between the FGP and the department.</a:t>
            </a:r>
            <a:endParaRPr lang="fr-CA" baseline="0" noProof="0" dirty="0" smtClean="0"/>
          </a:p>
          <a:p>
            <a:pPr defTabSz="920979">
              <a:defRPr/>
            </a:pPr>
            <a:r>
              <a:rPr lang="en-CA" dirty="0" smtClean="0"/>
              <a:t>The FGP representative’s list can be found in the FGP Catalogue</a:t>
            </a:r>
            <a:r>
              <a:rPr lang="en-CA" baseline="0" dirty="0" smtClean="0"/>
              <a:t>, under </a:t>
            </a:r>
            <a:r>
              <a:rPr lang="en-CA" dirty="0" smtClean="0"/>
              <a:t>Contributor Help. If a department can not appoint a representative, the contributor support team will act temporarily as the FGP Representative for that department.</a:t>
            </a:r>
            <a:endParaRPr lang="fr-CA" dirty="0"/>
          </a:p>
          <a:p>
            <a:pPr defTabSz="920979">
              <a:defRPr/>
            </a:pPr>
            <a:endParaRPr lang="fr-CA" dirty="0"/>
          </a:p>
          <a:p>
            <a:pPr defTabSz="920979">
              <a:defRPr/>
            </a:pPr>
            <a:endParaRPr lang="fr-CA" dirty="0"/>
          </a:p>
          <a:p>
            <a:pPr marL="172683" indent="-172683">
              <a:buFontTx/>
              <a:buChar char="-"/>
            </a:pPr>
            <a:endParaRPr lang="fr-CA" baseline="0" dirty="0"/>
          </a:p>
          <a:p>
            <a:pPr marL="172683" indent="-172683">
              <a:buFontTx/>
              <a:buChar char="-"/>
            </a:pPr>
            <a:endParaRPr lang="fr-CA" dirty="0"/>
          </a:p>
        </p:txBody>
      </p:sp>
      <p:sp>
        <p:nvSpPr>
          <p:cNvPr id="4" name="Espace réservé du numéro de diapositive 3"/>
          <p:cNvSpPr>
            <a:spLocks noGrp="1"/>
          </p:cNvSpPr>
          <p:nvPr>
            <p:ph type="sldNum" sz="quarter" idx="10"/>
          </p:nvPr>
        </p:nvSpPr>
        <p:spPr/>
        <p:txBody>
          <a:bodyPr/>
          <a:lstStyle/>
          <a:p>
            <a:fld id="{36BA2D07-BC1B-4486-B260-FD11A6C9F86F}" type="slidenum">
              <a:rPr lang="en-US" smtClean="0"/>
              <a:t>2</a:t>
            </a:fld>
            <a:endParaRPr lang="en-US"/>
          </a:p>
        </p:txBody>
      </p:sp>
    </p:spTree>
    <p:extLst>
      <p:ext uri="{BB962C8B-B14F-4D97-AF65-F5344CB8AC3E}">
        <p14:creationId xmlns:p14="http://schemas.microsoft.com/office/powerpoint/2010/main" val="3002288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r>
              <a:rPr lang="en-CA" dirty="0" smtClean="0"/>
              <a:t>Each user will have an account associated with one or more workspaces with the privileges determined by one of the following roles—except guests!</a:t>
            </a:r>
            <a:endParaRPr lang="en-CA" dirty="0"/>
          </a:p>
          <a:p>
            <a:endParaRPr lang="en-CA" dirty="0"/>
          </a:p>
          <a:p>
            <a:r>
              <a:rPr lang="en-CA" b="1" dirty="0" smtClean="0"/>
              <a:t>Type 1 - Guest</a:t>
            </a:r>
            <a:endParaRPr lang="en-CA" b="1" dirty="0"/>
          </a:p>
          <a:p>
            <a:r>
              <a:rPr lang="en-CA" dirty="0" smtClean="0"/>
              <a:t>No account is required to view the records published in the FGP. If you are not a registered user, you can’t access the draft records in the workspace. </a:t>
            </a:r>
          </a:p>
          <a:p>
            <a:endParaRPr lang="en-CA" dirty="0"/>
          </a:p>
          <a:p>
            <a:r>
              <a:rPr lang="en-CA" b="1" dirty="0" smtClean="0"/>
              <a:t>Type 2 - </a:t>
            </a:r>
            <a:r>
              <a:rPr lang="en-CA" b="1" dirty="0"/>
              <a:t>Registered User</a:t>
            </a:r>
          </a:p>
          <a:p>
            <a:r>
              <a:rPr lang="en-CA" dirty="0" smtClean="0"/>
              <a:t>If, on the other hand, you are a </a:t>
            </a:r>
            <a:r>
              <a:rPr lang="en-CA" b="1" dirty="0"/>
              <a:t>Registered User</a:t>
            </a:r>
            <a:r>
              <a:rPr lang="en-CA" dirty="0" smtClean="0"/>
              <a:t>, you are allowed to search, discover and visualize metadata records that are not yet published within a specific workspace. This is a read-only account associated with a specified workspace. </a:t>
            </a:r>
          </a:p>
          <a:p>
            <a:endParaRPr lang="en-CA" dirty="0"/>
          </a:p>
          <a:p>
            <a:pPr defTabSz="920979">
              <a:defRPr/>
            </a:pPr>
            <a:r>
              <a:rPr lang="en-CA" b="1" dirty="0" smtClean="0"/>
              <a:t>Type 3 - Editor</a:t>
            </a:r>
            <a:endParaRPr lang="en-CA" b="1" dirty="0"/>
          </a:p>
          <a:p>
            <a:pPr defTabSz="920979">
              <a:defRPr/>
            </a:pPr>
            <a:r>
              <a:rPr lang="en-CA" dirty="0" smtClean="0"/>
              <a:t>An editor can create, edit, delete and import metadata records into a workspace. </a:t>
            </a:r>
            <a:endParaRPr lang="en-CA" dirty="0"/>
          </a:p>
          <a:p>
            <a:pPr defTabSz="920979">
              <a:defRPr/>
            </a:pPr>
            <a:r>
              <a:rPr lang="en-CA" dirty="0" smtClean="0"/>
              <a:t>An Editor may also submit publication requests. </a:t>
            </a:r>
          </a:p>
          <a:p>
            <a:pPr defTabSz="920979">
              <a:defRPr/>
            </a:pPr>
            <a:r>
              <a:rPr lang="en-CA" dirty="0" smtClean="0"/>
              <a:t>New editors are advised to take the training to ensure the integrity of the workspace and to respect the FGP rules and standards when creating metadata.</a:t>
            </a:r>
            <a:endParaRPr lang="en-CA" dirty="0"/>
          </a:p>
          <a:p>
            <a:endParaRPr lang="en-CA" dirty="0"/>
          </a:p>
          <a:p>
            <a:r>
              <a:rPr lang="en-CA" b="1" dirty="0" smtClean="0"/>
              <a:t>Type 4 - </a:t>
            </a:r>
            <a:r>
              <a:rPr lang="en-CA" b="1" dirty="0"/>
              <a:t>Level 1 Content Reviewer </a:t>
            </a:r>
            <a:endParaRPr lang="en-CA" dirty="0"/>
          </a:p>
          <a:p>
            <a:r>
              <a:rPr lang="en-CA" dirty="0" smtClean="0"/>
              <a:t>In general, a Content Reviewer has to review and approve (or reject) publication requests received from an Editor.  </a:t>
            </a:r>
          </a:p>
          <a:p>
            <a:endParaRPr lang="en-CA" dirty="0"/>
          </a:p>
          <a:p>
            <a:r>
              <a:rPr lang="en-CA" dirty="0" smtClean="0"/>
              <a:t>The Level 1 Content Reviewer represents the owner of the data. The Level 1 Content Reviewer </a:t>
            </a:r>
            <a:r>
              <a:rPr lang="en-CA" b="1" dirty="0"/>
              <a:t>will approve the request to publish metadata on the FGP internal site</a:t>
            </a:r>
            <a:r>
              <a:rPr lang="en-CA" dirty="0" smtClean="0"/>
              <a:t> and </a:t>
            </a:r>
            <a:r>
              <a:rPr lang="en-CA" b="1" dirty="0"/>
              <a:t>will recommend posting on the Open Maps site </a:t>
            </a:r>
            <a:r>
              <a:rPr lang="en-CA" dirty="0" smtClean="0"/>
              <a:t>to the Level 2 Content Reviewer.  The Level 1 Content Reviewer must comply with the internal publication approval process, which may vary from department to department. They ensure that all authorizations and/or procedures for publication are obtained and complied with (for example, the Licence, HNAP Standards, or a Web map service). </a:t>
            </a:r>
            <a:endParaRPr lang="en-CA" dirty="0"/>
          </a:p>
          <a:p>
            <a:endParaRPr lang="en-CA" dirty="0"/>
          </a:p>
          <a:p>
            <a:pPr defTabSz="920979">
              <a:defRPr/>
            </a:pPr>
            <a:r>
              <a:rPr lang="en-CA" dirty="0" smtClean="0"/>
              <a:t>If a publication request is approved for the FGP, the data become available to Federal Government Employees.</a:t>
            </a:r>
          </a:p>
          <a:p>
            <a:pPr defTabSz="920979">
              <a:defRPr/>
            </a:pPr>
            <a:r>
              <a:rPr lang="en-CA" dirty="0" smtClean="0"/>
              <a:t>If a publication request is approved for Open Maps, the Level 1 Content Reviewer recommends posting to the Open Maps site with the Level 2 Content Reviewer. </a:t>
            </a:r>
          </a:p>
          <a:p>
            <a:endParaRPr lang="en-CA" dirty="0"/>
          </a:p>
          <a:p>
            <a:pPr defTabSz="920979">
              <a:defRPr/>
            </a:pPr>
            <a:r>
              <a:rPr lang="en-CA" dirty="0" smtClean="0"/>
              <a:t>Note that a Level 1 Content Reviewer has all the privileges of an Editor.</a:t>
            </a:r>
            <a:endParaRPr lang="en-CA" dirty="0"/>
          </a:p>
          <a:p>
            <a:endParaRPr lang="en-CA" dirty="0"/>
          </a:p>
          <a:p>
            <a:r>
              <a:rPr lang="en-CA" b="1" dirty="0" smtClean="0"/>
              <a:t>Type 5 - </a:t>
            </a:r>
            <a:r>
              <a:rPr lang="en-CA" b="1" dirty="0"/>
              <a:t>Level 2 Content Reviewer </a:t>
            </a:r>
            <a:endParaRPr lang="en-CA" dirty="0"/>
          </a:p>
          <a:p>
            <a:r>
              <a:rPr lang="en-CA" dirty="0" smtClean="0"/>
              <a:t>The Level 2 Content Reviewer typically represents the Chief Information Officer (CIO). The Level 2 Content Reviewer verifies that all authorizations and procedures for publication in “Open Maps” are obtained and complied</a:t>
            </a:r>
            <a:r>
              <a:rPr lang="en-CA" baseline="0" dirty="0" smtClean="0"/>
              <a:t> with</a:t>
            </a:r>
            <a:r>
              <a:rPr lang="en-CA" dirty="0" smtClean="0"/>
              <a:t>.</a:t>
            </a:r>
            <a:endParaRPr lang="en-CA" dirty="0"/>
          </a:p>
          <a:p>
            <a:endParaRPr lang="en-CA" dirty="0"/>
          </a:p>
          <a:p>
            <a:r>
              <a:rPr lang="en-CA" dirty="0" smtClean="0"/>
              <a:t>If a publication request is approved for Open Maps, the data become publicly available on the Open Maps website within minutes. </a:t>
            </a:r>
          </a:p>
          <a:p>
            <a:pPr defTabSz="920979">
              <a:defRPr/>
            </a:pPr>
            <a:endParaRPr lang="en-CA" dirty="0"/>
          </a:p>
          <a:p>
            <a:pPr defTabSz="920979">
              <a:defRPr/>
            </a:pPr>
            <a:r>
              <a:rPr lang="en-CA" dirty="0" smtClean="0"/>
              <a:t>Note that a Level 2 Content Reviewer has the privileges of a Registered User.</a:t>
            </a:r>
            <a:endParaRPr lang="en-CA" dirty="0"/>
          </a:p>
          <a:p>
            <a:pPr defTabSz="920979">
              <a:defRPr/>
            </a:pPr>
            <a:endParaRPr lang="en-CA" dirty="0"/>
          </a:p>
          <a:p>
            <a:pPr defTabSz="920979">
              <a:defRPr/>
            </a:pPr>
            <a:endParaRPr lang="en-CA" dirty="0"/>
          </a:p>
          <a:p>
            <a:pPr defTabSz="920979">
              <a:defRPr/>
            </a:pPr>
            <a:r>
              <a:rPr lang="en-CA" b="1" dirty="0" smtClean="0"/>
              <a:t>Type 6 - </a:t>
            </a:r>
            <a:r>
              <a:rPr lang="en-CA" b="1" dirty="0"/>
              <a:t>Administrator</a:t>
            </a:r>
            <a:r>
              <a:rPr lang="en-CA" dirty="0" smtClean="0"/>
              <a:t> </a:t>
            </a:r>
          </a:p>
          <a:p>
            <a:pPr defTabSz="920979">
              <a:defRPr/>
            </a:pPr>
            <a:endParaRPr lang="en-CA" dirty="0"/>
          </a:p>
          <a:p>
            <a:pPr defTabSz="920979">
              <a:defRPr/>
            </a:pPr>
            <a:r>
              <a:rPr lang="en-CA" dirty="0" smtClean="0"/>
              <a:t>The Administrator is the one who will accept, or refuse, to activate the user account requests for the Registered User, Editor and Level 1 Content Reviewer roles.</a:t>
            </a:r>
            <a:endParaRPr lang="en-CA" dirty="0"/>
          </a:p>
          <a:p>
            <a:endParaRPr lang="en-CA" dirty="0"/>
          </a:p>
          <a:p>
            <a:r>
              <a:rPr lang="en-CA" dirty="0" smtClean="0"/>
              <a:t>They ensures that the accounts are assigned to the appropriate people with the proper privileges. The Administrator regularly reviews and manages the accounts.</a:t>
            </a:r>
          </a:p>
          <a:p>
            <a:endParaRPr lang="en-CA" dirty="0"/>
          </a:p>
          <a:p>
            <a:r>
              <a:rPr lang="en-CA" dirty="0" smtClean="0"/>
              <a:t>The first account with the Administrator role is activated by the Contributor Support Team, with the approval of the FGP Departmental Representative. Additional accounts that require the Administrator role can be activated by other users who already have the Administrator role. The workspace Administrator also has access to additional functions to ensure sound management of the workspace.</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A2D07-BC1B-4486-B260-FD11A6C9F86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9093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3021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191535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164875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1223405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146677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748461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846471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064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44031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08088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916165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2836656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2067665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4292392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92943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837185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6602458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1056489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2327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65646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25398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818638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610419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29258109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15980217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hyperlink" Target="https://gcgeo.gc.ca/en/forContributors.html" TargetMode="External"/><Relationship Id="rId3" Type="http://schemas.openxmlformats.org/officeDocument/2006/relationships/tags" Target="../tags/tag3.xml"/><Relationship Id="rId7"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5" Type="http://schemas.openxmlformats.org/officeDocument/2006/relationships/audio" Target="../media/media2.m4a"/><Relationship Id="rId4" Type="http://schemas.microsoft.com/office/2007/relationships/media" Target="../media/media2.m4a"/><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3" Type="http://schemas.openxmlformats.org/officeDocument/2006/relationships/tags" Target="../tags/tag6.xml"/><Relationship Id="rId21" Type="http://schemas.openxmlformats.org/officeDocument/2006/relationships/slideLayout" Target="../slideLayouts/slideLayout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audio" Target="../media/media3.m4a"/><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image" Target="../media/image3.png"/><Relationship Id="rId10" Type="http://schemas.openxmlformats.org/officeDocument/2006/relationships/tags" Target="../tags/tag13.xml"/><Relationship Id="rId19" Type="http://schemas.microsoft.com/office/2007/relationships/media" Target="../media/media3.m4a"/><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microsoft.com/office/2007/relationships/media" Target="../media/media4.m4a"/><Relationship Id="rId7" Type="http://schemas.openxmlformats.org/officeDocument/2006/relationships/image" Target="../media/image3.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notesSlide" Target="../notesSlides/notesSlide4.xml"/><Relationship Id="rId5" Type="http://schemas.openxmlformats.org/officeDocument/2006/relationships/slideLayout" Target="../slideLayouts/slideLayout13.xml"/><Relationship Id="rId4" Type="http://schemas.openxmlformats.org/officeDocument/2006/relationships/audio" Target="../media/media4.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380999" y="3861048"/>
            <a:ext cx="8763000" cy="1038225"/>
          </a:xfrm>
          <a:prstGeom prst="rect">
            <a:avLst/>
          </a:prstGeom>
          <a:noFill/>
          <a:ln w="9525">
            <a:noFill/>
            <a:miter lim="800000"/>
            <a:headEnd/>
            <a:tailEnd/>
          </a:ln>
        </p:spPr>
        <p:txBody>
          <a:bodyPr/>
          <a:lstStyle/>
          <a:p>
            <a:pPr algn="ctr">
              <a:spcBef>
                <a:spcPct val="20000"/>
              </a:spcBef>
            </a:pPr>
            <a:r>
              <a:rPr lang="en-CA" sz="2400" b="1" dirty="0">
                <a:effectLst>
                  <a:outerShdw blurRad="38100" dist="38100" dir="2700000" algn="tl">
                    <a:srgbClr val="000000">
                      <a:alpha val="43137"/>
                    </a:srgbClr>
                  </a:outerShdw>
                </a:effectLst>
              </a:rPr>
              <a:t>Who are the Key Players involved in the FGP Process?</a:t>
            </a:r>
          </a:p>
          <a:p>
            <a:pPr algn="ctr">
              <a:spcBef>
                <a:spcPct val="20000"/>
              </a:spcBef>
            </a:pPr>
            <a:r>
              <a:rPr lang="en-CA" sz="2400" dirty="0">
                <a:effectLst>
                  <a:outerShdw blurRad="38100" dist="38100" dir="2700000" algn="tl">
                    <a:srgbClr val="000000">
                      <a:alpha val="43137"/>
                    </a:srgbClr>
                  </a:outerShdw>
                </a:effectLst>
              </a:rPr>
              <a:t>FGP Representatives and Users</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3712" y="5877272"/>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5726"/>
    </mc:Choice>
    <mc:Fallback xmlns="">
      <p:transition spd="slow" advTm="157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a:solidFill>
                  <a:schemeClr val="accent1">
                    <a:lumMod val="75000"/>
                  </a:schemeClr>
                </a:solidFill>
              </a:rPr>
              <a:t>The role of the </a:t>
            </a:r>
            <a:r>
              <a:rPr lang="en-CA" dirty="0" smtClean="0">
                <a:solidFill>
                  <a:schemeClr val="accent1">
                    <a:lumMod val="75000"/>
                  </a:schemeClr>
                </a:solidFill>
              </a:rPr>
              <a:t>departmental </a:t>
            </a:r>
            <a:r>
              <a:rPr lang="en-CA" dirty="0">
                <a:solidFill>
                  <a:schemeClr val="accent1">
                    <a:lumMod val="75000"/>
                  </a:schemeClr>
                </a:solidFill>
              </a:rPr>
              <a:t>FGP </a:t>
            </a:r>
            <a:r>
              <a:rPr lang="en-CA" dirty="0" smtClean="0">
                <a:solidFill>
                  <a:schemeClr val="accent1">
                    <a:lumMod val="75000"/>
                  </a:schemeClr>
                </a:solidFill>
              </a:rPr>
              <a:t>representative</a:t>
            </a:r>
            <a:endParaRPr lang="fr-CA" dirty="0">
              <a:solidFill>
                <a:schemeClr val="accent1">
                  <a:lumMod val="75000"/>
                </a:schemeClr>
              </a:solidFill>
            </a:endParaRPr>
          </a:p>
        </p:txBody>
      </p:sp>
      <p:sp>
        <p:nvSpPr>
          <p:cNvPr id="3" name="Espace réservé du contenu 2"/>
          <p:cNvSpPr>
            <a:spLocks noGrp="1"/>
          </p:cNvSpPr>
          <p:nvPr>
            <p:ph idx="1"/>
            <p:custDataLst>
              <p:tags r:id="rId2"/>
            </p:custDataLst>
          </p:nvPr>
        </p:nvSpPr>
        <p:spPr>
          <a:xfrm>
            <a:off x="323528" y="1052736"/>
            <a:ext cx="8785671" cy="4876800"/>
          </a:xfrm>
        </p:spPr>
        <p:txBody>
          <a:bodyPr/>
          <a:lstStyle/>
          <a:p>
            <a:pPr marL="457200" indent="-457200"/>
            <a:r>
              <a:rPr lang="en-CA" sz="2800" dirty="0"/>
              <a:t>Decides on the structure and the nomenclature of workspaces </a:t>
            </a:r>
            <a:r>
              <a:rPr lang="en-CA" sz="2800" b="1" dirty="0"/>
              <a:t>for </a:t>
            </a:r>
            <a:r>
              <a:rPr lang="en-CA" sz="2800" b="1" dirty="0" smtClean="0"/>
              <a:t>their </a:t>
            </a:r>
            <a:r>
              <a:rPr lang="en-CA" sz="2800" b="1" dirty="0"/>
              <a:t>department</a:t>
            </a:r>
          </a:p>
          <a:p>
            <a:pPr marL="457200" indent="-457200"/>
            <a:r>
              <a:rPr lang="en-CA" sz="2800" dirty="0"/>
              <a:t>Appoints the administrators for each workspace</a:t>
            </a:r>
          </a:p>
          <a:p>
            <a:pPr marL="457200" indent="-457200"/>
            <a:r>
              <a:rPr lang="en-CA" sz="2800" dirty="0"/>
              <a:t>Appoints the Content Reviewer for the department (Level 2)</a:t>
            </a:r>
          </a:p>
          <a:p>
            <a:pPr marL="457200" indent="-457200"/>
            <a:r>
              <a:rPr lang="en-CA" sz="2800" dirty="0"/>
              <a:t>Instructs the Contributor Support Team to create workspaces</a:t>
            </a:r>
          </a:p>
          <a:p>
            <a:pPr marL="457200" indent="-457200"/>
            <a:r>
              <a:rPr lang="en-CA" sz="2800" dirty="0"/>
              <a:t>Promotes the FGP in </a:t>
            </a:r>
            <a:r>
              <a:rPr lang="en-CA" sz="2800" dirty="0" smtClean="0"/>
              <a:t>their </a:t>
            </a:r>
            <a:r>
              <a:rPr lang="en-CA" sz="2800" dirty="0"/>
              <a:t>department</a:t>
            </a:r>
          </a:p>
          <a:p>
            <a:pPr marL="0" indent="0">
              <a:buNone/>
            </a:pPr>
            <a:r>
              <a:rPr lang="en-CA" sz="2400" dirty="0"/>
              <a:t>List of FGP </a:t>
            </a:r>
            <a:r>
              <a:rPr lang="fr-CA" sz="2400" dirty="0" err="1" smtClean="0">
                <a:hlinkClick r:id="rId8"/>
              </a:rPr>
              <a:t>Contributor</a:t>
            </a:r>
            <a:r>
              <a:rPr lang="fr-CA" sz="2400" dirty="0" smtClean="0">
                <a:hlinkClick r:id="rId8"/>
              </a:rPr>
              <a:t> Help</a:t>
            </a:r>
            <a:r>
              <a:rPr lang="fr-CA" sz="2400" dirty="0"/>
              <a:t> </a:t>
            </a:r>
            <a:r>
              <a:rPr lang="en-CA" sz="2400" dirty="0" smtClean="0"/>
              <a:t>representatives</a:t>
            </a:r>
            <a:endParaRPr lang="en-CA" sz="2400" dirty="0"/>
          </a:p>
          <a:p>
            <a:pPr marL="0" indent="0">
              <a:buNone/>
            </a:pPr>
            <a:r>
              <a:rPr lang="fr-CA" dirty="0" smtClean="0"/>
              <a:t> </a:t>
            </a:r>
            <a:endParaRPr lang="fr-CA" dirty="0"/>
          </a:p>
          <a:p>
            <a:pPr marL="400050" lvl="1" indent="0">
              <a:buNone/>
            </a:pPr>
            <a:endParaRPr lang="fr-CA" dirty="0"/>
          </a:p>
        </p:txBody>
      </p:sp>
      <p:sp>
        <p:nvSpPr>
          <p:cNvPr id="4" name="Espace réservé du numéro de diapositive 3"/>
          <p:cNvSpPr>
            <a:spLocks noGrp="1"/>
          </p:cNvSpPr>
          <p:nvPr>
            <p:ph type="sldNum" sz="quarter" idx="4294967295"/>
            <p:custDataLst>
              <p:tags r:id="rId3"/>
            </p:custDataLst>
          </p:nvPr>
        </p:nvSpPr>
        <p:spPr>
          <a:xfrm>
            <a:off x="7010400" y="6356350"/>
            <a:ext cx="2133600" cy="365125"/>
          </a:xfrm>
          <a:prstGeom prst="rect">
            <a:avLst/>
          </a:prstGeom>
        </p:spPr>
        <p:txBody>
          <a:bodyPr/>
          <a:lstStyle/>
          <a:p>
            <a:pPr>
              <a:defRPr/>
            </a:pPr>
            <a:fld id="{9BA93479-80B2-4929-9655-4990D8911978}" type="slidenum">
              <a:rPr lang="en-CA" smtClean="0"/>
              <a:pPr>
                <a:defRPr/>
              </a:pPr>
              <a:t>2</a:t>
            </a:fld>
            <a:endParaRPr lang="en-CA" dirty="0"/>
          </a:p>
        </p:txBody>
      </p:sp>
      <p:pic>
        <p:nvPicPr>
          <p:cNvPr id="6" name="Audio 5">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2225525"/>
      </p:ext>
    </p:extLst>
  </p:cSld>
  <p:clrMapOvr>
    <a:masterClrMapping/>
  </p:clrMapOvr>
  <mc:AlternateContent xmlns:mc="http://schemas.openxmlformats.org/markup-compatibility/2006" xmlns:p14="http://schemas.microsoft.com/office/powerpoint/2010/main">
    <mc:Choice Requires="p14">
      <p:transition spd="slow" p14:dur="2000" advTm="82997"/>
    </mc:Choice>
    <mc:Fallback xmlns="">
      <p:transition spd="slow" advTm="82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2"/>
            </p:custDataLst>
          </p:nvPr>
        </p:nvSpPr>
        <p:spPr/>
        <p:txBody>
          <a:bodyPr/>
          <a:lstStyle/>
          <a:p>
            <a:r>
              <a:rPr lang="en-CA" noProof="0" dirty="0" smtClean="0">
                <a:solidFill>
                  <a:schemeClr val="accent1">
                    <a:lumMod val="75000"/>
                  </a:schemeClr>
                </a:solidFill>
              </a:rPr>
              <a:t>The roles of catalogue users</a:t>
            </a:r>
            <a:endParaRPr lang="en-CA" noProof="0" dirty="0">
              <a:solidFill>
                <a:schemeClr val="accent1">
                  <a:lumMod val="75000"/>
                </a:schemeClr>
              </a:solidFill>
            </a:endParaRPr>
          </a:p>
        </p:txBody>
      </p:sp>
      <p:sp>
        <p:nvSpPr>
          <p:cNvPr id="3" name="Espace réservé du contenu 2"/>
          <p:cNvSpPr>
            <a:spLocks noGrp="1"/>
          </p:cNvSpPr>
          <p:nvPr>
            <p:ph idx="1"/>
            <p:custDataLst>
              <p:tags r:id="rId3"/>
            </p:custDataLst>
          </p:nvPr>
        </p:nvSpPr>
        <p:spPr>
          <a:xfrm>
            <a:off x="310780" y="1252681"/>
            <a:ext cx="8642350" cy="4876800"/>
          </a:xfrm>
        </p:spPr>
        <p:txBody>
          <a:bodyPr/>
          <a:lstStyle/>
          <a:p>
            <a:pPr marL="400050" lvl="1" indent="0">
              <a:buNone/>
            </a:pPr>
            <a:endParaRPr lang="fr-CA" sz="1800" dirty="0"/>
          </a:p>
        </p:txBody>
      </p:sp>
      <p:sp>
        <p:nvSpPr>
          <p:cNvPr id="4" name="Espace réservé du numéro de diapositive 3"/>
          <p:cNvSpPr>
            <a:spLocks noGrp="1"/>
          </p:cNvSpPr>
          <p:nvPr>
            <p:ph type="sldNum" sz="quarter" idx="4294967295"/>
            <p:custDataLst>
              <p:tags r:id="rId4"/>
            </p:custDataLst>
          </p:nvPr>
        </p:nvSpPr>
        <p:spPr>
          <a:xfrm>
            <a:off x="70104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A93479-80B2-4929-9655-4990D8911978}" type="slidenum">
              <a:rPr kumimoji="0" lang="en-CA" sz="11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CA" sz="11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5" name="Espace réservé du contenu 3"/>
          <p:cNvGraphicFramePr>
            <a:graphicFrameLocks/>
          </p:cNvGraphicFramePr>
          <p:nvPr>
            <p:custDataLst>
              <p:tags r:id="rId5"/>
            </p:custDataLst>
            <p:extLst/>
          </p:nvPr>
        </p:nvGraphicFramePr>
        <p:xfrm>
          <a:off x="238595" y="1052736"/>
          <a:ext cx="8642350" cy="5130681"/>
        </p:xfrm>
        <a:graphic>
          <a:graphicData uri="http://schemas.openxmlformats.org/drawingml/2006/table">
            <a:tbl>
              <a:tblPr firstRow="1" bandRow="1">
                <a:tableStyleId>{93296810-A885-4BE3-A3E7-6D5BEEA58F35}</a:tableStyleId>
              </a:tblPr>
              <a:tblGrid>
                <a:gridCol w="3025031">
                  <a:extLst>
                    <a:ext uri="{9D8B030D-6E8A-4147-A177-3AD203B41FA5}">
                      <a16:colId xmlns:a16="http://schemas.microsoft.com/office/drawing/2014/main" val="20000"/>
                    </a:ext>
                  </a:extLst>
                </a:gridCol>
                <a:gridCol w="5617319">
                  <a:extLst>
                    <a:ext uri="{9D8B030D-6E8A-4147-A177-3AD203B41FA5}">
                      <a16:colId xmlns:a16="http://schemas.microsoft.com/office/drawing/2014/main" val="20001"/>
                    </a:ext>
                  </a:extLst>
                </a:gridCol>
              </a:tblGrid>
              <a:tr h="301374">
                <a:tc>
                  <a:txBody>
                    <a:bodyPr/>
                    <a:lstStyle/>
                    <a:p>
                      <a:r>
                        <a:rPr lang="en-CA" sz="1600" dirty="0"/>
                        <a:t>Account </a:t>
                      </a:r>
                      <a:r>
                        <a:rPr lang="en-CA" sz="1600" dirty="0" smtClean="0"/>
                        <a:t>type</a:t>
                      </a:r>
                      <a:endParaRPr lang="en-CA" sz="1600" dirty="0"/>
                    </a:p>
                  </a:txBody>
                  <a:tcPr/>
                </a:tc>
                <a:tc>
                  <a:txBody>
                    <a:bodyPr/>
                    <a:lstStyle/>
                    <a:p>
                      <a:r>
                        <a:rPr lang="en-CA" sz="1600" dirty="0"/>
                        <a:t>Roles and </a:t>
                      </a:r>
                      <a:r>
                        <a:rPr lang="en-CA" sz="1600" dirty="0" smtClean="0"/>
                        <a:t>responsibilities</a:t>
                      </a:r>
                      <a:endParaRPr lang="en-CA" sz="1600" dirty="0"/>
                    </a:p>
                  </a:txBody>
                  <a:tcPr/>
                </a:tc>
                <a:extLst>
                  <a:ext uri="{0D108BD9-81ED-4DB2-BD59-A6C34878D82A}">
                    <a16:rowId xmlns:a16="http://schemas.microsoft.com/office/drawing/2014/main" val="10000"/>
                  </a:ext>
                </a:extLst>
              </a:tr>
              <a:tr h="644763">
                <a:tc>
                  <a:txBody>
                    <a:bodyPr/>
                    <a:lstStyle/>
                    <a:p>
                      <a:endParaRPr lang="en-US" sz="1600" b="0" i="0" u="none" strike="noStrike" kern="1200" baseline="0" dirty="0">
                        <a:solidFill>
                          <a:schemeClr val="dk1"/>
                        </a:solidFill>
                        <a:latin typeface="+mn-lt"/>
                        <a:ea typeface="+mn-ea"/>
                        <a:cs typeface="+mn-cs"/>
                      </a:endParaRPr>
                    </a:p>
                  </a:txBody>
                  <a:tcPr/>
                </a:tc>
                <a:tc>
                  <a:txBody>
                    <a:bodyPr/>
                    <a:lstStyle/>
                    <a:p>
                      <a:endParaRPr lang="fr-FR" sz="1600" b="0" i="0" u="none" strike="noStrike" kern="1200" baseline="0" dirty="0">
                        <a:solidFill>
                          <a:schemeClr val="dk1"/>
                        </a:solidFill>
                        <a:latin typeface="+mn-lt"/>
                        <a:ea typeface="+mn-ea"/>
                        <a:cs typeface="+mn-cs"/>
                      </a:endParaRPr>
                    </a:p>
                  </a:txBody>
                  <a:tcPr/>
                </a:tc>
                <a:extLst>
                  <a:ext uri="{0D108BD9-81ED-4DB2-BD59-A6C34878D82A}">
                    <a16:rowId xmlns:a16="http://schemas.microsoft.com/office/drawing/2014/main" val="3632189124"/>
                  </a:ext>
                </a:extLst>
              </a:tr>
              <a:tr h="675918">
                <a:tc>
                  <a:txBody>
                    <a:bodyPr/>
                    <a:lstStyle/>
                    <a:p>
                      <a:endParaRPr lang="en-US" sz="1400" b="0" i="0" u="none" strike="noStrike" kern="1200" baseline="0" dirty="0">
                        <a:solidFill>
                          <a:schemeClr val="bg2">
                            <a:lumMod val="75000"/>
                          </a:schemeClr>
                        </a:solidFill>
                        <a:latin typeface="+mn-lt"/>
                        <a:ea typeface="+mn-ea"/>
                        <a:cs typeface="+mn-cs"/>
                      </a:endParaRPr>
                    </a:p>
                  </a:txBody>
                  <a:tcPr/>
                </a:tc>
                <a:tc>
                  <a:txBody>
                    <a:bodyPr/>
                    <a:lstStyle/>
                    <a:p>
                      <a:endParaRPr lang="fr-FR" sz="1600" b="0" i="0" u="none" strike="noStrike" kern="1200" baseline="0" dirty="0">
                        <a:solidFill>
                          <a:schemeClr val="dk1"/>
                        </a:solidFill>
                        <a:latin typeface="+mn-lt"/>
                        <a:ea typeface="+mn-ea"/>
                        <a:cs typeface="+mn-cs"/>
                      </a:endParaRPr>
                    </a:p>
                  </a:txBody>
                  <a:tcPr/>
                </a:tc>
                <a:extLst>
                  <a:ext uri="{0D108BD9-81ED-4DB2-BD59-A6C34878D82A}">
                    <a16:rowId xmlns:a16="http://schemas.microsoft.com/office/drawing/2014/main" val="10002"/>
                  </a:ext>
                </a:extLst>
              </a:tr>
              <a:tr h="723295">
                <a:tc>
                  <a:txBody>
                    <a:bodyPr/>
                    <a:lstStyle/>
                    <a:p>
                      <a:endParaRPr lang="en-US" sz="1600" b="0" i="0" u="none" strike="noStrike" kern="1200" baseline="0" dirty="0">
                        <a:solidFill>
                          <a:schemeClr val="dk1"/>
                        </a:solidFill>
                        <a:latin typeface="+mn-lt"/>
                        <a:ea typeface="+mn-ea"/>
                        <a:cs typeface="+mn-cs"/>
                      </a:endParaRPr>
                    </a:p>
                    <a:p>
                      <a:endParaRPr lang="en-US" sz="1600" b="0" i="0" u="none" strike="noStrike" kern="1200" baseline="0" dirty="0">
                        <a:solidFill>
                          <a:schemeClr val="dk1"/>
                        </a:solidFill>
                        <a:latin typeface="+mn-lt"/>
                        <a:ea typeface="+mn-ea"/>
                        <a:cs typeface="+mn-cs"/>
                      </a:endParaRPr>
                    </a:p>
                    <a:p>
                      <a:endParaRPr lang="en-US" sz="1600" b="0" i="0" u="none" strike="noStrike" kern="1200" baseline="0" dirty="0">
                        <a:solidFill>
                          <a:schemeClr val="dk1"/>
                        </a:solidFill>
                        <a:latin typeface="+mn-lt"/>
                        <a:ea typeface="+mn-ea"/>
                        <a:cs typeface="+mn-cs"/>
                      </a:endParaRPr>
                    </a:p>
                  </a:txBody>
                  <a:tcPr/>
                </a:tc>
                <a:tc>
                  <a:txBody>
                    <a:bodyPr/>
                    <a:lstStyle/>
                    <a:p>
                      <a:r>
                        <a:rPr lang="en-US" dirty="0" smtClean="0"/>
                        <a:t>	</a:t>
                      </a:r>
                    </a:p>
                  </a:txBody>
                  <a:tcPr/>
                </a:tc>
                <a:extLst>
                  <a:ext uri="{0D108BD9-81ED-4DB2-BD59-A6C34878D82A}">
                    <a16:rowId xmlns:a16="http://schemas.microsoft.com/office/drawing/2014/main" val="10003"/>
                  </a:ext>
                </a:extLst>
              </a:tr>
              <a:tr h="965919">
                <a:tc>
                  <a:txBody>
                    <a:bodyPr/>
                    <a:lstStyle/>
                    <a:p>
                      <a:r>
                        <a:rPr lang="en-US" dirty="0" smtClean="0"/>
                        <a:t>	</a:t>
                      </a:r>
                    </a:p>
                    <a:p>
                      <a:endParaRPr lang="en-CA" sz="1600" b="0" i="0" u="none" strike="noStrike" kern="1200" baseline="0" dirty="0">
                        <a:solidFill>
                          <a:schemeClr val="dk1"/>
                        </a:solidFill>
                        <a:latin typeface="+mn-lt"/>
                        <a:ea typeface="+mn-ea"/>
                        <a:cs typeface="+mn-cs"/>
                      </a:endParaRPr>
                    </a:p>
                    <a:p>
                      <a:endParaRPr lang="en-CA" sz="1600" b="0" i="0" u="none" strike="noStrike" kern="1200" baseline="0" dirty="0">
                        <a:solidFill>
                          <a:schemeClr val="dk1"/>
                        </a:solidFill>
                        <a:latin typeface="+mn-lt"/>
                        <a:ea typeface="+mn-ea"/>
                        <a:cs typeface="+mn-cs"/>
                      </a:endParaRPr>
                    </a:p>
                    <a:p>
                      <a:endParaRPr lang="en-CA" sz="1600" b="0" i="0" u="none" strike="noStrike" kern="1200" baseline="0" dirty="0">
                        <a:solidFill>
                          <a:schemeClr val="dk1"/>
                        </a:solidFill>
                        <a:latin typeface="+mn-lt"/>
                        <a:ea typeface="+mn-ea"/>
                        <a:cs typeface="+mn-cs"/>
                      </a:endParaRPr>
                    </a:p>
                    <a:p>
                      <a:endParaRPr lang="en-CA" sz="1600" b="0" i="0" u="none" strike="noStrike" kern="1200" baseline="0" dirty="0">
                        <a:solidFill>
                          <a:schemeClr val="dk1"/>
                        </a:solidFill>
                        <a:latin typeface="+mn-lt"/>
                        <a:ea typeface="+mn-ea"/>
                        <a:cs typeface="+mn-cs"/>
                      </a:endParaRPr>
                    </a:p>
                    <a:p>
                      <a:endParaRPr lang="en-CA" sz="1600" b="0" i="0" u="none" strike="noStrike" kern="1200" baseline="0" dirty="0">
                        <a:solidFill>
                          <a:schemeClr val="dk1"/>
                        </a:solidFill>
                        <a:latin typeface="+mn-lt"/>
                        <a:ea typeface="+mn-ea"/>
                        <a:cs typeface="+mn-cs"/>
                      </a:endParaRPr>
                    </a:p>
                    <a:p>
                      <a:endParaRPr lang="en-CA" sz="1600" b="0" i="0" u="none" strike="noStrike" kern="1200" baseline="0" dirty="0">
                        <a:solidFill>
                          <a:schemeClr val="dk1"/>
                        </a:solidFill>
                        <a:latin typeface="+mn-lt"/>
                        <a:ea typeface="+mn-ea"/>
                        <a:cs typeface="+mn-cs"/>
                      </a:endParaRPr>
                    </a:p>
                  </a:txBody>
                  <a:tcPr/>
                </a:tc>
                <a:tc>
                  <a:txBody>
                    <a:bodyPr/>
                    <a:lstStyle/>
                    <a:p>
                      <a:endParaRPr lang="fr-FR" sz="1600" b="0" i="0" u="none" strike="noStrike" kern="1200" baseline="0" dirty="0">
                        <a:solidFill>
                          <a:schemeClr val="dk1"/>
                        </a:solidFill>
                        <a:latin typeface="+mn-lt"/>
                        <a:ea typeface="+mn-ea"/>
                        <a:cs typeface="+mn-cs"/>
                      </a:endParaRPr>
                    </a:p>
                    <a:p>
                      <a:endParaRPr lang="fr-FR" sz="1600" b="0" i="0" u="none" strike="noStrike" kern="1200" baseline="0" dirty="0">
                        <a:solidFill>
                          <a:schemeClr val="dk1"/>
                        </a:solidFill>
                        <a:latin typeface="+mn-lt"/>
                        <a:ea typeface="+mn-ea"/>
                        <a:cs typeface="+mn-cs"/>
                      </a:endParaRPr>
                    </a:p>
                    <a:p>
                      <a:endParaRPr lang="fr-FR" sz="1600" b="0" i="0" u="none" strike="noStrike" kern="1200" baseline="0" dirty="0">
                        <a:solidFill>
                          <a:schemeClr val="dk1"/>
                        </a:solidFill>
                        <a:latin typeface="+mn-lt"/>
                        <a:ea typeface="+mn-ea"/>
                        <a:cs typeface="+mn-cs"/>
                      </a:endParaRPr>
                    </a:p>
                    <a:p>
                      <a:endParaRPr lang="fr-FR" sz="1600" b="0" i="0" u="none" strike="noStrike" kern="1200" baseline="0" dirty="0">
                        <a:solidFill>
                          <a:schemeClr val="dk1"/>
                        </a:solidFill>
                        <a:latin typeface="+mn-lt"/>
                        <a:ea typeface="+mn-ea"/>
                        <a:cs typeface="+mn-cs"/>
                      </a:endParaRPr>
                    </a:p>
                    <a:p>
                      <a:endParaRPr lang="fr-FR" sz="1600" b="0" i="0" u="none" strike="noStrike" kern="1200" baseline="0" dirty="0">
                        <a:solidFill>
                          <a:schemeClr val="dk1"/>
                        </a:solidFill>
                        <a:latin typeface="+mn-lt"/>
                        <a:ea typeface="+mn-ea"/>
                        <a:cs typeface="+mn-cs"/>
                      </a:endParaRPr>
                    </a:p>
                  </a:txBody>
                  <a:tcPr/>
                </a:tc>
                <a:extLst>
                  <a:ext uri="{0D108BD9-81ED-4DB2-BD59-A6C34878D82A}">
                    <a16:rowId xmlns:a16="http://schemas.microsoft.com/office/drawing/2014/main" val="10004"/>
                  </a:ext>
                </a:extLst>
              </a:tr>
              <a:tr h="720975">
                <a:tc>
                  <a:txBody>
                    <a:bodyPr/>
                    <a:lstStyle/>
                    <a:p>
                      <a:endParaRPr kumimoji="0" lang="en-US" sz="1400" b="0" i="0" u="none" strike="noStrike" kern="1200" cap="none" spc="0" normalizeH="0" baseline="0" dirty="0">
                        <a:ln>
                          <a:noFill/>
                        </a:ln>
                        <a:solidFill>
                          <a:srgbClr val="808080">
                            <a:lumMod val="75000"/>
                          </a:srgbClr>
                        </a:solidFill>
                        <a:effectLst/>
                        <a:uLnTx/>
                        <a:uFillTx/>
                        <a:latin typeface="+mn-lt"/>
                        <a:ea typeface="+mn-ea"/>
                        <a:cs typeface="+mn-cs"/>
                      </a:endParaRPr>
                    </a:p>
                  </a:txBody>
                  <a:tcPr/>
                </a:tc>
                <a:tc>
                  <a:txBody>
                    <a:bodyPr/>
                    <a:lstStyle/>
                    <a:p>
                      <a:endParaRPr lang="fr-FR" sz="1600" b="0" i="0" u="none" strike="noStrike" kern="1200" baseline="0" dirty="0">
                        <a:solidFill>
                          <a:schemeClr val="dk1"/>
                        </a:solidFill>
                        <a:latin typeface="+mn-lt"/>
                        <a:ea typeface="+mn-ea"/>
                        <a:cs typeface="+mn-cs"/>
                      </a:endParaRPr>
                    </a:p>
                    <a:p>
                      <a:endParaRPr lang="fr-FR" sz="1600" b="0" i="0" u="none" strike="noStrike" kern="1200" baseline="0" dirty="0">
                        <a:solidFill>
                          <a:schemeClr val="dk1"/>
                        </a:solidFill>
                        <a:latin typeface="+mn-lt"/>
                        <a:ea typeface="+mn-ea"/>
                        <a:cs typeface="+mn-cs"/>
                      </a:endParaRPr>
                    </a:p>
                    <a:p>
                      <a:endParaRPr lang="fr-FR" sz="1600" b="0" i="0" u="none" strike="noStrike" kern="1200" baseline="0" dirty="0">
                        <a:solidFill>
                          <a:schemeClr val="dk1"/>
                        </a:solidFill>
                        <a:latin typeface="+mn-lt"/>
                        <a:ea typeface="+mn-ea"/>
                        <a:cs typeface="+mn-cs"/>
                      </a:endParaRPr>
                    </a:p>
                  </a:txBody>
                  <a:tcPr/>
                </a:tc>
                <a:extLst>
                  <a:ext uri="{0D108BD9-81ED-4DB2-BD59-A6C34878D82A}">
                    <a16:rowId xmlns:a16="http://schemas.microsoft.com/office/drawing/2014/main" val="4281297052"/>
                  </a:ext>
                </a:extLst>
              </a:tr>
            </a:tbl>
          </a:graphicData>
        </a:graphic>
      </p:graphicFrame>
      <p:sp>
        <p:nvSpPr>
          <p:cNvPr id="13" name="Rectangle 12"/>
          <p:cNvSpPr/>
          <p:nvPr>
            <p:custDataLst>
              <p:tags r:id="rId6"/>
            </p:custDataLst>
          </p:nvPr>
        </p:nvSpPr>
        <p:spPr>
          <a:xfrm>
            <a:off x="3436968" y="1465039"/>
            <a:ext cx="5516159"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smtClean="0">
                <a:ln>
                  <a:noFill/>
                </a:ln>
                <a:solidFill>
                  <a:prstClr val="black"/>
                </a:solidFill>
                <a:effectLst/>
                <a:uLnTx/>
                <a:uFillTx/>
                <a:latin typeface="Calibri"/>
                <a:ea typeface="+mn-ea"/>
                <a:cs typeface="+mn-cs"/>
              </a:rPr>
              <a:t>Discover/Visualize </a:t>
            </a:r>
            <a:r>
              <a:rPr kumimoji="0" lang="en-CA" sz="1400" b="0" i="0" u="none" strike="noStrike" kern="1200" cap="none" spc="0" normalizeH="0" baseline="0" noProof="0" dirty="0">
                <a:ln>
                  <a:noFill/>
                </a:ln>
                <a:solidFill>
                  <a:prstClr val="black"/>
                </a:solidFill>
                <a:effectLst/>
                <a:uLnTx/>
                <a:uFillTx/>
                <a:latin typeface="Calibri"/>
                <a:ea typeface="+mn-ea"/>
                <a:cs typeface="+mn-cs"/>
              </a:rPr>
              <a:t>published </a:t>
            </a:r>
            <a:r>
              <a:rPr kumimoji="0" lang="en-CA" sz="1400" b="0" i="0" u="none" strike="noStrike" kern="1200" cap="none" spc="0" normalizeH="0" baseline="0" noProof="0" dirty="0" smtClean="0">
                <a:ln>
                  <a:noFill/>
                </a:ln>
                <a:solidFill>
                  <a:prstClr val="black"/>
                </a:solidFill>
                <a:effectLst/>
                <a:uLnTx/>
                <a:uFillTx/>
                <a:latin typeface="Calibri"/>
                <a:ea typeface="+mn-ea"/>
                <a:cs typeface="+mn-cs"/>
              </a:rPr>
              <a:t>metadata records.</a:t>
            </a:r>
            <a:endParaRPr kumimoji="0" lang="en-CA"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p:cNvSpPr/>
          <p:nvPr>
            <p:custDataLst>
              <p:tags r:id="rId7"/>
            </p:custDataLst>
          </p:nvPr>
        </p:nvSpPr>
        <p:spPr>
          <a:xfrm>
            <a:off x="305100" y="2011952"/>
            <a:ext cx="2958703" cy="4924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black"/>
                </a:solidFill>
                <a:effectLst/>
                <a:uLnTx/>
                <a:uFillTx/>
                <a:latin typeface="Calibri"/>
                <a:ea typeface="+mn-ea"/>
                <a:cs typeface="+mn-cs"/>
              </a:rPr>
              <a:t>Registered user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rgbClr val="4BACC6">
                    <a:lumMod val="50000"/>
                  </a:srgbClr>
                </a:solidFill>
                <a:effectLst/>
                <a:uLnTx/>
                <a:uFillTx/>
                <a:latin typeface="Calibri"/>
                <a:ea typeface="+mn-ea"/>
                <a:cs typeface="+mn-cs"/>
              </a:rPr>
              <a:t>(activated by the Administrator</a:t>
            </a:r>
            <a:r>
              <a:rPr kumimoji="0" lang="en-CA" sz="1200" b="0" i="0" u="none" strike="noStrike" kern="1200" cap="none" spc="0" normalizeH="0" baseline="0" noProof="0" dirty="0">
                <a:ln>
                  <a:noFill/>
                </a:ln>
                <a:solidFill>
                  <a:srgbClr val="4BACC6">
                    <a:lumMod val="50000"/>
                  </a:srgbClr>
                </a:solidFill>
                <a:effectLst/>
                <a:uLnTx/>
                <a:uFillTx/>
                <a:latin typeface="Calibri"/>
                <a:ea typeface="+mn-ea"/>
                <a:cs typeface="+mn-cs"/>
              </a:rPr>
              <a:t>)</a:t>
            </a:r>
          </a:p>
        </p:txBody>
      </p:sp>
      <p:sp>
        <p:nvSpPr>
          <p:cNvPr id="15" name="Rectangle 14"/>
          <p:cNvSpPr/>
          <p:nvPr>
            <p:custDataLst>
              <p:tags r:id="rId8"/>
            </p:custDataLst>
          </p:nvPr>
        </p:nvSpPr>
        <p:spPr>
          <a:xfrm>
            <a:off x="3436968" y="2046287"/>
            <a:ext cx="551616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black"/>
                </a:solidFill>
                <a:effectLst/>
                <a:uLnTx/>
                <a:uFillTx/>
                <a:latin typeface="Calibri"/>
                <a:ea typeface="+mn-ea"/>
                <a:cs typeface="+mn-cs"/>
              </a:rPr>
              <a:t>GUEST + </a:t>
            </a:r>
            <a:r>
              <a:rPr kumimoji="0" lang="en-CA" sz="1400" b="0" i="0" u="none" strike="noStrike" kern="1200" cap="none" spc="0" normalizeH="0" baseline="0" noProof="0" dirty="0" smtClean="0">
                <a:ln>
                  <a:noFill/>
                </a:ln>
                <a:solidFill>
                  <a:prstClr val="black"/>
                </a:solidFill>
                <a:effectLst/>
                <a:uLnTx/>
                <a:uFillTx/>
                <a:latin typeface="Calibri"/>
                <a:ea typeface="+mn-ea"/>
                <a:cs typeface="+mn-cs"/>
              </a:rPr>
              <a:t>Discover/Visualize </a:t>
            </a:r>
            <a:r>
              <a:rPr kumimoji="0" lang="en-CA" sz="1400" b="1" i="0" u="none" strike="noStrike" kern="1200" cap="none" spc="0" normalizeH="0" baseline="0" noProof="0" dirty="0" smtClean="0">
                <a:ln>
                  <a:noFill/>
                </a:ln>
                <a:solidFill>
                  <a:prstClr val="black"/>
                </a:solidFill>
                <a:effectLst/>
                <a:uLnTx/>
                <a:uFillTx/>
                <a:latin typeface="Calibri"/>
                <a:ea typeface="+mn-ea"/>
                <a:cs typeface="+mn-cs"/>
              </a:rPr>
              <a:t>draft </a:t>
            </a:r>
            <a:r>
              <a:rPr kumimoji="0" lang="en-CA" sz="1400" b="0" i="0" u="none" strike="noStrike" kern="1200" cap="none" spc="0" normalizeH="0" baseline="0" noProof="0" dirty="0">
                <a:ln>
                  <a:noFill/>
                </a:ln>
                <a:solidFill>
                  <a:prstClr val="black"/>
                </a:solidFill>
                <a:effectLst/>
                <a:uLnTx/>
                <a:uFillTx/>
                <a:latin typeface="Calibri"/>
                <a:ea typeface="+mn-ea"/>
                <a:cs typeface="+mn-cs"/>
              </a:rPr>
              <a:t>metadata </a:t>
            </a:r>
            <a:r>
              <a:rPr kumimoji="0" lang="en-CA" sz="1400" b="0" i="0" u="none" strike="noStrike" kern="1200" cap="none" spc="0" normalizeH="0" baseline="0" noProof="0" dirty="0" smtClean="0">
                <a:ln>
                  <a:noFill/>
                </a:ln>
                <a:solidFill>
                  <a:prstClr val="black"/>
                </a:solidFill>
                <a:effectLst/>
                <a:uLnTx/>
                <a:uFillTx/>
                <a:latin typeface="Calibri"/>
                <a:ea typeface="+mn-ea"/>
                <a:cs typeface="+mn-cs"/>
              </a:rPr>
              <a:t>records for a specific workspace. </a:t>
            </a:r>
            <a:endParaRPr kumimoji="0" lang="en-CA"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p:cNvSpPr/>
          <p:nvPr>
            <p:custDataLst>
              <p:tags r:id="rId9"/>
            </p:custDataLst>
          </p:nvPr>
        </p:nvSpPr>
        <p:spPr>
          <a:xfrm>
            <a:off x="316460" y="2730002"/>
            <a:ext cx="2947343" cy="4924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smtClean="0">
                <a:ln>
                  <a:noFill/>
                </a:ln>
                <a:solidFill>
                  <a:prstClr val="black"/>
                </a:solidFill>
                <a:effectLst/>
                <a:uLnTx/>
                <a:uFillTx/>
                <a:latin typeface="Calibri"/>
                <a:ea typeface="+mn-ea"/>
                <a:cs typeface="+mn-cs"/>
              </a:rPr>
              <a:t>Editor </a:t>
            </a:r>
            <a:endParaRPr kumimoji="0" lang="en-CA"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rgbClr val="4BACC6">
                    <a:lumMod val="50000"/>
                  </a:srgbClr>
                </a:solidFill>
                <a:effectLst/>
                <a:uLnTx/>
                <a:uFillTx/>
                <a:latin typeface="Calibri"/>
                <a:ea typeface="+mn-ea"/>
                <a:cs typeface="+mn-cs"/>
              </a:rPr>
              <a:t>(activated by </a:t>
            </a:r>
            <a:r>
              <a:rPr kumimoji="0" lang="en-CA" sz="1200" b="0" i="0" u="none" strike="noStrike" kern="1200" cap="none" spc="0" normalizeH="0" baseline="0" noProof="0" dirty="0">
                <a:ln>
                  <a:noFill/>
                </a:ln>
                <a:solidFill>
                  <a:srgbClr val="4BACC6">
                    <a:lumMod val="50000"/>
                  </a:srgbClr>
                </a:solidFill>
                <a:effectLst/>
                <a:uLnTx/>
                <a:uFillTx/>
                <a:latin typeface="Calibri"/>
                <a:ea typeface="+mn-ea"/>
                <a:cs typeface="+mn-cs"/>
              </a:rPr>
              <a:t>the Administrator)</a:t>
            </a:r>
          </a:p>
        </p:txBody>
      </p:sp>
      <p:sp>
        <p:nvSpPr>
          <p:cNvPr id="17" name="Rectangle 16"/>
          <p:cNvSpPr/>
          <p:nvPr>
            <p:custDataLst>
              <p:tags r:id="rId10"/>
            </p:custDataLst>
          </p:nvPr>
        </p:nvSpPr>
        <p:spPr>
          <a:xfrm>
            <a:off x="3425607" y="2725717"/>
            <a:ext cx="552752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black"/>
                </a:solidFill>
                <a:effectLst/>
                <a:uLnTx/>
                <a:uFillTx/>
                <a:latin typeface="Calibri"/>
                <a:ea typeface="+mn-ea"/>
                <a:cs typeface="+mn-cs"/>
              </a:rPr>
              <a:t>REGISTERED USER + </a:t>
            </a:r>
            <a:r>
              <a:rPr kumimoji="0" lang="en-CA" sz="1400" b="1" i="0" u="none" strike="noStrike" kern="1200" cap="none" spc="0" normalizeH="0" baseline="0" noProof="0" dirty="0">
                <a:ln>
                  <a:noFill/>
                </a:ln>
                <a:solidFill>
                  <a:prstClr val="black"/>
                </a:solidFill>
                <a:effectLst/>
                <a:uLnTx/>
                <a:uFillTx/>
                <a:latin typeface="Calibri"/>
                <a:ea typeface="+mn-ea"/>
                <a:cs typeface="+mn-cs"/>
              </a:rPr>
              <a:t>Create/edit/delete/import</a:t>
            </a:r>
            <a:r>
              <a:rPr kumimoji="0" lang="en-CA" sz="1400" b="0" i="0" u="none" strike="noStrike" kern="1200" cap="none" spc="0" normalizeH="0" baseline="0" noProof="0" dirty="0">
                <a:ln>
                  <a:noFill/>
                </a:ln>
                <a:solidFill>
                  <a:prstClr val="black"/>
                </a:solidFill>
                <a:effectLst/>
                <a:uLnTx/>
                <a:uFillTx/>
                <a:latin typeface="Calibri"/>
                <a:ea typeface="+mn-ea"/>
                <a:cs typeface="+mn-cs"/>
              </a:rPr>
              <a:t> metadata </a:t>
            </a:r>
            <a:r>
              <a:rPr kumimoji="0" lang="en-CA" sz="1400" b="0" i="0" u="none" strike="noStrike" kern="1200" cap="none" spc="0" normalizeH="0" baseline="0" noProof="0" dirty="0" smtClean="0">
                <a:ln>
                  <a:noFill/>
                </a:ln>
                <a:solidFill>
                  <a:prstClr val="black"/>
                </a:solidFill>
                <a:effectLst/>
                <a:uLnTx/>
                <a:uFillTx/>
                <a:latin typeface="Calibri"/>
                <a:ea typeface="+mn-ea"/>
                <a:cs typeface="+mn-cs"/>
              </a:rPr>
              <a:t>records into </a:t>
            </a:r>
            <a:r>
              <a:rPr kumimoji="0" lang="en-CA" sz="1400" b="0" i="0" u="none" strike="noStrike" kern="1200" cap="none" spc="0" normalizeH="0" baseline="0" noProof="0" dirty="0">
                <a:ln>
                  <a:noFill/>
                </a:ln>
                <a:solidFill>
                  <a:prstClr val="black"/>
                </a:solidFill>
                <a:effectLst/>
                <a:uLnTx/>
                <a:uFillTx/>
                <a:latin typeface="Calibri"/>
                <a:ea typeface="+mn-ea"/>
                <a:cs typeface="+mn-cs"/>
              </a:rPr>
              <a:t>the </a:t>
            </a:r>
            <a:r>
              <a:rPr kumimoji="0" lang="en-CA" sz="1400" b="0" i="0" u="none" strike="noStrike" kern="1200" cap="none" spc="0" normalizeH="0" baseline="0" noProof="0" dirty="0" smtClean="0">
                <a:ln>
                  <a:noFill/>
                </a:ln>
                <a:solidFill>
                  <a:prstClr val="black"/>
                </a:solidFill>
                <a:effectLst/>
                <a:uLnTx/>
                <a:uFillTx/>
                <a:latin typeface="Calibri"/>
                <a:ea typeface="+mn-ea"/>
                <a:cs typeface="+mn-cs"/>
              </a:rPr>
              <a:t>workspace. </a:t>
            </a:r>
            <a:r>
              <a:rPr kumimoji="0" lang="en-CA" sz="1400" b="1" i="0" u="none" strike="noStrike" kern="1200" cap="none" spc="0" normalizeH="0" baseline="0" noProof="0" dirty="0" smtClean="0">
                <a:ln>
                  <a:noFill/>
                </a:ln>
                <a:solidFill>
                  <a:prstClr val="black"/>
                </a:solidFill>
                <a:effectLst/>
                <a:uLnTx/>
                <a:uFillTx/>
                <a:latin typeface="Calibri"/>
                <a:ea typeface="+mn-ea"/>
                <a:cs typeface="+mn-cs"/>
              </a:rPr>
              <a:t>Make publication requests</a:t>
            </a:r>
            <a:r>
              <a:rPr kumimoji="0" lang="en-CA" sz="1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18" name="Rectangle 17"/>
          <p:cNvSpPr/>
          <p:nvPr>
            <p:custDataLst>
              <p:tags r:id="rId11"/>
            </p:custDataLst>
          </p:nvPr>
        </p:nvSpPr>
        <p:spPr>
          <a:xfrm>
            <a:off x="326856" y="3519822"/>
            <a:ext cx="4572000" cy="707886"/>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black"/>
                </a:solidFill>
                <a:effectLst/>
                <a:uLnTx/>
                <a:uFillTx/>
                <a:latin typeface="Calibri"/>
                <a:ea typeface="+mn-ea"/>
                <a:cs typeface="+mn-cs"/>
              </a:rPr>
              <a:t>Content Reviewer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black"/>
                </a:solidFill>
                <a:effectLst/>
                <a:uLnTx/>
                <a:uFillTx/>
                <a:latin typeface="Calibri"/>
                <a:ea typeface="+mn-ea"/>
                <a:cs typeface="+mn-cs"/>
              </a:rPr>
              <a:t>   Level 1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rgbClr val="4BACC6">
                    <a:lumMod val="50000"/>
                  </a:srgbClr>
                </a:solidFill>
                <a:effectLst/>
                <a:uLnTx/>
                <a:uFillTx/>
                <a:latin typeface="Calibri"/>
                <a:ea typeface="+mn-ea"/>
                <a:cs typeface="+mn-cs"/>
              </a:rPr>
              <a:t>(activated by </a:t>
            </a:r>
            <a:r>
              <a:rPr kumimoji="0" lang="en-CA" sz="1200" b="0" i="0" u="none" strike="noStrike" kern="1200" cap="none" spc="0" normalizeH="0" baseline="0" noProof="0" dirty="0">
                <a:ln>
                  <a:noFill/>
                </a:ln>
                <a:solidFill>
                  <a:srgbClr val="4BACC6">
                    <a:lumMod val="50000"/>
                  </a:srgbClr>
                </a:solidFill>
                <a:effectLst/>
                <a:uLnTx/>
                <a:uFillTx/>
                <a:latin typeface="Calibri"/>
                <a:ea typeface="+mn-ea"/>
                <a:cs typeface="+mn-cs"/>
              </a:rPr>
              <a:t>the Administrator)</a:t>
            </a:r>
          </a:p>
        </p:txBody>
      </p:sp>
      <p:sp>
        <p:nvSpPr>
          <p:cNvPr id="19" name="Rectangle 18"/>
          <p:cNvSpPr/>
          <p:nvPr>
            <p:custDataLst>
              <p:tags r:id="rId12"/>
            </p:custDataLst>
          </p:nvPr>
        </p:nvSpPr>
        <p:spPr>
          <a:xfrm>
            <a:off x="3436968" y="3519822"/>
            <a:ext cx="5527520"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srgbClr val="000000"/>
                </a:solidFill>
                <a:effectLst/>
                <a:uLnTx/>
                <a:uFillTx/>
                <a:latin typeface="Calibri"/>
                <a:ea typeface="+mn-ea"/>
                <a:cs typeface="+mn-cs"/>
              </a:rPr>
              <a:t>EDITOR + </a:t>
            </a:r>
            <a:r>
              <a:rPr kumimoji="0" lang="en-CA" sz="1400" b="0" i="0" u="none" strike="noStrike" kern="1200" cap="none" spc="0" normalizeH="0" baseline="0" noProof="0" dirty="0" smtClean="0">
                <a:ln>
                  <a:noFill/>
                </a:ln>
                <a:solidFill>
                  <a:srgbClr val="000000"/>
                </a:solidFill>
                <a:effectLst/>
                <a:uLnTx/>
                <a:uFillTx/>
                <a:latin typeface="Calibri"/>
                <a:ea typeface="+mn-ea"/>
                <a:cs typeface="+mn-cs"/>
              </a:rPr>
              <a:t>Review </a:t>
            </a:r>
            <a:r>
              <a:rPr kumimoji="0" lang="en-CA" sz="1400" b="0" i="0" u="none" strike="noStrike" kern="1200" cap="none" spc="0" normalizeH="0" baseline="0" noProof="0" dirty="0">
                <a:ln>
                  <a:noFill/>
                </a:ln>
                <a:solidFill>
                  <a:srgbClr val="000000"/>
                </a:solidFill>
                <a:effectLst/>
                <a:uLnTx/>
                <a:uFillTx/>
                <a:latin typeface="Calibri"/>
                <a:ea typeface="+mn-ea"/>
                <a:cs typeface="+mn-cs"/>
              </a:rPr>
              <a:t>and </a:t>
            </a:r>
            <a:r>
              <a:rPr kumimoji="0" lang="en-CA" sz="1400" b="1" i="0" u="none" strike="noStrike" kern="1200" cap="none" spc="0" normalizeH="0" baseline="0" noProof="0" dirty="0">
                <a:ln>
                  <a:noFill/>
                </a:ln>
                <a:solidFill>
                  <a:srgbClr val="000000"/>
                </a:solidFill>
                <a:effectLst/>
                <a:uLnTx/>
                <a:uFillTx/>
                <a:latin typeface="Calibri"/>
                <a:ea typeface="+mn-ea"/>
                <a:cs typeface="+mn-cs"/>
              </a:rPr>
              <a:t>Approve publication </a:t>
            </a:r>
            <a:r>
              <a:rPr kumimoji="0" lang="en-CA" sz="1400" b="1" i="0" u="none" strike="noStrike" kern="1200" cap="none" spc="0" normalizeH="0" baseline="0" noProof="0" dirty="0" smtClean="0">
                <a:ln>
                  <a:noFill/>
                </a:ln>
                <a:solidFill>
                  <a:srgbClr val="000000"/>
                </a:solidFill>
                <a:effectLst/>
                <a:uLnTx/>
                <a:uFillTx/>
                <a:latin typeface="Calibri"/>
                <a:ea typeface="+mn-ea"/>
                <a:cs typeface="+mn-cs"/>
              </a:rPr>
              <a:t>requests from federal government employees</a:t>
            </a:r>
            <a:r>
              <a:rPr kumimoji="0" lang="en-CA" sz="1400" b="0" i="0" u="none" strike="noStrike" kern="1200" cap="none" spc="0" normalizeH="0" baseline="0" noProof="0" dirty="0">
                <a:ln>
                  <a:noFill/>
                </a:ln>
                <a:solidFill>
                  <a:srgbClr val="000000"/>
                </a:solidFill>
                <a:effectLst/>
                <a:uLnTx/>
                <a:uFillTx/>
                <a:latin typeface="Calibri"/>
                <a:ea typeface="+mn-ea"/>
                <a:cs typeface="+mn-cs"/>
              </a:rPr>
              <a:t>. Recommend publication requests </a:t>
            </a:r>
            <a:r>
              <a:rPr kumimoji="0" lang="en-CA" sz="1400" b="0" i="0" u="none" strike="noStrike" kern="1200" cap="none" spc="0" normalizeH="0" baseline="0" noProof="0" dirty="0" smtClean="0">
                <a:ln>
                  <a:noFill/>
                </a:ln>
                <a:solidFill>
                  <a:srgbClr val="000000"/>
                </a:solidFill>
                <a:effectLst/>
                <a:uLnTx/>
                <a:uFillTx/>
                <a:latin typeface="Calibri"/>
                <a:ea typeface="+mn-ea"/>
                <a:cs typeface="+mn-cs"/>
              </a:rPr>
              <a:t>in “Open Maps.”</a:t>
            </a:r>
            <a:endParaRPr kumimoji="0" lang="en-CA" sz="14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smtClean="0">
                <a:ln>
                  <a:noFill/>
                </a:ln>
                <a:solidFill>
                  <a:prstClr val="black"/>
                </a:solidFill>
                <a:effectLst/>
                <a:uLnTx/>
                <a:uFillTx/>
                <a:latin typeface="Calibri"/>
                <a:ea typeface="+mn-ea"/>
                <a:cs typeface="+mn-cs"/>
              </a:rPr>
              <a:t> </a:t>
            </a:r>
            <a:endParaRPr kumimoji="0" lang="en-CA"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ectangle 19"/>
          <p:cNvSpPr/>
          <p:nvPr>
            <p:custDataLst>
              <p:tags r:id="rId13"/>
            </p:custDataLst>
          </p:nvPr>
        </p:nvSpPr>
        <p:spPr>
          <a:xfrm>
            <a:off x="261381" y="4174497"/>
            <a:ext cx="3002422"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srgbClr val="000000"/>
                </a:solidFill>
                <a:effectLst/>
                <a:uLnTx/>
                <a:uFillTx/>
                <a:latin typeface="Calibri"/>
                <a:ea typeface="+mn-ea"/>
                <a:cs typeface="+mn-cs"/>
              </a:rPr>
              <a:t>    Level 2</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4BACC6">
                    <a:lumMod val="50000"/>
                  </a:srgbClr>
                </a:solidFill>
                <a:effectLst/>
                <a:uLnTx/>
                <a:uFillTx/>
                <a:latin typeface="Calibri"/>
                <a:ea typeface="+mn-ea"/>
                <a:cs typeface="+mn-cs"/>
              </a:rPr>
              <a:t>(proposed by the FGP representative, created and activated by Contributor Support) </a:t>
            </a:r>
            <a:endParaRPr kumimoji="0" lang="en-CA" sz="1600" b="0" i="0" u="none" strike="noStrike" kern="1200" cap="none" spc="0" normalizeH="0" baseline="0" noProof="0" dirty="0">
              <a:ln>
                <a:noFill/>
              </a:ln>
              <a:solidFill>
                <a:srgbClr val="4BACC6">
                  <a:lumMod val="50000"/>
                </a:srgbClr>
              </a:solidFill>
              <a:effectLst/>
              <a:uLnTx/>
              <a:uFillTx/>
              <a:latin typeface="Calibri"/>
              <a:ea typeface="+mn-ea"/>
              <a:cs typeface="+mn-cs"/>
            </a:endParaRPr>
          </a:p>
        </p:txBody>
      </p:sp>
      <p:sp>
        <p:nvSpPr>
          <p:cNvPr id="21" name="Rectangle 20"/>
          <p:cNvSpPr/>
          <p:nvPr>
            <p:custDataLst>
              <p:tags r:id="rId14"/>
            </p:custDataLst>
          </p:nvPr>
        </p:nvSpPr>
        <p:spPr>
          <a:xfrm>
            <a:off x="3425607" y="4420158"/>
            <a:ext cx="4572000" cy="52322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black"/>
                </a:solidFill>
                <a:effectLst/>
                <a:uLnTx/>
                <a:uFillTx/>
                <a:latin typeface="Calibri"/>
                <a:ea typeface="+mn-ea"/>
                <a:cs typeface="+mn-cs"/>
              </a:rPr>
              <a:t>REGISTERED USER + </a:t>
            </a:r>
            <a:r>
              <a:rPr kumimoji="0" lang="en-CA" sz="1400" b="0" i="0" u="none" strike="noStrike" kern="1200" cap="none" spc="0" normalizeH="0" baseline="0" noProof="0" dirty="0" smtClean="0">
                <a:ln>
                  <a:noFill/>
                </a:ln>
                <a:solidFill>
                  <a:srgbClr val="000000"/>
                </a:solidFill>
                <a:effectLst/>
                <a:uLnTx/>
                <a:uFillTx/>
                <a:latin typeface="Calibri"/>
                <a:ea typeface="+mn-ea"/>
                <a:cs typeface="+mn-cs"/>
              </a:rPr>
              <a:t>Review </a:t>
            </a:r>
            <a:r>
              <a:rPr kumimoji="0" lang="en-CA" sz="1400" b="0" i="0" u="none" strike="noStrike" kern="1200" cap="none" spc="0" normalizeH="0" baseline="0" noProof="0" dirty="0">
                <a:ln>
                  <a:noFill/>
                </a:ln>
                <a:solidFill>
                  <a:srgbClr val="000000"/>
                </a:solidFill>
                <a:effectLst/>
                <a:uLnTx/>
                <a:uFillTx/>
                <a:latin typeface="Calibri"/>
                <a:ea typeface="+mn-ea"/>
                <a:cs typeface="+mn-cs"/>
              </a:rPr>
              <a:t>and </a:t>
            </a:r>
            <a:r>
              <a:rPr kumimoji="0" lang="en-CA" sz="1400" b="1" i="0" u="none" strike="noStrike" kern="1200" cap="none" spc="0" normalizeH="0" baseline="0" noProof="0" dirty="0" smtClean="0">
                <a:ln>
                  <a:noFill/>
                </a:ln>
                <a:solidFill>
                  <a:srgbClr val="000000"/>
                </a:solidFill>
                <a:effectLst/>
                <a:uLnTx/>
                <a:uFillTx/>
                <a:latin typeface="Calibri"/>
                <a:ea typeface="+mn-ea"/>
                <a:cs typeface="+mn-cs"/>
              </a:rPr>
              <a:t>approve </a:t>
            </a:r>
            <a:r>
              <a:rPr kumimoji="0" lang="en-CA" sz="1400" b="1" i="0" u="none" strike="noStrike" kern="1200" cap="none" spc="0" normalizeH="0" baseline="0" noProof="0" dirty="0">
                <a:ln>
                  <a:noFill/>
                </a:ln>
                <a:solidFill>
                  <a:srgbClr val="000000"/>
                </a:solidFill>
                <a:effectLst/>
                <a:uLnTx/>
                <a:uFillTx/>
                <a:latin typeface="Calibri"/>
                <a:ea typeface="+mn-ea"/>
                <a:cs typeface="+mn-cs"/>
              </a:rPr>
              <a:t>publication requests </a:t>
            </a:r>
            <a:r>
              <a:rPr kumimoji="0" lang="en-CA" sz="1400" b="1" i="0" u="none" strike="noStrike" kern="1200" cap="none" spc="0" normalizeH="0" baseline="0" noProof="0" dirty="0" smtClean="0">
                <a:ln>
                  <a:noFill/>
                </a:ln>
                <a:solidFill>
                  <a:srgbClr val="000000"/>
                </a:solidFill>
                <a:effectLst/>
                <a:uLnTx/>
                <a:uFillTx/>
                <a:latin typeface="Calibri"/>
                <a:ea typeface="+mn-ea"/>
                <a:cs typeface="+mn-cs"/>
              </a:rPr>
              <a:t>on </a:t>
            </a:r>
            <a:r>
              <a:rPr kumimoji="0" lang="en-CA" sz="1400" b="1" i="0" u="none" strike="noStrike" kern="1200" cap="none" spc="0" normalizeH="0" baseline="0" noProof="0" dirty="0">
                <a:ln>
                  <a:noFill/>
                </a:ln>
                <a:solidFill>
                  <a:srgbClr val="000000"/>
                </a:solidFill>
                <a:effectLst/>
                <a:uLnTx/>
                <a:uFillTx/>
                <a:latin typeface="Calibri"/>
                <a:ea typeface="+mn-ea"/>
                <a:cs typeface="+mn-cs"/>
              </a:rPr>
              <a:t>the </a:t>
            </a:r>
            <a:r>
              <a:rPr kumimoji="0" lang="en-CA" sz="1400" b="1" i="0" u="none" strike="noStrike" kern="1200" cap="none" spc="0" normalizeH="0" baseline="0" noProof="0" dirty="0" smtClean="0">
                <a:ln>
                  <a:noFill/>
                </a:ln>
                <a:solidFill>
                  <a:srgbClr val="000000"/>
                </a:solidFill>
                <a:effectLst/>
                <a:uLnTx/>
                <a:uFillTx/>
                <a:latin typeface="Calibri"/>
                <a:ea typeface="+mn-ea"/>
                <a:cs typeface="+mn-cs"/>
              </a:rPr>
              <a:t>“Open Maps” </a:t>
            </a:r>
            <a:r>
              <a:rPr kumimoji="0" lang="en-CA" sz="1400" b="1" i="0" u="none" strike="noStrike" kern="1200" cap="none" spc="0" normalizeH="0" baseline="0" noProof="0" dirty="0">
                <a:ln>
                  <a:noFill/>
                </a:ln>
                <a:solidFill>
                  <a:srgbClr val="000000"/>
                </a:solidFill>
                <a:effectLst/>
                <a:uLnTx/>
                <a:uFillTx/>
                <a:latin typeface="Calibri"/>
                <a:ea typeface="+mn-ea"/>
                <a:cs typeface="+mn-cs"/>
              </a:rPr>
              <a:t>website</a:t>
            </a:r>
          </a:p>
        </p:txBody>
      </p:sp>
      <p:sp>
        <p:nvSpPr>
          <p:cNvPr id="22" name="Rectangle 21"/>
          <p:cNvSpPr/>
          <p:nvPr>
            <p:custDataLst>
              <p:tags r:id="rId15"/>
            </p:custDataLst>
          </p:nvPr>
        </p:nvSpPr>
        <p:spPr>
          <a:xfrm>
            <a:off x="285655" y="5344770"/>
            <a:ext cx="2916281"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srgbClr val="000000"/>
                </a:solidFill>
                <a:effectLst/>
                <a:uLnTx/>
                <a:uFillTx/>
                <a:latin typeface="Calibri"/>
                <a:ea typeface="+mn-ea"/>
                <a:cs typeface="+mn-cs"/>
              </a:rPr>
              <a:t>Administrator </a:t>
            </a:r>
            <a:r>
              <a:rPr kumimoji="0" lang="en-CA" sz="1200" b="0" i="0" u="none" strike="noStrike" kern="1200" cap="none" spc="0" normalizeH="0" baseline="0" noProof="0" dirty="0">
                <a:ln>
                  <a:noFill/>
                </a:ln>
                <a:solidFill>
                  <a:srgbClr val="4BACC6">
                    <a:lumMod val="50000"/>
                  </a:srgbClr>
                </a:solidFill>
                <a:effectLst/>
                <a:uLnTx/>
                <a:uFillTx/>
                <a:latin typeface="Calibri"/>
                <a:ea typeface="+mn-ea"/>
                <a:cs typeface="+mn-cs"/>
              </a:rPr>
              <a:t>(proposed by the FGP Representative, activated by Contributor Support) </a:t>
            </a:r>
          </a:p>
        </p:txBody>
      </p:sp>
      <p:sp>
        <p:nvSpPr>
          <p:cNvPr id="23" name="Rectangle 22"/>
          <p:cNvSpPr/>
          <p:nvPr>
            <p:custDataLst>
              <p:tags r:id="rId16"/>
            </p:custDataLst>
          </p:nvPr>
        </p:nvSpPr>
        <p:spPr>
          <a:xfrm>
            <a:off x="3425607" y="5333668"/>
            <a:ext cx="4572000" cy="52322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smtClean="0">
                <a:ln>
                  <a:noFill/>
                </a:ln>
                <a:solidFill>
                  <a:srgbClr val="000000"/>
                </a:solidFill>
                <a:effectLst/>
                <a:uLnTx/>
                <a:uFillTx/>
                <a:latin typeface="Calibri"/>
                <a:ea typeface="+mn-ea"/>
                <a:cs typeface="+mn-cs"/>
              </a:rPr>
              <a:t>Manage accounts. The Administrator </a:t>
            </a:r>
            <a:r>
              <a:rPr kumimoji="0" lang="en-CA" sz="1400" b="0" i="0" u="none" strike="noStrike" kern="1200" cap="none" spc="0" normalizeH="0" baseline="0" noProof="0" dirty="0">
                <a:ln>
                  <a:noFill/>
                </a:ln>
                <a:solidFill>
                  <a:srgbClr val="000000"/>
                </a:solidFill>
                <a:effectLst/>
                <a:uLnTx/>
                <a:uFillTx/>
                <a:latin typeface="Calibri"/>
                <a:ea typeface="+mn-ea"/>
                <a:cs typeface="+mn-cs"/>
              </a:rPr>
              <a:t>also has certain privileges giving access to reserved functions.</a:t>
            </a:r>
          </a:p>
        </p:txBody>
      </p:sp>
      <p:sp>
        <p:nvSpPr>
          <p:cNvPr id="12" name="Rectangle 11"/>
          <p:cNvSpPr/>
          <p:nvPr>
            <p:custDataLst>
              <p:tags r:id="rId17"/>
            </p:custDataLst>
          </p:nvPr>
        </p:nvSpPr>
        <p:spPr>
          <a:xfrm>
            <a:off x="326856" y="1504121"/>
            <a:ext cx="63453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black"/>
                </a:solidFill>
                <a:effectLst/>
                <a:uLnTx/>
                <a:uFillTx/>
                <a:latin typeface="Calibri"/>
                <a:ea typeface="+mn-ea"/>
                <a:cs typeface="+mn-cs"/>
              </a:rPr>
              <a:t>Guest</a:t>
            </a:r>
            <a:endParaRPr kumimoji="0" lang="en-CA" sz="14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Explosion : 14 points 5"/>
          <p:cNvSpPr/>
          <p:nvPr>
            <p:custDataLst>
              <p:tags r:id="rId18"/>
            </p:custDataLst>
          </p:nvPr>
        </p:nvSpPr>
        <p:spPr>
          <a:xfrm>
            <a:off x="1009587" y="1316291"/>
            <a:ext cx="1814696" cy="727289"/>
          </a:xfrm>
          <a:prstGeom prst="irregularSeal2">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FF0000"/>
                </a:solidFill>
                <a:effectLst/>
                <a:uLnTx/>
                <a:uFillTx/>
                <a:latin typeface="Calibri"/>
                <a:ea typeface="+mn-ea"/>
                <a:cs typeface="+mn-cs"/>
              </a:rPr>
              <a:t>No account</a:t>
            </a:r>
            <a:endParaRPr kumimoji="0" lang="en-CA"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Audio 7">
            <a:hlinkClick r:id="" action="ppaction://media"/>
          </p:cNvPr>
          <p:cNvPicPr>
            <a:picLocks noChangeAspect="1"/>
          </p:cNvPicPr>
          <p:nvPr>
            <a:audioFile r:link="rId20"/>
            <p:extLst>
              <p:ext uri="{DAA4B4D4-6D71-4841-9C94-3DE7FCFB9230}">
                <p14:media xmlns:p14="http://schemas.microsoft.com/office/powerpoint/2010/main" r:embed="rId19"/>
              </p:ext>
            </p:extLst>
          </p:nvPr>
        </p:nvPicPr>
        <p:blipFill>
          <a:blip r:embed="rId23"/>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101009482"/>
      </p:ext>
    </p:extLst>
  </p:cSld>
  <p:clrMapOvr>
    <a:masterClrMapping/>
  </p:clrMapOvr>
  <mc:AlternateContent xmlns:mc="http://schemas.openxmlformats.org/markup-compatibility/2006" xmlns:p14="http://schemas.microsoft.com/office/powerpoint/2010/main">
    <mc:Choice Requires="p14">
      <p:transition spd="slow" p14:dur="2000" advTm="262933"/>
    </mc:Choice>
    <mc:Fallback xmlns="">
      <p:transition spd="slow" advTm="262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grpId="0" nodeType="afterEffect">
                                  <p:stCondLst>
                                    <p:cond delay="5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par>
                          <p:cTn id="25" fill="hold">
                            <p:stCondLst>
                              <p:cond delay="500"/>
                            </p:stCondLst>
                            <p:childTnLst>
                              <p:par>
                                <p:cTn id="26" presetID="10" presetClass="entr" presetSubtype="0" fill="hold" grpId="0" nodeType="afterEffect">
                                  <p:stCondLst>
                                    <p:cond delay="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500"/>
                            </p:stCondLst>
                            <p:childTnLst>
                              <p:par>
                                <p:cTn id="35" presetID="10" presetClass="entr" presetSubtype="0" fill="hold" grpId="0" nodeType="afterEffect">
                                  <p:stCondLst>
                                    <p:cond delay="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500"/>
                            </p:stCondLst>
                            <p:childTnLst>
                              <p:par>
                                <p:cTn id="44" presetID="10" presetClass="entr" presetSubtype="0" fill="hold" grpId="0" nodeType="afterEffect">
                                  <p:stCondLst>
                                    <p:cond delay="5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par>
                          <p:cTn id="52" fill="hold">
                            <p:stCondLst>
                              <p:cond delay="500"/>
                            </p:stCondLst>
                            <p:childTnLst>
                              <p:par>
                                <p:cTn id="53" presetID="10" presetClass="entr" presetSubtype="0" fill="hold" grpId="0" nodeType="afterEffect">
                                  <p:stCondLst>
                                    <p:cond delay="50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500"/>
                            </p:stCondLst>
                            <p:childTnLst>
                              <p:par>
                                <p:cTn id="62" presetID="10" presetClass="entr" presetSubtype="0" fill="hold" grpId="0" nodeType="afterEffect">
                                  <p:stCondLst>
                                    <p:cond delay="50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8"/>
                </p:tgtEl>
              </p:cMediaNode>
            </p:audio>
          </p:childTnLst>
        </p:cTn>
      </p:par>
    </p:tnLst>
    <p:bldLst>
      <p:bldP spid="13" grpId="0"/>
      <p:bldP spid="14" grpId="0"/>
      <p:bldP spid="15" grpId="0"/>
      <p:bldP spid="16" grpId="0"/>
      <p:bldP spid="17" grpId="0"/>
      <p:bldP spid="18" grpId="0"/>
      <p:bldP spid="19" grpId="0"/>
      <p:bldP spid="20" grpId="0"/>
      <p:bldP spid="21" grpId="0"/>
      <p:bldP spid="22" grpId="0"/>
      <p:bldP spid="23" grpId="0"/>
      <p:bldP spid="12" grpId="0"/>
      <p:bldP spid="6" grpId="0" animBg="1"/>
    </p:bld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a:t>NRCan.fgp-pgf.RNCan@Canada.ca</a:t>
            </a:r>
            <a:endParaRPr lang="en-CA" dirty="0"/>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92751132"/>
      </p:ext>
    </p:extLst>
  </p:cSld>
  <p:clrMapOvr>
    <a:masterClrMapping/>
  </p:clrMapOvr>
  <mc:AlternateContent xmlns:mc="http://schemas.openxmlformats.org/markup-compatibility/2006" xmlns:p14="http://schemas.microsoft.com/office/powerpoint/2010/main">
    <mc:Choice Requires="p14">
      <p:transition spd="slow" p14:dur="2000" advTm="10978"/>
    </mc:Choice>
    <mc:Fallback xmlns="">
      <p:transition spd="slow" advTm="10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TIMING" val="|14.3|16|23.3|26.4|85.7|40.6"/>
</p:tagLst>
</file>

<file path=ppt/tags/tag5.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6.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7.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8.xml><?xml version="1.0" encoding="utf-8"?>
<p:tagLst xmlns:a="http://schemas.openxmlformats.org/drawingml/2006/main" xmlns:r="http://schemas.openxmlformats.org/officeDocument/2006/relationships" xmlns:p="http://schemas.openxmlformats.org/presentationml/2006/main">
  <p:tag name="NUM" val="4"/>
  <p:tag name="{FUSIONTAGSHAPEID}" val="SlideShape_3"/>
</p:tagLst>
</file>

<file path=ppt/tags/tag9.xml><?xml version="1.0" encoding="utf-8"?>
<p:tagLst xmlns:a="http://schemas.openxmlformats.org/drawingml/2006/main" xmlns:r="http://schemas.openxmlformats.org/officeDocument/2006/relationships" xmlns:p="http://schemas.openxmlformats.org/presentationml/2006/main">
  <p:tag name="NUM" val="5"/>
  <p:tag name="{FUSIONTAGSHAPEID}" val="SlideShape_4"/>
</p:tagLst>
</file>

<file path=ppt/tags/tag10.xml><?xml version="1.0" encoding="utf-8"?>
<p:tagLst xmlns:a="http://schemas.openxmlformats.org/drawingml/2006/main" xmlns:r="http://schemas.openxmlformats.org/officeDocument/2006/relationships" xmlns:p="http://schemas.openxmlformats.org/presentationml/2006/main">
  <p:tag name="NUM" val="6"/>
  <p:tag name="{FUSIONTAGSHAPEID}" val="SlideShape_5"/>
</p:tagLst>
</file>

<file path=ppt/tags/tag11.xml><?xml version="1.0" encoding="utf-8"?>
<p:tagLst xmlns:a="http://schemas.openxmlformats.org/drawingml/2006/main" xmlns:r="http://schemas.openxmlformats.org/officeDocument/2006/relationships" xmlns:p="http://schemas.openxmlformats.org/presentationml/2006/main">
  <p:tag name="NUM" val="7"/>
  <p:tag name="{FUSIONTAGSHAPEID}" val="SlideShape_6"/>
</p:tagLst>
</file>

<file path=ppt/tags/tag12.xml><?xml version="1.0" encoding="utf-8"?>
<p:tagLst xmlns:a="http://schemas.openxmlformats.org/drawingml/2006/main" xmlns:r="http://schemas.openxmlformats.org/officeDocument/2006/relationships" xmlns:p="http://schemas.openxmlformats.org/presentationml/2006/main">
  <p:tag name="NUM" val="8"/>
  <p:tag name="{FUSIONTAGSHAPEID}" val="SlideShape_7"/>
</p:tagLst>
</file>

<file path=ppt/tags/tag13.xml><?xml version="1.0" encoding="utf-8"?>
<p:tagLst xmlns:a="http://schemas.openxmlformats.org/drawingml/2006/main" xmlns:r="http://schemas.openxmlformats.org/officeDocument/2006/relationships" xmlns:p="http://schemas.openxmlformats.org/presentationml/2006/main">
  <p:tag name="NUM" val="9"/>
  <p:tag name="{FUSIONTAGSHAPEID}" val="SlideShape_8"/>
</p:tagLst>
</file>

<file path=ppt/tags/tag14.xml><?xml version="1.0" encoding="utf-8"?>
<p:tagLst xmlns:a="http://schemas.openxmlformats.org/drawingml/2006/main" xmlns:r="http://schemas.openxmlformats.org/officeDocument/2006/relationships" xmlns:p="http://schemas.openxmlformats.org/presentationml/2006/main">
  <p:tag name="NUM" val="10"/>
  <p:tag name="{FUSIONTAGSHAPEID}" val="SlideShape_9"/>
</p:tagLst>
</file>

<file path=ppt/tags/tag15.xml><?xml version="1.0" encoding="utf-8"?>
<p:tagLst xmlns:a="http://schemas.openxmlformats.org/drawingml/2006/main" xmlns:r="http://schemas.openxmlformats.org/officeDocument/2006/relationships" xmlns:p="http://schemas.openxmlformats.org/presentationml/2006/main">
  <p:tag name="NUM" val="11"/>
  <p:tag name="{FUSIONTAGSHAPEID}" val="SlideShape_10"/>
</p:tagLst>
</file>

<file path=ppt/tags/tag16.xml><?xml version="1.0" encoding="utf-8"?>
<p:tagLst xmlns:a="http://schemas.openxmlformats.org/drawingml/2006/main" xmlns:r="http://schemas.openxmlformats.org/officeDocument/2006/relationships" xmlns:p="http://schemas.openxmlformats.org/presentationml/2006/main">
  <p:tag name="NUM" val="12"/>
  <p:tag name="{FUSIONTAGSHAPEID}" val="SlideShape_11"/>
</p:tagLst>
</file>

<file path=ppt/tags/tag17.xml><?xml version="1.0" encoding="utf-8"?>
<p:tagLst xmlns:a="http://schemas.openxmlformats.org/drawingml/2006/main" xmlns:r="http://schemas.openxmlformats.org/officeDocument/2006/relationships" xmlns:p="http://schemas.openxmlformats.org/presentationml/2006/main">
  <p:tag name="NUM" val="13"/>
  <p:tag name="{FUSIONTAGSHAPEID}" val="SlideShape_12"/>
</p:tagLst>
</file>

<file path=ppt/tags/tag18.xml><?xml version="1.0" encoding="utf-8"?>
<p:tagLst xmlns:a="http://schemas.openxmlformats.org/drawingml/2006/main" xmlns:r="http://schemas.openxmlformats.org/officeDocument/2006/relationships" xmlns:p="http://schemas.openxmlformats.org/presentationml/2006/main">
  <p:tag name="NUM" val="14"/>
  <p:tag name="{FUSIONTAGSHAPEID}" val="SlideShape_13"/>
</p:tagLst>
</file>

<file path=ppt/tags/tag19.xml><?xml version="1.0" encoding="utf-8"?>
<p:tagLst xmlns:a="http://schemas.openxmlformats.org/drawingml/2006/main" xmlns:r="http://schemas.openxmlformats.org/officeDocument/2006/relationships" xmlns:p="http://schemas.openxmlformats.org/presentationml/2006/main">
  <p:tag name="NUM" val="15"/>
  <p:tag name="{FUSIONTAGSHAPEID}" val="SlideShape_14"/>
</p:tagLst>
</file>

<file path=ppt/tags/tag20.xml><?xml version="1.0" encoding="utf-8"?>
<p:tagLst xmlns:a="http://schemas.openxmlformats.org/drawingml/2006/main" xmlns:r="http://schemas.openxmlformats.org/officeDocument/2006/relationships" xmlns:p="http://schemas.openxmlformats.org/presentationml/2006/main">
  <p:tag name="NUM" val="16"/>
  <p:tag name="{FUSIONTAGSHAPEID}" val="SlideShape_15"/>
</p:tagLst>
</file>

<file path=ppt/tags/tag21.xml><?xml version="1.0" encoding="utf-8"?>
<p:tagLst xmlns:a="http://schemas.openxmlformats.org/drawingml/2006/main" xmlns:r="http://schemas.openxmlformats.org/officeDocument/2006/relationships" xmlns:p="http://schemas.openxmlformats.org/presentationml/2006/main">
  <p:tag name="NUM" val="17"/>
  <p:tag name="{FUSIONTAGSHAPEID}" val="SlideShape_16"/>
</p:tagLst>
</file>

<file path=ppt/tags/tag22.xml><?xml version="1.0" encoding="utf-8"?>
<p:tagLst xmlns:a="http://schemas.openxmlformats.org/drawingml/2006/main" xmlns:r="http://schemas.openxmlformats.org/officeDocument/2006/relationships" xmlns:p="http://schemas.openxmlformats.org/presentationml/2006/main">
  <p:tag name="{FUSIONTAGSHAPEID}" val="NotesShape_18"/>
</p:tagLst>
</file>

<file path=ppt/tags/tag23.xml><?xml version="1.0" encoding="utf-8"?>
<p:tagLst xmlns:a="http://schemas.openxmlformats.org/drawingml/2006/main" xmlns:r="http://schemas.openxmlformats.org/officeDocument/2006/relationships" xmlns:p="http://schemas.openxmlformats.org/presentationml/2006/main">
  <p:tag name="{FUSIONTAGSHAPEID}" val="NotesShape_19"/>
</p:tagLst>
</file>

<file path=ppt/tags/tag24.xml><?xml version="1.0" encoding="utf-8"?>
<p:tagLst xmlns:a="http://schemas.openxmlformats.org/drawingml/2006/main" xmlns:r="http://schemas.openxmlformats.org/officeDocument/2006/relationships" xmlns:p="http://schemas.openxmlformats.org/presentationml/2006/main">
  <p:tag name="{FUSIONTAGSHAPEID}" val="NotesShape_20"/>
</p:tagLst>
</file>

<file path=ppt/tags/tag25.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6.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27.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28.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29.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1118</TotalTime>
  <Words>1017</Words>
  <Application>Microsoft Office PowerPoint</Application>
  <PresentationFormat>On-screen Show (4:3)</PresentationFormat>
  <Paragraphs>107</Paragraphs>
  <Slides>4</Slides>
  <Notes>4</Notes>
  <HiddenSlides>0</HiddenSlides>
  <MMClips>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ＭＳ Ｐゴシック</vt:lpstr>
      <vt:lpstr>Arial</vt:lpstr>
      <vt:lpstr>Calibri</vt:lpstr>
      <vt:lpstr>Tahoma</vt:lpstr>
      <vt:lpstr>Wingdings</vt:lpstr>
      <vt:lpstr>Office Theme</vt:lpstr>
      <vt:lpstr>1_Office Theme</vt:lpstr>
      <vt:lpstr>2_Office Theme</vt:lpstr>
      <vt:lpstr>PowerPoint Presentation</vt:lpstr>
      <vt:lpstr>The role of the departmental FGP representative</vt:lpstr>
      <vt:lpstr>The roles of catalogue users</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119</cp:revision>
  <cp:lastPrinted>2017-08-25T13:08:09Z</cp:lastPrinted>
  <dcterms:created xsi:type="dcterms:W3CDTF">2015-09-10T13:46:21Z</dcterms:created>
  <dcterms:modified xsi:type="dcterms:W3CDTF">2018-03-06T18:58:29Z</dcterms:modified>
</cp:coreProperties>
</file>