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56" r:id="rId3"/>
    <p:sldId id="268" r:id="rId4"/>
    <p:sldId id="269" r:id="rId5"/>
    <p:sldId id="271" r:id="rId6"/>
    <p:sldId id="270" r:id="rId7"/>
    <p:sldId id="272" r:id="rId8"/>
    <p:sldId id="273" r:id="rId9"/>
    <p:sldId id="274" r:id="rId10"/>
    <p:sldId id="267" r:id="rId1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58537" autoAdjust="0"/>
  </p:normalViewPr>
  <p:slideViewPr>
    <p:cSldViewPr>
      <p:cViewPr varScale="1">
        <p:scale>
          <a:sx n="66" d="100"/>
          <a:sy n="66" d="100"/>
        </p:scale>
        <p:origin x="1536"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299" tIns="46149" rIns="92299" bIns="46149"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299" tIns="46149" rIns="92299" bIns="46149"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299" tIns="46149" rIns="92299" bIns="46149" rtlCol="0" anchor="ctr"/>
          <a:lstStyle/>
          <a:p>
            <a:endParaRPr lang="en-CA"/>
          </a:p>
        </p:txBody>
      </p:sp>
      <p:sp>
        <p:nvSpPr>
          <p:cNvPr id="5" name="Notes Placeholder 4"/>
          <p:cNvSpPr>
            <a:spLocks noGrp="1"/>
          </p:cNvSpPr>
          <p:nvPr>
            <p:ph type="body" sz="quarter" idx="3"/>
          </p:nvPr>
        </p:nvSpPr>
        <p:spPr>
          <a:xfrm>
            <a:off x="685801" y="4415792"/>
            <a:ext cx="5486400" cy="4183380"/>
          </a:xfrm>
          <a:prstGeom prst="rect">
            <a:avLst/>
          </a:prstGeom>
        </p:spPr>
        <p:txBody>
          <a:bodyPr vert="horz" lIns="92299" tIns="46149" rIns="92299" bIns="461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2971800" cy="464820"/>
          </a:xfrm>
          <a:prstGeom prst="rect">
            <a:avLst/>
          </a:prstGeom>
        </p:spPr>
        <p:txBody>
          <a:bodyPr vert="horz" lIns="92299" tIns="46149" rIns="92299" bIns="46149"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299" tIns="46149" rIns="92299" bIns="46149"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slide" Target="../slides/slide8.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ct val="20000"/>
              </a:spcBef>
            </a:pPr>
            <a:r>
              <a:rPr lang="en-CA" kern="0" dirty="0" smtClean="0"/>
              <a:t>In this module, we will describe the requirements for publication in the FGP catalogue.</a:t>
            </a:r>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2717691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lvl="4" defTabSz="912493">
              <a:defRPr/>
            </a:pPr>
            <a:r>
              <a:rPr lang="en-CA" dirty="0" smtClean="0">
                <a:solidFill>
                  <a:schemeClr val="tx1"/>
                </a:solidFill>
              </a:rPr>
              <a:t>The minimum requirements of the FGP</a:t>
            </a:r>
          </a:p>
          <a:p>
            <a:pPr marL="0" lvl="4" defTabSz="912493">
              <a:defRPr/>
            </a:pPr>
            <a:endParaRPr lang="en-CA" dirty="0" smtClean="0">
              <a:solidFill>
                <a:schemeClr val="tx1"/>
              </a:solidFill>
            </a:endParaRPr>
          </a:p>
          <a:p>
            <a:pPr marL="0" lvl="4" defTabSz="912493">
              <a:defRPr/>
            </a:pPr>
            <a:r>
              <a:rPr lang="en-CA" dirty="0" smtClean="0">
                <a:solidFill>
                  <a:schemeClr val="tx1"/>
                </a:solidFill>
              </a:rPr>
              <a:t>First</a:t>
            </a:r>
            <a:r>
              <a:rPr lang="en-CA" dirty="0">
                <a:solidFill>
                  <a:schemeClr val="tx1"/>
                </a:solidFill>
              </a:rPr>
              <a:t>, </a:t>
            </a:r>
            <a:r>
              <a:rPr lang="en-CA" dirty="0" smtClean="0">
                <a:solidFill>
                  <a:schemeClr val="tx1"/>
                </a:solidFill>
              </a:rPr>
              <a:t>the FGP </a:t>
            </a:r>
            <a:r>
              <a:rPr lang="en-CA" dirty="0">
                <a:solidFill>
                  <a:schemeClr val="tx1"/>
                </a:solidFill>
              </a:rPr>
              <a:t>requires geospatial datasets, i.e., data that </a:t>
            </a:r>
            <a:r>
              <a:rPr lang="en-CA" dirty="0" smtClean="0">
                <a:solidFill>
                  <a:schemeClr val="tx1"/>
                </a:solidFill>
              </a:rPr>
              <a:t>include </a:t>
            </a:r>
            <a:r>
              <a:rPr lang="en-CA" dirty="0">
                <a:solidFill>
                  <a:schemeClr val="tx1"/>
                </a:solidFill>
              </a:rPr>
              <a:t>a reference to a position on Earth; either x, y or latitude and longitude coordinates. </a:t>
            </a:r>
          </a:p>
          <a:p>
            <a:pPr marL="0" lvl="4" defTabSz="912493">
              <a:defRPr/>
            </a:pPr>
            <a:endParaRPr lang="en-CA" dirty="0"/>
          </a:p>
          <a:p>
            <a:r>
              <a:rPr lang="en-CA" dirty="0" smtClean="0"/>
              <a:t>Second, metadata must be provided to allow catalogue users to find geospatial data. For each dataset, it is necessary to create bilingual metadata, and they must comply with the standards of ISO 19115 North American Profile: 2003 Harmonized North American Profile (HNAP). This profile is harmonized </a:t>
            </a:r>
            <a:r>
              <a:rPr lang="en-CA" dirty="0">
                <a:solidFill>
                  <a:schemeClr val="tx1"/>
                </a:solidFill>
              </a:rPr>
              <a:t>because it comes from the collaboration of several departments. It presents the North American Profile elements that have become</a:t>
            </a:r>
            <a:r>
              <a:rPr lang="en-CA" dirty="0" smtClean="0"/>
              <a:t> </a:t>
            </a:r>
            <a:r>
              <a:rPr lang="en-CA" dirty="0">
                <a:solidFill>
                  <a:schemeClr val="tx1"/>
                </a:solidFill>
              </a:rPr>
              <a:t>mandatory, along with rules and guidelines. </a:t>
            </a:r>
          </a:p>
          <a:p>
            <a:endParaRPr lang="en-CA" dirty="0">
              <a:solidFill>
                <a:schemeClr val="tx1"/>
              </a:solidFill>
            </a:endParaRPr>
          </a:p>
          <a:p>
            <a:pPr defTabSz="912493">
              <a:defRPr/>
            </a:pPr>
            <a:r>
              <a:rPr lang="en-CA" dirty="0">
                <a:solidFill>
                  <a:schemeClr val="tx1"/>
                </a:solidFill>
              </a:rPr>
              <a:t>Third, the data must be accessible using a link to a web </a:t>
            </a:r>
            <a:r>
              <a:rPr lang="en-CA" dirty="0" smtClean="0">
                <a:solidFill>
                  <a:schemeClr val="tx1"/>
                </a:solidFill>
              </a:rPr>
              <a:t>map </a:t>
            </a:r>
            <a:r>
              <a:rPr lang="en-CA" dirty="0">
                <a:solidFill>
                  <a:schemeClr val="tx1"/>
                </a:solidFill>
              </a:rPr>
              <a:t>service and a link for downloading. </a:t>
            </a:r>
            <a:endParaRPr lang="en-CA" strike="sngStrike" dirty="0">
              <a:solidFill>
                <a:schemeClr val="tx1"/>
              </a:solidFill>
            </a:endParaRPr>
          </a:p>
          <a:p>
            <a:pPr defTabSz="912493">
              <a:defRPr/>
            </a:pPr>
            <a:r>
              <a:rPr lang="en-CA" dirty="0" smtClean="0"/>
              <a:t> </a:t>
            </a:r>
            <a:endParaRPr lang="en-CA" dirty="0">
              <a:solidFill>
                <a:schemeClr val="tx1"/>
              </a:solidFill>
            </a:endParaRPr>
          </a:p>
          <a:p>
            <a:r>
              <a:rPr lang="en-CA" dirty="0">
                <a:solidFill>
                  <a:schemeClr val="tx1"/>
                </a:solidFill>
              </a:rPr>
              <a:t>And lastly, the data must be accompanied </a:t>
            </a:r>
            <a:r>
              <a:rPr lang="en-CA" dirty="0" smtClean="0">
                <a:solidFill>
                  <a:schemeClr val="tx1"/>
                </a:solidFill>
              </a:rPr>
              <a:t>by </a:t>
            </a:r>
            <a:r>
              <a:rPr lang="en-CA" dirty="0">
                <a:solidFill>
                  <a:schemeClr val="tx1"/>
                </a:solidFill>
              </a:rPr>
              <a:t>Canada’s Open Government </a:t>
            </a:r>
            <a:r>
              <a:rPr lang="en-CA" dirty="0" smtClean="0">
                <a:solidFill>
                  <a:schemeClr val="tx1"/>
                </a:solidFill>
              </a:rPr>
              <a:t>Licence </a:t>
            </a:r>
            <a:r>
              <a:rPr lang="en-CA" dirty="0">
                <a:solidFill>
                  <a:schemeClr val="tx1"/>
                </a:solidFill>
              </a:rPr>
              <a:t>so </a:t>
            </a:r>
            <a:r>
              <a:rPr lang="en-CA" dirty="0" smtClean="0">
                <a:solidFill>
                  <a:schemeClr val="tx1"/>
                </a:solidFill>
              </a:rPr>
              <a:t>they </a:t>
            </a:r>
            <a:r>
              <a:rPr lang="en-CA" dirty="0">
                <a:solidFill>
                  <a:schemeClr val="tx1"/>
                </a:solidFill>
              </a:rPr>
              <a:t>can be published on the Open Maps website.</a:t>
            </a:r>
            <a:r>
              <a:rPr lang="en-CA" dirty="0" smtClean="0"/>
              <a:t> </a:t>
            </a:r>
            <a:endParaRPr lang="en-CA" strike="sngStrike" dirty="0">
              <a:solidFill>
                <a:schemeClr val="tx1"/>
              </a:solidFill>
            </a:endParaRPr>
          </a:p>
          <a:p>
            <a:endParaRPr lang="en-CA" dirty="0">
              <a:solidFill>
                <a:schemeClr val="tx1"/>
              </a:solidFill>
            </a:endParaRP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7168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noProof="0" dirty="0"/>
              <a:t>This is an overview of the mandatory elements that are essential for the metadata of the North American Harmonized </a:t>
            </a:r>
            <a:r>
              <a:rPr lang="en-CA" noProof="0" dirty="0" smtClean="0"/>
              <a:t>Profile (the HNAP). </a:t>
            </a:r>
            <a:r>
              <a:rPr lang="en-CA" noProof="0" dirty="0"/>
              <a:t>These elements can be found in the documentation available in </a:t>
            </a:r>
            <a:r>
              <a:rPr lang="en-CA" noProof="0" dirty="0" smtClean="0"/>
              <a:t>Help for Contributors. </a:t>
            </a:r>
            <a:r>
              <a:rPr lang="en-CA" noProof="0" dirty="0"/>
              <a:t>We will discuss each element in detail in the </a:t>
            </a:r>
            <a:r>
              <a:rPr lang="en-CA" altLang="en-US" sz="1200" b="1" dirty="0" smtClean="0">
                <a:latin typeface="Tahoma" panose="020B0604030504040204" pitchFamily="34" charset="0"/>
              </a:rPr>
              <a:t>What is the HNAP?</a:t>
            </a:r>
            <a:r>
              <a:rPr lang="en-CA" noProof="0" dirty="0" smtClean="0"/>
              <a:t> module.</a:t>
            </a:r>
            <a:endParaRPr lang="en-CA" noProof="0"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5905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b="0" noProof="0" dirty="0">
                <a:solidFill>
                  <a:schemeClr val="tx1"/>
                </a:solidFill>
              </a:rPr>
              <a:t>The map services accepted in the FGP are the OGC WMS</a:t>
            </a:r>
            <a:r>
              <a:rPr lang="en-CA" dirty="0" smtClean="0"/>
              <a:t> </a:t>
            </a:r>
            <a:r>
              <a:rPr lang="en-CA" b="0" noProof="0" dirty="0">
                <a:solidFill>
                  <a:schemeClr val="tx1"/>
                </a:solidFill>
              </a:rPr>
              <a:t> and ESRI REST services. </a:t>
            </a:r>
          </a:p>
          <a:p>
            <a:endParaRPr lang="en-CA" b="0" noProof="0" dirty="0">
              <a:solidFill>
                <a:schemeClr val="tx1"/>
              </a:solidFill>
            </a:endParaRPr>
          </a:p>
          <a:p>
            <a:r>
              <a:rPr lang="en-CA" b="0" noProof="0" dirty="0" smtClean="0">
                <a:solidFill>
                  <a:schemeClr val="tx1"/>
                </a:solidFill>
              </a:rPr>
              <a:t>A WMS service</a:t>
            </a:r>
            <a:r>
              <a:rPr lang="en-CA" b="0" baseline="0" noProof="0" dirty="0" smtClean="0">
                <a:solidFill>
                  <a:schemeClr val="tx1"/>
                </a:solidFill>
              </a:rPr>
              <a:t> </a:t>
            </a:r>
            <a:r>
              <a:rPr lang="en-CA" b="0" noProof="0" dirty="0" smtClean="0">
                <a:solidFill>
                  <a:schemeClr val="tx1"/>
                </a:solidFill>
              </a:rPr>
              <a:t>can </a:t>
            </a:r>
            <a:r>
              <a:rPr lang="en-CA" b="0" noProof="0" dirty="0">
                <a:solidFill>
                  <a:schemeClr val="tx1"/>
                </a:solidFill>
              </a:rPr>
              <a:t>be used for a layer or set of layers.  The parameter </a:t>
            </a:r>
            <a:r>
              <a:rPr lang="en-CA" b="0" noProof="0" dirty="0" smtClean="0">
                <a:solidFill>
                  <a:schemeClr val="tx1"/>
                </a:solidFill>
              </a:rPr>
              <a:t>/Layers </a:t>
            </a:r>
            <a:r>
              <a:rPr lang="en-CA" b="0" noProof="0" dirty="0">
                <a:solidFill>
                  <a:schemeClr val="tx1"/>
                </a:solidFill>
              </a:rPr>
              <a:t>=  is used to provide the name of the layer in question</a:t>
            </a:r>
            <a:r>
              <a:rPr lang="en-CA" b="0" noProof="0" dirty="0" smtClean="0">
                <a:solidFill>
                  <a:schemeClr val="tx1"/>
                </a:solidFill>
              </a:rPr>
              <a:t>. The </a:t>
            </a:r>
            <a:r>
              <a:rPr lang="en-CA" b="0" noProof="0" dirty="0">
                <a:solidFill>
                  <a:schemeClr val="tx1"/>
                </a:solidFill>
              </a:rPr>
              <a:t>o</a:t>
            </a:r>
            <a:r>
              <a:rPr lang="en-CA" b="0" noProof="0" dirty="0" smtClean="0">
                <a:solidFill>
                  <a:schemeClr val="tx1"/>
                </a:solidFill>
              </a:rPr>
              <a:t>ptional </a:t>
            </a:r>
            <a:r>
              <a:rPr lang="en-CA" b="0" noProof="0" dirty="0">
                <a:solidFill>
                  <a:schemeClr val="tx1"/>
                </a:solidFill>
              </a:rPr>
              <a:t>parameters </a:t>
            </a:r>
            <a:r>
              <a:rPr lang="en-CA" b="0" noProof="0" dirty="0" smtClean="0">
                <a:solidFill>
                  <a:schemeClr val="tx1"/>
                </a:solidFill>
              </a:rPr>
              <a:t>/LEGEND_FORMAT </a:t>
            </a:r>
            <a:r>
              <a:rPr lang="en-CA" b="0" noProof="0" dirty="0">
                <a:solidFill>
                  <a:schemeClr val="tx1"/>
                </a:solidFill>
              </a:rPr>
              <a:t>= and </a:t>
            </a:r>
            <a:r>
              <a:rPr lang="en-CA" b="0" noProof="0" dirty="0" smtClean="0">
                <a:solidFill>
                  <a:schemeClr val="tx1"/>
                </a:solidFill>
              </a:rPr>
              <a:t>/FEATURE_INFO_TYPE </a:t>
            </a:r>
            <a:r>
              <a:rPr lang="en-CA" b="0" noProof="0" dirty="0">
                <a:solidFill>
                  <a:schemeClr val="tx1"/>
                </a:solidFill>
              </a:rPr>
              <a:t>allow you to specify </a:t>
            </a:r>
            <a:r>
              <a:rPr lang="en-CA" baseline="0" dirty="0">
                <a:solidFill>
                  <a:schemeClr val="tx1"/>
                </a:solidFill>
              </a:rPr>
              <a:t>the display format for the legend and for the </a:t>
            </a:r>
            <a:r>
              <a:rPr lang="en-CA" baseline="0" dirty="0" smtClean="0">
                <a:solidFill>
                  <a:schemeClr val="tx1"/>
                </a:solidFill>
              </a:rPr>
              <a:t>feature </a:t>
            </a:r>
            <a:r>
              <a:rPr lang="en-CA" baseline="0" dirty="0">
                <a:solidFill>
                  <a:schemeClr val="tx1"/>
                </a:solidFill>
              </a:rPr>
              <a:t>information.</a:t>
            </a:r>
            <a:endParaRPr lang="en-CA" b="0" baseline="0" noProof="0" dirty="0">
              <a:solidFill>
                <a:schemeClr val="tx1"/>
              </a:solidFill>
            </a:endParaRPr>
          </a:p>
          <a:p>
            <a:endParaRPr lang="en-CA" b="0" baseline="0" noProof="0" dirty="0">
              <a:solidFill>
                <a:schemeClr val="tx1"/>
              </a:solidFill>
            </a:endParaRPr>
          </a:p>
          <a:p>
            <a:r>
              <a:rPr lang="en-CA" b="0" baseline="0" noProof="0" dirty="0">
                <a:solidFill>
                  <a:schemeClr val="tx1"/>
                </a:solidFill>
              </a:rPr>
              <a:t>For ESRI REST services, the accepted types of services are:</a:t>
            </a:r>
          </a:p>
          <a:p>
            <a:endParaRPr lang="en-CA" b="1" baseline="0" noProof="0" dirty="0">
              <a:solidFill>
                <a:schemeClr val="tx1"/>
              </a:solidFill>
            </a:endParaRPr>
          </a:p>
          <a:p>
            <a:pPr marL="741401" lvl="1" indent="-285155">
              <a:buFont typeface="Arial" panose="020B0604020202020204" pitchFamily="34" charset="0"/>
              <a:buChar char="•"/>
            </a:pPr>
            <a:r>
              <a:rPr lang="en-CA" dirty="0" smtClean="0">
                <a:solidFill>
                  <a:schemeClr val="tx1"/>
                </a:solidFill>
              </a:rPr>
              <a:t>A map </a:t>
            </a:r>
            <a:r>
              <a:rPr lang="en-CA" dirty="0">
                <a:solidFill>
                  <a:schemeClr val="tx1"/>
                </a:solidFill>
              </a:rPr>
              <a:t>service with </a:t>
            </a:r>
            <a:r>
              <a:rPr lang="en-CA" dirty="0" smtClean="0">
                <a:solidFill>
                  <a:schemeClr val="tx1"/>
                </a:solidFill>
              </a:rPr>
              <a:t>a “Feature” </a:t>
            </a:r>
            <a:r>
              <a:rPr lang="en-CA" dirty="0">
                <a:solidFill>
                  <a:schemeClr val="tx1"/>
                </a:solidFill>
              </a:rPr>
              <a:t>layer </a:t>
            </a:r>
          </a:p>
          <a:p>
            <a:pPr marL="741401" lvl="1" indent="-285155">
              <a:buFont typeface="Arial" panose="020B0604020202020204" pitchFamily="34" charset="0"/>
              <a:buChar char="•"/>
            </a:pPr>
            <a:r>
              <a:rPr lang="en-CA" dirty="0" smtClean="0">
                <a:solidFill>
                  <a:schemeClr val="tx1"/>
                </a:solidFill>
              </a:rPr>
              <a:t>A map service </a:t>
            </a:r>
            <a:r>
              <a:rPr lang="en-CA" dirty="0">
                <a:solidFill>
                  <a:schemeClr val="tx1"/>
                </a:solidFill>
              </a:rPr>
              <a:t>with </a:t>
            </a:r>
            <a:r>
              <a:rPr lang="en-CA" dirty="0" smtClean="0">
                <a:solidFill>
                  <a:schemeClr val="tx1"/>
                </a:solidFill>
              </a:rPr>
              <a:t>a “Raster” </a:t>
            </a:r>
            <a:r>
              <a:rPr lang="en-CA" dirty="0">
                <a:solidFill>
                  <a:schemeClr val="tx1"/>
                </a:solidFill>
              </a:rPr>
              <a:t>layer </a:t>
            </a:r>
          </a:p>
          <a:p>
            <a:pPr marL="741401" lvl="1" indent="-285155">
              <a:buFont typeface="Arial" panose="020B0604020202020204" pitchFamily="34" charset="0"/>
              <a:buChar char="•"/>
            </a:pPr>
            <a:r>
              <a:rPr lang="en-CA" dirty="0" smtClean="0">
                <a:solidFill>
                  <a:schemeClr val="tx1"/>
                </a:solidFill>
              </a:rPr>
              <a:t>An image </a:t>
            </a:r>
            <a:r>
              <a:rPr lang="en-CA" dirty="0">
                <a:solidFill>
                  <a:schemeClr val="tx1"/>
                </a:solidFill>
              </a:rPr>
              <a:t>service </a:t>
            </a:r>
          </a:p>
          <a:p>
            <a:pPr marL="741401" lvl="1" indent="-285155">
              <a:buFont typeface="Arial" panose="020B0604020202020204" pitchFamily="34" charset="0"/>
              <a:buChar char="•"/>
            </a:pPr>
            <a:r>
              <a:rPr lang="en-CA" dirty="0" smtClean="0">
                <a:solidFill>
                  <a:schemeClr val="tx1"/>
                </a:solidFill>
              </a:rPr>
              <a:t>A tiled </a:t>
            </a:r>
            <a:r>
              <a:rPr lang="en-CA" dirty="0">
                <a:solidFill>
                  <a:schemeClr val="tx1"/>
                </a:solidFill>
              </a:rPr>
              <a:t>map service</a:t>
            </a:r>
          </a:p>
          <a:p>
            <a:pPr marL="741401" lvl="1" indent="-285155">
              <a:buFont typeface="Arial" panose="020B0604020202020204" pitchFamily="34" charset="0"/>
              <a:buChar char="•"/>
            </a:pPr>
            <a:endParaRPr lang="en-CA" b="1" baseline="0" noProof="0" dirty="0">
              <a:solidFill>
                <a:schemeClr val="tx1"/>
              </a:solidFill>
            </a:endParaRPr>
          </a:p>
          <a:p>
            <a:r>
              <a:rPr lang="en-CA" b="0" baseline="0" noProof="0" dirty="0">
                <a:solidFill>
                  <a:schemeClr val="tx1"/>
                </a:solidFill>
              </a:rPr>
              <a:t>It is important to note that for ESRI REST </a:t>
            </a:r>
            <a:r>
              <a:rPr lang="en-CA" b="0" baseline="0" noProof="0" dirty="0" smtClean="0">
                <a:solidFill>
                  <a:schemeClr val="tx1"/>
                </a:solidFill>
              </a:rPr>
              <a:t>map </a:t>
            </a:r>
            <a:r>
              <a:rPr lang="en-CA" b="0" baseline="0" noProof="0" dirty="0">
                <a:solidFill>
                  <a:schemeClr val="tx1"/>
                </a:solidFill>
              </a:rPr>
              <a:t>services, </a:t>
            </a:r>
            <a:r>
              <a:rPr lang="en-CA" b="0" baseline="0" noProof="0" dirty="0" smtClean="0">
                <a:solidFill>
                  <a:schemeClr val="tx1"/>
                </a:solidFill>
              </a:rPr>
              <a:t>“Group” </a:t>
            </a:r>
            <a:r>
              <a:rPr lang="en-CA" b="0" baseline="0" noProof="0" dirty="0">
                <a:solidFill>
                  <a:schemeClr val="tx1"/>
                </a:solidFill>
              </a:rPr>
              <a:t>layers are still not allowed.</a:t>
            </a:r>
          </a:p>
          <a:p>
            <a:endParaRPr lang="en-CA" b="0" baseline="0" noProof="0" dirty="0">
              <a:solidFill>
                <a:schemeClr val="tx1"/>
              </a:solidFill>
            </a:endParaRPr>
          </a:p>
          <a:p>
            <a:r>
              <a:rPr lang="en-CA" b="0" baseline="0" noProof="0" dirty="0">
                <a:solidFill>
                  <a:schemeClr val="tx1"/>
                </a:solidFill>
              </a:rPr>
              <a:t>The documentation available on the OGC and ESRI websites </a:t>
            </a:r>
            <a:r>
              <a:rPr lang="en-CA" b="0" baseline="0" noProof="0" dirty="0" smtClean="0">
                <a:solidFill>
                  <a:schemeClr val="tx1"/>
                </a:solidFill>
              </a:rPr>
              <a:t>provide </a:t>
            </a:r>
            <a:r>
              <a:rPr lang="en-CA" b="0" baseline="0" noProof="0" dirty="0">
                <a:solidFill>
                  <a:schemeClr val="tx1"/>
                </a:solidFill>
              </a:rPr>
              <a:t>all the technical information necessary to properly configure these services.</a:t>
            </a: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7351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b="0" baseline="0" noProof="0" dirty="0">
                <a:solidFill>
                  <a:schemeClr val="tx1"/>
                </a:solidFill>
              </a:rPr>
              <a:t>The </a:t>
            </a:r>
            <a:r>
              <a:rPr lang="en-CA" b="0" baseline="0" noProof="0" dirty="0" smtClean="0">
                <a:solidFill>
                  <a:schemeClr val="tx1"/>
                </a:solidFill>
              </a:rPr>
              <a:t>two projections </a:t>
            </a:r>
            <a:r>
              <a:rPr lang="en-CA" b="0" baseline="0" noProof="0" dirty="0">
                <a:solidFill>
                  <a:schemeClr val="tx1"/>
                </a:solidFill>
              </a:rPr>
              <a:t>used by the FGP viewer are:</a:t>
            </a:r>
            <a:endParaRPr lang="en-CA" b="0" dirty="0">
              <a:solidFill>
                <a:schemeClr val="tx1"/>
              </a:solidFill>
            </a:endParaRPr>
          </a:p>
          <a:p>
            <a:pPr lvl="1"/>
            <a:r>
              <a:rPr lang="en-CA" b="0" dirty="0" smtClean="0">
                <a:solidFill>
                  <a:schemeClr val="tx1"/>
                </a:solidFill>
              </a:rPr>
              <a:t>The Lambert </a:t>
            </a:r>
            <a:r>
              <a:rPr lang="en-CA" b="0" dirty="0">
                <a:solidFill>
                  <a:schemeClr val="tx1"/>
                </a:solidFill>
              </a:rPr>
              <a:t>Conformal Conic </a:t>
            </a:r>
            <a:r>
              <a:rPr lang="en-CA" b="0" dirty="0" smtClean="0">
                <a:solidFill>
                  <a:schemeClr val="tx1"/>
                </a:solidFill>
              </a:rPr>
              <a:t>projection,</a:t>
            </a:r>
            <a:endParaRPr lang="en-CA" b="0" dirty="0">
              <a:solidFill>
                <a:schemeClr val="tx1"/>
              </a:solidFill>
            </a:endParaRPr>
          </a:p>
          <a:p>
            <a:pPr lvl="1"/>
            <a:r>
              <a:rPr lang="en-CA" b="0" dirty="0" smtClean="0">
                <a:solidFill>
                  <a:schemeClr val="tx1"/>
                </a:solidFill>
              </a:rPr>
              <a:t>and the Mercator </a:t>
            </a:r>
            <a:r>
              <a:rPr lang="en-CA" b="0" dirty="0">
                <a:solidFill>
                  <a:schemeClr val="tx1"/>
                </a:solidFill>
              </a:rPr>
              <a:t>Web WGS 84 projection</a:t>
            </a:r>
          </a:p>
          <a:p>
            <a:pPr lvl="1"/>
            <a:endParaRPr lang="en-CA" b="0" dirty="0">
              <a:solidFill>
                <a:schemeClr val="tx1"/>
              </a:solidFill>
            </a:endParaRPr>
          </a:p>
          <a:p>
            <a:pPr lvl="0"/>
            <a:r>
              <a:rPr lang="en-CA" b="0" baseline="0" noProof="0" dirty="0">
                <a:solidFill>
                  <a:schemeClr val="tx1"/>
                </a:solidFill>
              </a:rPr>
              <a:t>Make sure your map service can be displayed according to these two projections.</a:t>
            </a:r>
          </a:p>
          <a:p>
            <a:pPr lvl="1"/>
            <a:endParaRPr lang="en-CA" b="1" baseline="0" noProof="0" dirty="0">
              <a:solidFill>
                <a:schemeClr val="tx1"/>
              </a:solidFill>
            </a:endParaRPr>
          </a:p>
          <a:p>
            <a:r>
              <a:rPr lang="en-CA" b="0" baseline="0" noProof="0" dirty="0">
                <a:solidFill>
                  <a:schemeClr val="tx1"/>
                </a:solidFill>
              </a:rPr>
              <a:t>It should also be mentioned that the standard requires bilingual </a:t>
            </a:r>
            <a:r>
              <a:rPr lang="en-CA" b="0" baseline="0" noProof="0" dirty="0" smtClean="0">
                <a:solidFill>
                  <a:schemeClr val="tx1"/>
                </a:solidFill>
              </a:rPr>
              <a:t>map </a:t>
            </a:r>
            <a:r>
              <a:rPr lang="en-CA" b="0" baseline="0" noProof="0" dirty="0">
                <a:solidFill>
                  <a:schemeClr val="tx1"/>
                </a:solidFill>
              </a:rPr>
              <a:t>services. </a:t>
            </a:r>
            <a:r>
              <a:rPr lang="en-CA" b="0" baseline="0" noProof="0" dirty="0" smtClean="0">
                <a:solidFill>
                  <a:schemeClr val="tx1"/>
                </a:solidFill>
              </a:rPr>
              <a:t>We therefore </a:t>
            </a:r>
            <a:r>
              <a:rPr lang="en-CA" b="0" baseline="0" noProof="0" dirty="0">
                <a:solidFill>
                  <a:schemeClr val="tx1"/>
                </a:solidFill>
              </a:rPr>
              <a:t>recommend two separate unilingual services, although a bilingual service is also acceptable. </a:t>
            </a:r>
            <a:r>
              <a:rPr lang="en-CA" b="0" baseline="0" noProof="0" dirty="0" smtClean="0">
                <a:solidFill>
                  <a:schemeClr val="tx1"/>
                </a:solidFill>
              </a:rPr>
              <a:t>The legends </a:t>
            </a:r>
            <a:r>
              <a:rPr lang="en-CA" b="0" baseline="0" noProof="0" dirty="0">
                <a:solidFill>
                  <a:schemeClr val="tx1"/>
                </a:solidFill>
              </a:rPr>
              <a:t>and the </a:t>
            </a:r>
            <a:r>
              <a:rPr lang="en-CA" b="0" baseline="0" noProof="0" dirty="0" smtClean="0">
                <a:solidFill>
                  <a:schemeClr val="tx1"/>
                </a:solidFill>
              </a:rPr>
              <a:t>names </a:t>
            </a:r>
            <a:r>
              <a:rPr lang="en-CA" b="0" baseline="0" noProof="0" dirty="0">
                <a:solidFill>
                  <a:schemeClr val="tx1"/>
                </a:solidFill>
              </a:rPr>
              <a:t>of the attributes are particularly affected by bilingualism.</a:t>
            </a: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9446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defTabSz="912493">
              <a:defRPr/>
            </a:pPr>
            <a:r>
              <a:rPr lang="en-CA" noProof="0" dirty="0"/>
              <a:t>The FGP also requests that the data be accessible for download.</a:t>
            </a:r>
          </a:p>
          <a:p>
            <a:pPr defTabSz="912493">
              <a:defRPr/>
            </a:pPr>
            <a:endParaRPr lang="en-CA" noProof="0" dirty="0"/>
          </a:p>
          <a:p>
            <a:pPr defTabSz="912493">
              <a:defRPr/>
            </a:pPr>
            <a:r>
              <a:rPr lang="en-CA" dirty="0" smtClean="0"/>
              <a:t>When there is only one file, you must provide a direct link to it.</a:t>
            </a:r>
          </a:p>
          <a:p>
            <a:pPr defTabSz="912493">
              <a:defRPr/>
            </a:pPr>
            <a:r>
              <a:rPr lang="en-CA" dirty="0" smtClean="0"/>
              <a:t>When data are offered in more than one format and in more than one language, a direct link to each file is recommended according to format and language.</a:t>
            </a:r>
          </a:p>
          <a:p>
            <a:pPr defTabSz="912493">
              <a:defRPr/>
            </a:pPr>
            <a:r>
              <a:rPr lang="en-CA" dirty="0" smtClean="0"/>
              <a:t>When the number of files or the directory structure does not point directly to each file, a link to the download directory is sufficient.</a:t>
            </a:r>
            <a:endParaRPr lang="en-CA" dirty="0"/>
          </a:p>
          <a:p>
            <a:endParaRPr lang="en-CA" dirty="0"/>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A2D07-BC1B-4486-B260-FD11A6C9F86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2522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dirty="0" smtClean="0"/>
              <a:t>To be eligible for publication on the Open Maps website, all data must be accompanied by a Canada Open Government licence.</a:t>
            </a:r>
          </a:p>
          <a:p>
            <a:endParaRPr lang="en-CA" dirty="0"/>
          </a:p>
          <a:p>
            <a:r>
              <a:rPr lang="en-CA" dirty="0" smtClean="0"/>
              <a:t>The conditions for publication in the FGP affect the following 7 points:</a:t>
            </a:r>
          </a:p>
          <a:p>
            <a:r>
              <a:rPr lang="en-US" dirty="0" smtClean="0"/>
              <a:t>	</a:t>
            </a:r>
            <a:r>
              <a:rPr lang="en-CA" dirty="0" smtClean="0"/>
              <a:t>1. Data must be made available in an open format such as CSV, SHP, KML,</a:t>
            </a:r>
            <a:r>
              <a:rPr lang="en-CA" baseline="0" dirty="0" smtClean="0"/>
              <a:t> etc.</a:t>
            </a:r>
            <a:r>
              <a:rPr dirty="0"/>
              <a:t/>
            </a:r>
            <a:br>
              <a:rPr dirty="0"/>
            </a:br>
            <a:r>
              <a:rPr lang="en-US" dirty="0" smtClean="0"/>
              <a:t>	2. </a:t>
            </a:r>
            <a:r>
              <a:rPr lang="en-CA" dirty="0" smtClean="0"/>
              <a:t>With</a:t>
            </a:r>
            <a:r>
              <a:rPr lang="en-CA" baseline="0" dirty="0" smtClean="0"/>
              <a:t> respect to</a:t>
            </a:r>
            <a:r>
              <a:rPr lang="en-CA" dirty="0" smtClean="0"/>
              <a:t> legal, licensing and copyright, the data must be free of known legal restrictions, licences and copyrights.</a:t>
            </a:r>
          </a:p>
          <a:p>
            <a:r>
              <a:rPr lang="en-US" dirty="0" smtClean="0"/>
              <a:t>	3. </a:t>
            </a:r>
            <a:r>
              <a:rPr lang="en-CA" dirty="0" smtClean="0"/>
              <a:t>Publication of data in this resource by a third party must be permitted under the Canada Open Government licence.</a:t>
            </a:r>
          </a:p>
          <a:p>
            <a:r>
              <a:rPr lang="en-US" dirty="0" smtClean="0"/>
              <a:t>	4. </a:t>
            </a:r>
            <a:r>
              <a:rPr lang="en-CA" dirty="0" smtClean="0"/>
              <a:t>Data must not contain any personal information.</a:t>
            </a:r>
          </a:p>
          <a:p>
            <a:r>
              <a:rPr lang="en-US" dirty="0" smtClean="0"/>
              <a:t>	5. </a:t>
            </a:r>
            <a:r>
              <a:rPr lang="en-CA" dirty="0" smtClean="0"/>
              <a:t>In terms of security, no protected or classified data can be shared.</a:t>
            </a:r>
          </a:p>
          <a:p>
            <a:r>
              <a:rPr lang="en-US" dirty="0" smtClean="0"/>
              <a:t>	6. </a:t>
            </a:r>
            <a:r>
              <a:rPr lang="en-CA" dirty="0" smtClean="0"/>
              <a:t>The data must not be exempt or excluded under the </a:t>
            </a:r>
            <a:r>
              <a:rPr lang="en-CA" i="1" dirty="0"/>
              <a:t>Access to Information Act</a:t>
            </a:r>
            <a:r>
              <a:rPr lang="en-CA" dirty="0" smtClean="0"/>
              <a:t>.</a:t>
            </a:r>
          </a:p>
          <a:p>
            <a:r>
              <a:rPr lang="en-US" dirty="0" smtClean="0"/>
              <a:t>	7. </a:t>
            </a:r>
            <a:r>
              <a:rPr lang="en-CA" dirty="0" smtClean="0"/>
              <a:t>The data must be free of charge.</a:t>
            </a: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3557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noProof="0" dirty="0"/>
              <a:t>In sum, the data must:</a:t>
            </a:r>
          </a:p>
          <a:p>
            <a:pPr marL="169581" indent="-169581">
              <a:buFont typeface="Arial" panose="020B0604020202020204" pitchFamily="34" charset="0"/>
              <a:buChar char="•"/>
            </a:pPr>
            <a:r>
              <a:rPr lang="en-CA" noProof="0" dirty="0"/>
              <a:t>be </a:t>
            </a:r>
            <a:r>
              <a:rPr lang="en-CA" noProof="0" dirty="0" smtClean="0"/>
              <a:t>geospatial data, </a:t>
            </a:r>
            <a:endParaRPr lang="en-CA" noProof="0" dirty="0"/>
          </a:p>
          <a:p>
            <a:pPr marL="169581" indent="-169581">
              <a:buFont typeface="Arial" panose="020B0604020202020204" pitchFamily="34" charset="0"/>
              <a:buChar char="•"/>
            </a:pPr>
            <a:r>
              <a:rPr lang="en-CA" noProof="0" dirty="0"/>
              <a:t>be described by </a:t>
            </a:r>
            <a:r>
              <a:rPr lang="en-CA" noProof="0" dirty="0" smtClean="0"/>
              <a:t>metadata,</a:t>
            </a:r>
            <a:endParaRPr lang="en-CA" noProof="0" dirty="0"/>
          </a:p>
          <a:p>
            <a:pPr marL="169581" indent="-169581">
              <a:buFont typeface="Arial" panose="020B0604020202020204" pitchFamily="34" charset="0"/>
              <a:buChar char="•"/>
            </a:pPr>
            <a:r>
              <a:rPr lang="en-CA" baseline="0" noProof="0" dirty="0"/>
              <a:t>be accessible through a web </a:t>
            </a:r>
            <a:r>
              <a:rPr lang="en-CA" baseline="0" noProof="0" dirty="0" smtClean="0"/>
              <a:t>map </a:t>
            </a:r>
            <a:r>
              <a:rPr lang="en-CA" baseline="0" noProof="0" dirty="0"/>
              <a:t>service, have a link for downloading the </a:t>
            </a:r>
            <a:r>
              <a:rPr lang="en-CA" baseline="0" noProof="0" dirty="0" smtClean="0"/>
              <a:t>data, and </a:t>
            </a:r>
            <a:endParaRPr lang="en-CA" baseline="0" noProof="0" dirty="0"/>
          </a:p>
          <a:p>
            <a:pPr marL="169581" indent="-169581">
              <a:buFont typeface="Arial" panose="020B0604020202020204" pitchFamily="34" charset="0"/>
              <a:buChar char="•"/>
            </a:pPr>
            <a:r>
              <a:rPr lang="en-CA" baseline="0" noProof="0" dirty="0" smtClean="0"/>
              <a:t>be accompanied </a:t>
            </a:r>
            <a:r>
              <a:rPr lang="en-CA" baseline="0" noProof="0" dirty="0"/>
              <a:t>by the </a:t>
            </a:r>
            <a:r>
              <a:rPr lang="en-CA" baseline="0" noProof="0" dirty="0" smtClean="0"/>
              <a:t>Open Government Licence.</a:t>
            </a:r>
            <a:endParaRPr lang="en-CA" noProof="0"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72440-B759-4211-B5C2-355135E427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2280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731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1742476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415132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72959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288568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361889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1705569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469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738228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1732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5228262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5340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1352964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3.xml"/><Relationship Id="rId5" Type="http://schemas.openxmlformats.org/officeDocument/2006/relationships/audio" Target="../media/media2.m4a"/><Relationship Id="rId4" Type="http://schemas.microsoft.com/office/2007/relationships/media" Target="../media/media2.m4a"/></Relationships>
</file>

<file path=ppt/slides/_rels/slide3.xml.rels><?xml version="1.0" encoding="UTF-8" standalone="yes"?>
<Relationships xmlns="http://schemas.openxmlformats.org/package/2006/relationships"><Relationship Id="rId8" Type="http://schemas.microsoft.com/office/2007/relationships/media" Target="../media/media3.m4a"/><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3.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notesSlide" Target="../notesSlides/notesSlide3.xml"/><Relationship Id="rId5" Type="http://schemas.openxmlformats.org/officeDocument/2006/relationships/tags" Target="../tags/tag11.xml"/><Relationship Id="rId10" Type="http://schemas.openxmlformats.org/officeDocument/2006/relationships/slideLayout" Target="../slideLayouts/slideLayout13.xml"/><Relationship Id="rId4" Type="http://schemas.openxmlformats.org/officeDocument/2006/relationships/tags" Target="../tags/tag10.xml"/><Relationship Id="rId9" Type="http://schemas.openxmlformats.org/officeDocument/2006/relationships/audio" Target="../media/media3.m4a"/></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9.xml"/><Relationship Id="rId7" Type="http://schemas.openxmlformats.org/officeDocument/2006/relationships/notesSlide" Target="../notesSlides/notesSlide4.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13.xml"/><Relationship Id="rId5" Type="http://schemas.openxmlformats.org/officeDocument/2006/relationships/audio" Target="../media/media4.m4a"/><Relationship Id="rId4" Type="http://schemas.microsoft.com/office/2007/relationships/media" Target="../media/media4.m4a"/></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5.xml"/><Relationship Id="rId7" Type="http://schemas.openxmlformats.org/officeDocument/2006/relationships/notesSlide" Target="../notesSlides/notesSlide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13.xml"/><Relationship Id="rId5" Type="http://schemas.openxmlformats.org/officeDocument/2006/relationships/audio" Target="../media/media5.m4a"/><Relationship Id="rId4" Type="http://schemas.microsoft.com/office/2007/relationships/media" Target="../media/media5.m4a"/></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1.xml"/><Relationship Id="rId7" Type="http://schemas.openxmlformats.org/officeDocument/2006/relationships/notesSlide" Target="../notesSlides/notesSlide6.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13.xml"/><Relationship Id="rId5" Type="http://schemas.openxmlformats.org/officeDocument/2006/relationships/audio" Target="../media/media6.m4a"/><Relationship Id="rId4" Type="http://schemas.microsoft.com/office/2007/relationships/media" Target="../media/media6.m4a"/></Relationships>
</file>

<file path=ppt/slides/_rels/slide7.xml.rels><?xml version="1.0" encoding="UTF-8" standalone="yes"?>
<Relationships xmlns="http://schemas.openxmlformats.org/package/2006/relationships"><Relationship Id="rId8" Type="http://schemas.openxmlformats.org/officeDocument/2006/relationships/hyperlink" Target="http://open.canada.ca/en/open-government-licence-canada" TargetMode="External"/><Relationship Id="rId3" Type="http://schemas.openxmlformats.org/officeDocument/2006/relationships/tags" Target="../tags/tag37.xml"/><Relationship Id="rId7" Type="http://schemas.openxmlformats.org/officeDocument/2006/relationships/notesSlide" Target="../notesSlides/notesSlide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13.xml"/><Relationship Id="rId5" Type="http://schemas.openxmlformats.org/officeDocument/2006/relationships/audio" Target="../media/media7.m4a"/><Relationship Id="rId4" Type="http://schemas.microsoft.com/office/2007/relationships/media" Target="../media/media7.m4a"/><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3.xml"/><Relationship Id="rId7" Type="http://schemas.openxmlformats.org/officeDocument/2006/relationships/notesSlide" Target="../notesSlides/notesSlide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13.xml"/><Relationship Id="rId5" Type="http://schemas.openxmlformats.org/officeDocument/2006/relationships/audio" Target="../media/media8.m4a"/><Relationship Id="rId4" Type="http://schemas.microsoft.com/office/2007/relationships/media" Target="../media/media8.m4a"/></Relationships>
</file>

<file path=ppt/slides/_rels/slide9.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3.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audio" Target="../media/media9.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sz="2400" b="1" dirty="0"/>
              <a:t>What are the Requirements of the FGP?</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1455"/>
    </mc:Choice>
    <mc:Fallback xmlns="">
      <p:transition spd="slow" advTm="11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7544" y="1340768"/>
            <a:ext cx="7776864" cy="4853135"/>
          </a:xfrm>
        </p:spPr>
        <p:txBody>
          <a:bodyPr>
            <a:normAutofit fontScale="92500" lnSpcReduction="10000"/>
          </a:bodyPr>
          <a:lstStyle/>
          <a:p>
            <a:pPr>
              <a:buFont typeface="Arial" panose="020B0604020202020204" pitchFamily="34" charset="0"/>
              <a:buChar char="•"/>
            </a:pPr>
            <a:r>
              <a:rPr lang="en-CA" b="1" noProof="0" dirty="0"/>
              <a:t>Data</a:t>
            </a:r>
          </a:p>
          <a:p>
            <a:pPr marL="400050" lvl="1" indent="0">
              <a:buNone/>
            </a:pPr>
            <a:r>
              <a:rPr lang="en-CA" sz="2300" i="1" noProof="0" dirty="0">
                <a:solidFill>
                  <a:schemeClr val="accent2">
                    <a:lumMod val="60000"/>
                    <a:lumOff val="40000"/>
                  </a:schemeClr>
                </a:solidFill>
              </a:rPr>
              <a:t>At least one geospatial dataset</a:t>
            </a:r>
            <a:endParaRPr lang="en-CA" sz="4200" b="1" kern="0" noProof="0" dirty="0">
              <a:solidFill>
                <a:srgbClr val="12547C"/>
              </a:solidFill>
              <a:latin typeface="+mj-lt"/>
              <a:ea typeface="ＭＳ Ｐゴシック" charset="0"/>
              <a:cs typeface="+mj-cs"/>
            </a:endParaRPr>
          </a:p>
          <a:p>
            <a:pPr>
              <a:buFont typeface="Arial" panose="020B0604020202020204" pitchFamily="34" charset="0"/>
              <a:buChar char="•"/>
            </a:pPr>
            <a:r>
              <a:rPr lang="en-CA" b="1" noProof="0" dirty="0"/>
              <a:t>Metadata</a:t>
            </a:r>
          </a:p>
          <a:p>
            <a:pPr marL="457200" lvl="1" indent="0">
              <a:buNone/>
            </a:pPr>
            <a:r>
              <a:rPr lang="en-CA" sz="2300" i="1" noProof="0" dirty="0">
                <a:solidFill>
                  <a:schemeClr val="accent2">
                    <a:lumMod val="60000"/>
                    <a:lumOff val="40000"/>
                  </a:schemeClr>
                </a:solidFill>
              </a:rPr>
              <a:t>Metadata must be provided for each dataset, conform to the Harmonized North </a:t>
            </a:r>
            <a:r>
              <a:rPr lang="en-CA" sz="2300" i="1" noProof="0" dirty="0" smtClean="0">
                <a:solidFill>
                  <a:schemeClr val="accent2">
                    <a:lumMod val="60000"/>
                    <a:lumOff val="40000"/>
                  </a:schemeClr>
                </a:solidFill>
              </a:rPr>
              <a:t>American </a:t>
            </a:r>
            <a:r>
              <a:rPr lang="en-CA" sz="2300" i="1" noProof="0" dirty="0">
                <a:solidFill>
                  <a:schemeClr val="accent2">
                    <a:lumMod val="60000"/>
                    <a:lumOff val="40000"/>
                  </a:schemeClr>
                </a:solidFill>
              </a:rPr>
              <a:t>Profile (HNAP) and be bilingual</a:t>
            </a:r>
          </a:p>
          <a:p>
            <a:pPr marL="457200" lvl="1" indent="0">
              <a:buNone/>
            </a:pPr>
            <a:endParaRPr lang="en-CA" sz="1100" i="1" noProof="0" dirty="0">
              <a:solidFill>
                <a:schemeClr val="accent2">
                  <a:lumMod val="60000"/>
                  <a:lumOff val="40000"/>
                </a:schemeClr>
              </a:solidFill>
            </a:endParaRPr>
          </a:p>
          <a:p>
            <a:pPr>
              <a:buFont typeface="Arial" panose="020B0604020202020204" pitchFamily="34" charset="0"/>
              <a:buChar char="•"/>
            </a:pPr>
            <a:r>
              <a:rPr lang="en-CA" b="1" noProof="0" dirty="0"/>
              <a:t>Access</a:t>
            </a:r>
          </a:p>
          <a:p>
            <a:pPr marL="457200" lvl="1" indent="0">
              <a:buNone/>
            </a:pPr>
            <a:r>
              <a:rPr lang="en-CA" sz="2300" i="1" noProof="0" dirty="0">
                <a:solidFill>
                  <a:schemeClr val="accent2">
                    <a:lumMod val="60000"/>
                    <a:lumOff val="40000"/>
                  </a:schemeClr>
                </a:solidFill>
              </a:rPr>
              <a:t>OGC WMS or ESRI REST service for viewing data through the PGF Viewer</a:t>
            </a:r>
          </a:p>
          <a:p>
            <a:pPr marL="457200" lvl="1" indent="0">
              <a:buNone/>
            </a:pPr>
            <a:r>
              <a:rPr lang="en-CA" sz="2300" i="1" noProof="0" dirty="0">
                <a:solidFill>
                  <a:schemeClr val="accent2">
                    <a:lumMod val="60000"/>
                    <a:lumOff val="40000"/>
                  </a:schemeClr>
                </a:solidFill>
              </a:rPr>
              <a:t>Links for downloading the data</a:t>
            </a:r>
            <a:endParaRPr lang="en-CA" sz="2300" noProof="0" dirty="0">
              <a:solidFill>
                <a:schemeClr val="bg2">
                  <a:lumMod val="75000"/>
                </a:schemeClr>
              </a:solidFill>
            </a:endParaRPr>
          </a:p>
          <a:p>
            <a:pPr lvl="1">
              <a:buFont typeface="Arial" panose="020B0604020202020204" pitchFamily="34" charset="0"/>
              <a:buChar char="•"/>
            </a:pPr>
            <a:endParaRPr lang="en-CA" sz="1000" noProof="0" dirty="0"/>
          </a:p>
          <a:p>
            <a:pPr>
              <a:buFont typeface="Arial" panose="020B0604020202020204" pitchFamily="34" charset="0"/>
              <a:buChar char="•"/>
            </a:pPr>
            <a:r>
              <a:rPr lang="en-CA" b="1" noProof="0" dirty="0"/>
              <a:t>Licence</a:t>
            </a:r>
            <a:r>
              <a:rPr lang="en-CA" dirty="0" smtClean="0"/>
              <a:t> </a:t>
            </a:r>
          </a:p>
          <a:p>
            <a:pPr marL="457200" lvl="1" indent="0">
              <a:buNone/>
            </a:pPr>
            <a:r>
              <a:rPr lang="en-CA" sz="2300" i="1" noProof="0" dirty="0">
                <a:solidFill>
                  <a:schemeClr val="accent2">
                    <a:lumMod val="60000"/>
                    <a:lumOff val="40000"/>
                  </a:schemeClr>
                </a:solidFill>
              </a:rPr>
              <a:t>Open data for publication on Canada’s Open Government Portal</a:t>
            </a:r>
          </a:p>
        </p:txBody>
      </p:sp>
      <p:sp>
        <p:nvSpPr>
          <p:cNvPr id="4" name="Title 1"/>
          <p:cNvSpPr txBox="1">
            <a:spLocks/>
          </p:cNvSpPr>
          <p:nvPr>
            <p:custDataLst>
              <p:tags r:id="rId2"/>
            </p:custDataLst>
          </p:nvPr>
        </p:nvSpPr>
        <p:spPr bwMode="auto">
          <a:xfrm>
            <a:off x="240904" y="239440"/>
            <a:ext cx="8642350" cy="10293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a:ln>
                  <a:noFill/>
                </a:ln>
                <a:solidFill>
                  <a:srgbClr val="12547C"/>
                </a:solidFill>
                <a:effectLst/>
                <a:uLnTx/>
                <a:uFillTx/>
                <a:latin typeface="Calibri"/>
                <a:ea typeface="ＭＳ Ｐゴシック" charset="0"/>
                <a:cs typeface="+mj-cs"/>
              </a:rPr>
              <a:t>Minimum requirements of the FGP</a:t>
            </a:r>
          </a:p>
        </p:txBody>
      </p:sp>
      <p:sp>
        <p:nvSpPr>
          <p:cNvPr id="7" name="Slide Number Placeholder 6"/>
          <p:cNvSpPr>
            <a:spLocks noGrp="1"/>
          </p:cNvSpPr>
          <p:nvPr>
            <p:ph type="sldNum" sz="quarter" idx="4294967295"/>
            <p:custDataLst>
              <p:tags r:id="rId3"/>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Audio 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29836535"/>
      </p:ext>
    </p:extLst>
  </p:cSld>
  <p:clrMapOvr>
    <a:masterClrMapping/>
  </p:clrMapOvr>
  <mc:AlternateContent xmlns:mc="http://schemas.openxmlformats.org/markup-compatibility/2006" xmlns:p14="http://schemas.microsoft.com/office/powerpoint/2010/main">
    <mc:Choice Requires="p14">
      <p:transition spd="slow" p14:dur="2000" advTm="78373"/>
    </mc:Choice>
    <mc:Fallback xmlns="">
      <p:transition spd="slow" advTm="78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custDataLst>
              <p:tags r:id="rId1"/>
            </p:custDataLst>
          </p:nvPr>
        </p:nvSpPr>
        <p:spPr>
          <a:xfrm>
            <a:off x="469404" y="1484784"/>
            <a:ext cx="7775004" cy="4680520"/>
          </a:xfrm>
          <a:prstGeom prst="roundRect">
            <a:avLst/>
          </a:prstGeom>
          <a:solidFill>
            <a:srgbClr val="ECF7F8"/>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altLang="fr-FR" sz="2800" b="1" i="0" u="none" strike="noStrike" kern="1200" cap="none" spc="0" normalizeH="0" baseline="0" noProof="0" dirty="0">
                <a:ln>
                  <a:noFill/>
                </a:ln>
                <a:solidFill>
                  <a:srgbClr val="12547C"/>
                </a:solidFill>
                <a:effectLst/>
                <a:uLnTx/>
                <a:uFillTx/>
                <a:latin typeface="Calibri"/>
                <a:ea typeface="+mn-ea"/>
                <a:cs typeface="+mn-cs"/>
              </a:rPr>
              <a:t>Minimum </a:t>
            </a:r>
            <a:r>
              <a:rPr kumimoji="0" lang="en-CA" altLang="fr-FR" sz="2800" b="1" i="0" u="none" strike="noStrike" kern="1200" cap="none" spc="0" normalizeH="0" baseline="0" noProof="0" dirty="0" smtClean="0">
                <a:ln>
                  <a:noFill/>
                </a:ln>
                <a:solidFill>
                  <a:srgbClr val="12547C"/>
                </a:solidFill>
                <a:effectLst/>
                <a:uLnTx/>
                <a:uFillTx/>
                <a:latin typeface="Calibri"/>
                <a:ea typeface="+mn-ea"/>
                <a:cs typeface="+mn-cs"/>
              </a:rPr>
              <a:t>Mandatory Elements</a:t>
            </a:r>
            <a:endParaRPr kumimoji="0" lang="en-CA" sz="2800" b="1" i="0" u="none" strike="noStrike" kern="1200" cap="none" spc="0" normalizeH="0" baseline="0" noProof="0" dirty="0">
              <a:ln>
                <a:noFill/>
              </a:ln>
              <a:solidFill>
                <a:srgbClr val="12547C"/>
              </a:solidFill>
              <a:effectLst/>
              <a:uLnTx/>
              <a:uFillTx/>
              <a:latin typeface="Calibri"/>
              <a:ea typeface="+mn-ea"/>
              <a:cs typeface="+mn-cs"/>
            </a:endParaRPr>
          </a:p>
        </p:txBody>
      </p:sp>
      <p:sp>
        <p:nvSpPr>
          <p:cNvPr id="2" name="Title 1"/>
          <p:cNvSpPr>
            <a:spLocks noGrp="1"/>
          </p:cNvSpPr>
          <p:nvPr>
            <p:ph type="title"/>
            <p:custDataLst>
              <p:tags r:id="rId2"/>
            </p:custDataLst>
          </p:nvPr>
        </p:nvSpPr>
        <p:spPr>
          <a:xfrm>
            <a:off x="251520" y="332656"/>
            <a:ext cx="8642350" cy="823913"/>
          </a:xfrm>
        </p:spPr>
        <p:txBody>
          <a:bodyPr/>
          <a:lstStyle/>
          <a:p>
            <a:r>
              <a:rPr lang="en-CA" sz="3600" kern="0" noProof="0" dirty="0">
                <a:latin typeface="+mj-lt"/>
              </a:rPr>
              <a:t>Metadata </a:t>
            </a:r>
            <a:r>
              <a:rPr lang="en-CA" sz="3600" kern="0" noProof="0" dirty="0" smtClean="0">
                <a:latin typeface="+mj-lt"/>
              </a:rPr>
              <a:t>requirements</a:t>
            </a:r>
            <a:endParaRPr lang="en-CA" sz="3600" kern="0" noProof="0" dirty="0">
              <a:latin typeface="+mj-lt"/>
            </a:endParaRPr>
          </a:p>
        </p:txBody>
      </p:sp>
      <p:sp>
        <p:nvSpPr>
          <p:cNvPr id="3" name="Content Placeholder 2"/>
          <p:cNvSpPr>
            <a:spLocks noGrp="1"/>
          </p:cNvSpPr>
          <p:nvPr>
            <p:ph idx="1"/>
            <p:custDataLst>
              <p:tags r:id="rId3"/>
            </p:custDataLst>
          </p:nvPr>
        </p:nvSpPr>
        <p:spPr>
          <a:xfrm>
            <a:off x="457200" y="6021288"/>
            <a:ext cx="7571184" cy="432047"/>
          </a:xfrm>
        </p:spPr>
        <p:txBody>
          <a:bodyPr>
            <a:normAutofit lnSpcReduction="10000"/>
          </a:bodyPr>
          <a:lstStyle/>
          <a:p>
            <a:pPr lvl="2">
              <a:buFont typeface="Arial" panose="020B0604020202020204" pitchFamily="34" charset="0"/>
              <a:buChar char="•"/>
            </a:pPr>
            <a:endParaRPr lang="fr-CA" altLang="fr-FR" sz="2300" i="1" noProof="0" dirty="0">
              <a:solidFill>
                <a:schemeClr val="accent2">
                  <a:lumMod val="60000"/>
                  <a:lumOff val="40000"/>
                </a:schemeClr>
              </a:solidFill>
              <a:ea typeface="ＭＳ Ｐゴシック" charset="0"/>
            </a:endParaRPr>
          </a:p>
          <a:p>
            <a:pPr lvl="1">
              <a:buFont typeface="Arial" panose="020B0604020202020204" pitchFamily="34" charset="0"/>
              <a:buChar char="•"/>
            </a:pPr>
            <a:endParaRPr lang="fr-CA" sz="2500" i="1" noProof="0" dirty="0">
              <a:solidFill>
                <a:schemeClr val="accent2">
                  <a:lumMod val="60000"/>
                  <a:lumOff val="40000"/>
                </a:schemeClr>
              </a:solidFill>
              <a:ea typeface="ＭＳ Ｐゴシック" charset="0"/>
            </a:endParaRPr>
          </a:p>
          <a:p>
            <a:pPr>
              <a:buFont typeface="Arial" panose="020B0604020202020204" pitchFamily="34" charset="0"/>
              <a:buChar char="•"/>
            </a:pPr>
            <a:endParaRPr lang="fr-CA" noProof="0" dirty="0"/>
          </a:p>
          <a:p>
            <a:pPr>
              <a:buFont typeface="Arial" panose="020B0604020202020204" pitchFamily="34" charset="0"/>
              <a:buChar char="•"/>
            </a:pPr>
            <a:endParaRPr lang="fr-CA" noProof="0" dirty="0"/>
          </a:p>
          <a:p>
            <a:pPr>
              <a:buFont typeface="Arial" panose="020B0604020202020204" pitchFamily="34" charset="0"/>
              <a:buChar char="•"/>
            </a:pPr>
            <a:endParaRPr lang="fr-CA" noProof="0" dirty="0"/>
          </a:p>
          <a:p>
            <a:endParaRPr lang="fr-CA" noProof="0" dirty="0"/>
          </a:p>
        </p:txBody>
      </p:sp>
      <p:sp>
        <p:nvSpPr>
          <p:cNvPr id="7" name="Folded Corner 6"/>
          <p:cNvSpPr/>
          <p:nvPr>
            <p:custDataLst>
              <p:tags r:id="rId4"/>
            </p:custDataLst>
          </p:nvPr>
        </p:nvSpPr>
        <p:spPr>
          <a:xfrm>
            <a:off x="4810100" y="2204864"/>
            <a:ext cx="3292152" cy="3816424"/>
          </a:xfrm>
          <a:prstGeom prst="foldedCorner">
            <a:avLst/>
          </a:prstGeom>
          <a:solidFill>
            <a:srgbClr val="D9ED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2" indent="0" algn="l" defTabSz="914400" rtl="0" eaLnBrk="1" fontAlgn="auto" latinLnBrk="0" hangingPunct="1">
              <a:lnSpc>
                <a:spcPct val="100000"/>
              </a:lnSpc>
              <a:spcBef>
                <a:spcPts val="1200"/>
              </a:spcBef>
              <a:spcAft>
                <a:spcPts val="1200"/>
              </a:spcAft>
              <a:buClrTx/>
              <a:buSzTx/>
              <a:buFontTx/>
              <a:buNone/>
              <a:tabLst/>
              <a:defRPr/>
            </a:pPr>
            <a:endParaRPr kumimoji="0" lang="en-CA" altLang="fr-FR" sz="100" b="1" i="0" u="none" strike="noStrike" kern="1200" cap="none" spc="0" normalizeH="0" baseline="0" noProof="0" dirty="0">
              <a:ln>
                <a:noFill/>
              </a:ln>
              <a:solidFill>
                <a:srgbClr val="12547C"/>
              </a:solidFill>
              <a:effectLst/>
              <a:uLnTx/>
              <a:uFillTx/>
              <a:latin typeface="Calibri"/>
              <a:ea typeface="+mn-ea"/>
              <a:cs typeface="+mn-cs"/>
            </a:endParaRPr>
          </a:p>
          <a:p>
            <a:pPr marL="0" marR="0" lvl="2" indent="0" algn="l" defTabSz="914400" rtl="0" eaLnBrk="1" fontAlgn="auto" latinLnBrk="0" hangingPunct="1">
              <a:lnSpc>
                <a:spcPct val="100000"/>
              </a:lnSpc>
              <a:spcBef>
                <a:spcPts val="1200"/>
              </a:spcBef>
              <a:spcAft>
                <a:spcPts val="1200"/>
              </a:spcAft>
              <a:buClrTx/>
              <a:buSzTx/>
              <a:buFontTx/>
              <a:buNone/>
              <a:tabLst/>
              <a:defRPr/>
            </a:pPr>
            <a:r>
              <a:rPr kumimoji="0" lang="en-CA" altLang="fr-FR" sz="1600" b="1" i="0" u="none" strike="noStrike" kern="1200" cap="none" spc="0" normalizeH="0" baseline="0" noProof="0" dirty="0">
                <a:ln>
                  <a:noFill/>
                </a:ln>
                <a:solidFill>
                  <a:srgbClr val="12547C"/>
                </a:solidFill>
                <a:effectLst/>
                <a:uLnTx/>
                <a:uFillTx/>
                <a:latin typeface="Calibri"/>
                <a:ea typeface="+mn-ea"/>
                <a:cs typeface="+mn-cs"/>
              </a:rPr>
              <a:t>Data info:</a:t>
            </a: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Title</a:t>
            </a:r>
            <a:r>
              <a:rPr kumimoji="0" lang="en-CA" altLang="fr-FR" sz="1300" b="1" i="0" u="none" strike="noStrike" kern="1200" cap="none" spc="0" normalizeH="0" baseline="0" noProof="0" dirty="0">
                <a:ln>
                  <a:noFill/>
                </a:ln>
                <a:solidFill>
                  <a:srgbClr val="12547C"/>
                </a:solidFill>
                <a:effectLst/>
                <a:uLnTx/>
                <a:uFillTx/>
                <a:latin typeface="Calibri"/>
                <a:ea typeface="+mn-ea"/>
                <a:cs typeface="+mn-cs"/>
              </a:rPr>
              <a:t>, </a:t>
            </a: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Abstract</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Data Language</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Creation Date</a:t>
            </a:r>
            <a:r>
              <a:rPr kumimoji="0" lang="en-CA" altLang="fr-FR" sz="1300" b="1" i="0" u="none" strike="noStrike" kern="1200" cap="none" spc="0" normalizeH="0" baseline="0" noProof="0" dirty="0">
                <a:ln>
                  <a:noFill/>
                </a:ln>
                <a:solidFill>
                  <a:srgbClr val="12547C"/>
                </a:solidFill>
                <a:effectLst/>
                <a:uLnTx/>
                <a:uFillTx/>
                <a:latin typeface="Calibri"/>
                <a:ea typeface="+mn-ea"/>
                <a:cs typeface="+mn-cs"/>
              </a:rPr>
              <a:t>, </a:t>
            </a: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Publication Date </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18000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Maintenance </a:t>
            </a:r>
            <a:r>
              <a:rPr kumimoji="0" lang="en-CA" altLang="fr-FR" sz="1300" b="1" i="0" u="none" strike="noStrike" kern="1200" cap="none" spc="0" normalizeH="0" baseline="0" noProof="0" dirty="0">
                <a:ln>
                  <a:noFill/>
                </a:ln>
                <a:solidFill>
                  <a:srgbClr val="12547C"/>
                </a:solidFill>
                <a:effectLst/>
                <a:uLnTx/>
                <a:uFillTx/>
                <a:latin typeface="Calibri"/>
                <a:ea typeface="+mn-ea"/>
                <a:cs typeface="+mn-cs"/>
              </a:rPr>
              <a:t>and </a:t>
            </a: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Update Frequency</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Spatial Representation Type </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Keywords </a:t>
            </a:r>
            <a:r>
              <a:rPr kumimoji="0" lang="en-CA" altLang="fr-FR" sz="1300" b="1" i="0" u="none" strike="noStrike" kern="1200" cap="none" spc="0" normalizeH="0" baseline="0" noProof="0" dirty="0">
                <a:ln>
                  <a:noFill/>
                </a:ln>
                <a:solidFill>
                  <a:srgbClr val="12547C"/>
                </a:solidFill>
                <a:effectLst/>
                <a:uLnTx/>
                <a:uFillTx/>
                <a:latin typeface="Calibri"/>
                <a:ea typeface="+mn-ea"/>
                <a:cs typeface="+mn-cs"/>
              </a:rPr>
              <a:t>and </a:t>
            </a: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Topic </a:t>
            </a:r>
            <a:r>
              <a:rPr kumimoji="0" lang="en-CA" altLang="fr-FR" sz="1300" b="1" i="0" u="none" strike="noStrike" kern="1200" cap="none" spc="0" normalizeH="0" baseline="0" noProof="0" dirty="0">
                <a:ln>
                  <a:noFill/>
                </a:ln>
                <a:solidFill>
                  <a:srgbClr val="12547C"/>
                </a:solidFill>
                <a:effectLst/>
                <a:uLnTx/>
                <a:uFillTx/>
                <a:latin typeface="Calibri"/>
                <a:ea typeface="+mn-ea"/>
                <a:cs typeface="+mn-cs"/>
              </a:rPr>
              <a:t>category</a:t>
            </a: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Time and Geographic Extent</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Legal Constraint</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a:p>
            <a:pPr marL="0" marR="0" lvl="2"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altLang="fr-FR" sz="1300" b="1" i="0" u="none" strike="noStrike" kern="1200" cap="none" spc="0" normalizeH="0" baseline="0" noProof="0" dirty="0" smtClean="0">
                <a:ln>
                  <a:noFill/>
                </a:ln>
                <a:solidFill>
                  <a:srgbClr val="12547C"/>
                </a:solidFill>
                <a:effectLst/>
                <a:uLnTx/>
                <a:uFillTx/>
                <a:latin typeface="Calibri"/>
                <a:ea typeface="+mn-ea"/>
                <a:cs typeface="+mn-cs"/>
              </a:rPr>
              <a:t>Geographical Reference System</a:t>
            </a:r>
            <a:endParaRPr kumimoji="0" lang="en-CA" altLang="fr-FR" sz="1300" b="1" i="0" u="none" strike="noStrike" kern="1200" cap="none" spc="0" normalizeH="0" baseline="0" noProof="0" dirty="0">
              <a:ln>
                <a:noFill/>
              </a:ln>
              <a:solidFill>
                <a:srgbClr val="12547C"/>
              </a:solidFill>
              <a:effectLst/>
              <a:uLnTx/>
              <a:uFillTx/>
              <a:latin typeface="Calibri"/>
              <a:ea typeface="+mn-ea"/>
              <a:cs typeface="+mn-cs"/>
            </a:endParaRPr>
          </a:p>
        </p:txBody>
      </p:sp>
      <p:sp>
        <p:nvSpPr>
          <p:cNvPr id="8" name="Folded Corner 7"/>
          <p:cNvSpPr/>
          <p:nvPr>
            <p:custDataLst>
              <p:tags r:id="rId5"/>
            </p:custDataLst>
          </p:nvPr>
        </p:nvSpPr>
        <p:spPr>
          <a:xfrm>
            <a:off x="2555776" y="2204864"/>
            <a:ext cx="2088232" cy="3132348"/>
          </a:xfrm>
          <a:prstGeom prst="foldedCorner">
            <a:avLst/>
          </a:prstGeom>
          <a:solidFill>
            <a:srgbClr val="D9ED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CA" sz="1600" b="1" i="0" u="none" strike="noStrike" kern="1200" cap="none" spc="0" normalizeH="0" baseline="0" noProof="0" dirty="0">
                <a:ln>
                  <a:noFill/>
                </a:ln>
                <a:solidFill>
                  <a:srgbClr val="12547C"/>
                </a:solidFill>
                <a:effectLst/>
                <a:uLnTx/>
                <a:uFillTx/>
                <a:latin typeface="Calibri"/>
                <a:ea typeface="+mn-ea"/>
                <a:cs typeface="+mn-cs"/>
              </a:rPr>
              <a:t>Distribution </a:t>
            </a:r>
            <a:r>
              <a:rPr kumimoji="0" lang="en-CA" sz="1600" b="1" i="0" u="none" strike="noStrike" kern="1200" cap="none" spc="0" normalizeH="0" baseline="0" noProof="0" dirty="0" smtClean="0">
                <a:ln>
                  <a:noFill/>
                </a:ln>
                <a:solidFill>
                  <a:srgbClr val="12547C"/>
                </a:solidFill>
                <a:effectLst/>
                <a:uLnTx/>
                <a:uFillTx/>
                <a:latin typeface="Calibri"/>
                <a:ea typeface="+mn-ea"/>
                <a:cs typeface="+mn-cs"/>
              </a:rPr>
              <a:t>info:</a:t>
            </a:r>
            <a:endParaRPr kumimoji="0" lang="en-CA" sz="1600" b="1" i="0" u="none" strike="noStrike" kern="1200" cap="none" spc="0" normalizeH="0" baseline="0" noProof="0" dirty="0">
              <a:ln>
                <a:noFill/>
              </a:ln>
              <a:solidFill>
                <a:srgbClr val="12547C"/>
              </a:solidFill>
              <a:effectLst/>
              <a:uLnTx/>
              <a:uFillTx/>
              <a:latin typeface="Calibri"/>
              <a:ea typeface="+mn-ea"/>
              <a:cs typeface="+mn-cs"/>
            </a:endParaRP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Format</a:t>
            </a:r>
            <a:endParaRPr kumimoji="0" lang="en-CA" sz="1400" b="1" i="0" u="none" strike="noStrike" kern="1200" cap="none" spc="0" normalizeH="0" baseline="0" noProof="0" dirty="0">
              <a:ln>
                <a:noFill/>
              </a:ln>
              <a:solidFill>
                <a:srgbClr val="12547C"/>
              </a:solidFill>
              <a:effectLst/>
              <a:uLnTx/>
              <a:uFillTx/>
              <a:latin typeface="Calibri"/>
              <a:ea typeface="+mn-ea"/>
              <a:cs typeface="+mn-cs"/>
            </a:endParaRP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177800" algn="l"/>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Resource </a:t>
            </a:r>
            <a:r>
              <a:rPr kumimoji="0" lang="en-CA" sz="1400" b="1" i="0" u="none" strike="noStrike" kern="1200" cap="none" spc="0" normalizeH="0" baseline="0" noProof="0" dirty="0">
                <a:ln>
                  <a:noFill/>
                </a:ln>
                <a:solidFill>
                  <a:srgbClr val="12547C"/>
                </a:solidFill>
                <a:effectLst/>
                <a:uLnTx/>
                <a:uFillTx/>
                <a:latin typeface="Calibri"/>
                <a:ea typeface="+mn-ea"/>
                <a:cs typeface="+mn-cs"/>
              </a:rPr>
              <a:t>links</a:t>
            </a:r>
          </a:p>
          <a:p>
            <a:pPr marL="457200" marR="0" lvl="1"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a:ln>
                  <a:noFill/>
                </a:ln>
                <a:solidFill>
                  <a:srgbClr val="12547C"/>
                </a:solidFill>
                <a:effectLst/>
                <a:uLnTx/>
                <a:uFillTx/>
                <a:latin typeface="Calibri"/>
                <a:ea typeface="+mn-ea"/>
                <a:cs typeface="+mn-cs"/>
              </a:rPr>
              <a:t>Web services</a:t>
            </a:r>
          </a:p>
          <a:p>
            <a:pPr marL="457200" marR="0" lvl="1"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Data download</a:t>
            </a:r>
            <a:endParaRPr kumimoji="0" lang="en-CA" sz="1400" b="1" i="0" u="none" strike="noStrike" kern="1200" cap="none" spc="0" normalizeH="0" baseline="0" noProof="0" dirty="0">
              <a:ln>
                <a:noFill/>
              </a:ln>
              <a:solidFill>
                <a:srgbClr val="12547C"/>
              </a:solidFill>
              <a:effectLst/>
              <a:uLnTx/>
              <a:uFillTx/>
              <a:latin typeface="Calibri"/>
              <a:ea typeface="+mn-ea"/>
              <a:cs typeface="+mn-cs"/>
            </a:endParaRP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Documentation</a:t>
            </a:r>
            <a:endParaRPr kumimoji="0" lang="en-CA" sz="1400" b="1" i="0" u="none" strike="noStrike" kern="1200" cap="none" spc="0" normalizeH="0" baseline="0" noProof="0" dirty="0">
              <a:ln>
                <a:noFill/>
              </a:ln>
              <a:solidFill>
                <a:srgbClr val="12547C"/>
              </a:solidFill>
              <a:effectLst/>
              <a:uLnTx/>
              <a:uFillTx/>
              <a:latin typeface="Calibri"/>
              <a:ea typeface="+mn-ea"/>
              <a:cs typeface="+mn-cs"/>
            </a:endParaRP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a:ln>
                  <a:noFill/>
                </a:ln>
                <a:solidFill>
                  <a:srgbClr val="12547C"/>
                </a:solidFill>
                <a:effectLst/>
                <a:uLnTx/>
                <a:uFillTx/>
                <a:latin typeface="Calibri"/>
                <a:ea typeface="+mn-ea"/>
                <a:cs typeface="+mn-cs"/>
              </a:rPr>
              <a:t>…</a:t>
            </a:r>
          </a:p>
        </p:txBody>
      </p:sp>
      <p:sp>
        <p:nvSpPr>
          <p:cNvPr id="5" name="Folded Corner 4"/>
          <p:cNvSpPr/>
          <p:nvPr>
            <p:custDataLst>
              <p:tags r:id="rId6"/>
            </p:custDataLst>
          </p:nvPr>
        </p:nvSpPr>
        <p:spPr>
          <a:xfrm>
            <a:off x="662336" y="3285753"/>
            <a:ext cx="1800200" cy="1584176"/>
          </a:xfrm>
          <a:prstGeom prst="foldedCorner">
            <a:avLst/>
          </a:prstGeom>
          <a:solidFill>
            <a:srgbClr val="D9ED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CA" sz="1600" b="1" i="0" u="none" strike="noStrike" kern="1200" cap="none" spc="0" normalizeH="0" baseline="0" noProof="0" dirty="0">
                <a:ln>
                  <a:noFill/>
                </a:ln>
                <a:solidFill>
                  <a:srgbClr val="12547C"/>
                </a:solidFill>
                <a:effectLst/>
                <a:uLnTx/>
                <a:uFillTx/>
                <a:latin typeface="Calibri"/>
                <a:ea typeface="+mn-ea"/>
                <a:cs typeface="+mn-cs"/>
              </a:rPr>
              <a:t>Contacts for:</a:t>
            </a: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Metadata</a:t>
            </a:r>
            <a:endParaRPr kumimoji="0" lang="en-CA" sz="1400" b="1" i="0" u="none" strike="noStrike" kern="1200" cap="none" spc="0" normalizeH="0" baseline="0" noProof="0" dirty="0">
              <a:ln>
                <a:noFill/>
              </a:ln>
              <a:solidFill>
                <a:srgbClr val="12547C"/>
              </a:solidFill>
              <a:effectLst/>
              <a:uLnTx/>
              <a:uFillTx/>
              <a:latin typeface="Calibri"/>
              <a:ea typeface="+mn-ea"/>
              <a:cs typeface="+mn-cs"/>
            </a:endParaRP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Data</a:t>
            </a:r>
            <a:endParaRPr kumimoji="0" lang="en-CA" sz="1400" b="1" i="0" u="none" strike="noStrike" kern="1200" cap="none" spc="0" normalizeH="0" baseline="0" noProof="0" dirty="0">
              <a:ln>
                <a:noFill/>
              </a:ln>
              <a:solidFill>
                <a:srgbClr val="12547C"/>
              </a:solidFill>
              <a:effectLst/>
              <a:uLnTx/>
              <a:uFillTx/>
              <a:latin typeface="Calibri"/>
              <a:ea typeface="+mn-ea"/>
              <a:cs typeface="+mn-cs"/>
            </a:endParaRPr>
          </a:p>
          <a:p>
            <a:pPr marL="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400" b="1" i="0" u="none" strike="noStrike" kern="1200" cap="none" spc="0" normalizeH="0" baseline="0" noProof="0" dirty="0" smtClean="0">
                <a:ln>
                  <a:noFill/>
                </a:ln>
                <a:solidFill>
                  <a:srgbClr val="12547C"/>
                </a:solidFill>
                <a:effectLst/>
                <a:uLnTx/>
                <a:uFillTx/>
                <a:latin typeface="Calibri"/>
                <a:ea typeface="+mn-ea"/>
                <a:cs typeface="+mn-cs"/>
              </a:rPr>
              <a:t>Distribution</a:t>
            </a:r>
            <a:endParaRPr kumimoji="0" lang="en-CA" sz="1400" b="1" i="0" u="none" strike="noStrike" kern="1200" cap="none" spc="0" normalizeH="0" baseline="0" noProof="0" dirty="0">
              <a:ln>
                <a:noFill/>
              </a:ln>
              <a:solidFill>
                <a:srgbClr val="12547C"/>
              </a:solidFill>
              <a:effectLst/>
              <a:uLnTx/>
              <a:uFillTx/>
              <a:latin typeface="Calibri"/>
              <a:ea typeface="+mn-ea"/>
              <a:cs typeface="+mn-cs"/>
            </a:endParaRPr>
          </a:p>
        </p:txBody>
      </p:sp>
      <p:sp>
        <p:nvSpPr>
          <p:cNvPr id="6" name="Slide Number Placeholder 5"/>
          <p:cNvSpPr>
            <a:spLocks noGrp="1"/>
          </p:cNvSpPr>
          <p:nvPr>
            <p:ph type="sldNum" sz="quarter" idx="4294967295"/>
            <p:custDataLst>
              <p:tags r:id="rId7"/>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Audio 3">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2"/>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09221798"/>
      </p:ext>
    </p:extLst>
  </p:cSld>
  <p:clrMapOvr>
    <a:masterClrMapping/>
  </p:clrMapOvr>
  <mc:AlternateContent xmlns:mc="http://schemas.openxmlformats.org/markup-compatibility/2006" xmlns:p14="http://schemas.microsoft.com/office/powerpoint/2010/main">
    <mc:Choice Requires="p14">
      <p:transition spd="slow" p14:dur="2000" advTm="32754"/>
    </mc:Choice>
    <mc:Fallback xmlns="">
      <p:transition spd="slow" advTm="32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4294967295"/>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itle 1"/>
          <p:cNvSpPr txBox="1">
            <a:spLocks/>
          </p:cNvSpPr>
          <p:nvPr>
            <p:custDataLst>
              <p:tags r:id="rId2"/>
            </p:custDataLst>
          </p:nvPr>
        </p:nvSpPr>
        <p:spPr bwMode="auto">
          <a:xfrm>
            <a:off x="251520" y="332656"/>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a:ln>
                  <a:noFill/>
                </a:ln>
                <a:solidFill>
                  <a:srgbClr val="12547C"/>
                </a:solidFill>
                <a:effectLst/>
                <a:uLnTx/>
                <a:uFillTx/>
                <a:latin typeface="Calibri"/>
                <a:ea typeface="ＭＳ Ｐゴシック" charset="0"/>
                <a:cs typeface="+mj-cs"/>
              </a:rPr>
              <a:t>Requirements for Web services (1)</a:t>
            </a:r>
            <a:endParaRPr kumimoji="0" lang="en-CA" sz="3600" b="0" i="0" u="none" strike="noStrike" kern="0" cap="none" spc="0" normalizeH="0" baseline="0" noProof="0" dirty="0">
              <a:ln>
                <a:noFill/>
              </a:ln>
              <a:solidFill>
                <a:srgbClr val="12547C"/>
              </a:solidFill>
              <a:effectLst/>
              <a:uLnTx/>
              <a:uFillTx/>
              <a:latin typeface="Calibri"/>
              <a:ea typeface="ＭＳ Ｐゴシック" charset="0"/>
              <a:cs typeface="+mj-cs"/>
            </a:endParaRPr>
          </a:p>
        </p:txBody>
      </p:sp>
      <p:sp>
        <p:nvSpPr>
          <p:cNvPr id="2" name="ZoneTexte 1"/>
          <p:cNvSpPr txBox="1"/>
          <p:nvPr>
            <p:custDataLst>
              <p:tags r:id="rId3"/>
            </p:custDataLst>
          </p:nvPr>
        </p:nvSpPr>
        <p:spPr>
          <a:xfrm>
            <a:off x="755576" y="1156569"/>
            <a:ext cx="7848872"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Calibri"/>
                <a:ea typeface="+mn-ea"/>
                <a:cs typeface="+mn-cs"/>
              </a:rPr>
              <a:t>Types of authorized </a:t>
            </a:r>
            <a:r>
              <a:rPr kumimoji="0" lang="en-CA" sz="2400" b="1" i="0" u="none" strike="noStrike" kern="1200" cap="none" spc="0" normalizeH="0" baseline="0" noProof="0" dirty="0" smtClean="0">
                <a:ln>
                  <a:noFill/>
                </a:ln>
                <a:solidFill>
                  <a:srgbClr val="000000"/>
                </a:solidFill>
                <a:effectLst/>
                <a:uLnTx/>
                <a:uFillTx/>
                <a:latin typeface="Calibri"/>
                <a:ea typeface="+mn-ea"/>
                <a:cs typeface="+mn-cs"/>
              </a:rPr>
              <a:t>map </a:t>
            </a:r>
            <a:r>
              <a:rPr kumimoji="0" lang="en-CA" sz="2400" b="1" i="0" u="none" strike="noStrike" kern="1200" cap="none" spc="0" normalizeH="0" baseline="0" noProof="0" dirty="0">
                <a:ln>
                  <a:noFill/>
                </a:ln>
                <a:solidFill>
                  <a:srgbClr val="000000"/>
                </a:solidFill>
                <a:effectLst/>
                <a:uLnTx/>
                <a:uFillTx/>
                <a:latin typeface="Calibri"/>
                <a:ea typeface="+mn-ea"/>
                <a:cs typeface="+mn-cs"/>
              </a:rPr>
              <a:t>services: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srgbClr val="000000"/>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srgbClr val="000000"/>
                </a:solidFill>
                <a:effectLst/>
                <a:uLnTx/>
                <a:uFillTx/>
                <a:latin typeface="Calibri"/>
                <a:ea typeface="+mn-ea"/>
                <a:cs typeface="+mn-cs"/>
              </a:rPr>
              <a:t>OGC WMS service (</a:t>
            </a:r>
            <a:r>
              <a:rPr kumimoji="0" lang="en-CA" sz="2400" b="0" i="0" u="none" strike="noStrike" kern="1200" cap="none" spc="0" normalizeH="0" baseline="0" noProof="0" dirty="0">
                <a:ln>
                  <a:noFill/>
                </a:ln>
                <a:solidFill>
                  <a:prstClr val="black"/>
                </a:solidFill>
                <a:effectLst/>
                <a:uLnTx/>
                <a:uFillTx/>
                <a:latin typeface="Calibri"/>
                <a:ea typeface="+mn-ea"/>
                <a:cs typeface="+mn-cs"/>
              </a:rPr>
              <a:t>Open Geospatial Consortium</a:t>
            </a:r>
            <a:r>
              <a:rPr kumimoji="0" lang="en-CA" sz="2400" b="0" i="0" u="none" strike="noStrike" kern="1200" cap="none" spc="0" normalizeH="0" baseline="0" noProof="0" dirty="0">
                <a:ln>
                  <a:noFill/>
                </a:ln>
                <a:solidFill>
                  <a:srgbClr val="000000"/>
                </a:solidFill>
                <a:effectLst/>
                <a:uLnTx/>
                <a:uFillTx/>
                <a:latin typeface="Calibri"/>
                <a:ea typeface="+mn-ea"/>
                <a:cs typeface="+mn-cs"/>
              </a:rPr>
              <a:t>)</a:t>
            </a:r>
            <a:endParaRPr kumimoji="0" lang="en-CA" sz="1800" b="0" i="1" u="none" strike="noStrike" kern="1200" cap="none" spc="0" normalizeH="0" baseline="0" noProof="0" dirty="0">
              <a:ln>
                <a:noFill/>
              </a:ln>
              <a:solidFill>
                <a:srgbClr val="333399">
                  <a:lumMod val="60000"/>
                  <a:lumOff val="40000"/>
                </a:srgbClr>
              </a:solidFill>
              <a:effectLst/>
              <a:uLnTx/>
              <a:uFillTx/>
              <a:latin typeface="Calibri"/>
              <a:ea typeface="ＭＳ Ｐゴシック" charset="0"/>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A layer, a set of layers or the entire service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Identifiable by the layer name for the </a:t>
            </a:r>
            <a:r>
              <a:rPr kumimoji="0" lang="en-CA" sz="1800" b="0" i="0" u="none" strike="noStrike" kern="1200" cap="none" spc="0" normalizeH="0" baseline="0" noProof="0" dirty="0" smtClean="0">
                <a:ln>
                  <a:noFill/>
                </a:ln>
                <a:solidFill>
                  <a:srgbClr val="000000"/>
                </a:solidFill>
                <a:effectLst/>
                <a:uLnTx/>
                <a:uFillTx/>
                <a:latin typeface="Calibri"/>
                <a:ea typeface="+mn-ea"/>
                <a:cs typeface="+mn-cs"/>
              </a:rPr>
              <a:t>/LAYERS </a:t>
            </a:r>
            <a:r>
              <a:rPr kumimoji="0" lang="en-CA" sz="1800" b="0" i="0" u="none" strike="noStrike" kern="1200" cap="none" spc="0" normalizeH="0" baseline="0" noProof="0" dirty="0">
                <a:ln>
                  <a:noFill/>
                </a:ln>
                <a:solidFill>
                  <a:srgbClr val="000000"/>
                </a:solidFill>
                <a:effectLst/>
                <a:uLnTx/>
                <a:uFillTx/>
                <a:latin typeface="Calibri"/>
                <a:ea typeface="+mn-ea"/>
                <a:cs typeface="+mn-cs"/>
              </a:rPr>
              <a:t>= parameter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Optional </a:t>
            </a:r>
            <a:r>
              <a:rPr kumimoji="0" lang="en-CA" sz="1800" b="0" i="0" u="none" strike="noStrike" kern="1200" cap="none" spc="0" normalizeH="0" baseline="0" noProof="0" dirty="0">
                <a:ln>
                  <a:noFill/>
                </a:ln>
                <a:solidFill>
                  <a:srgbClr val="000000"/>
                </a:solidFill>
                <a:effectLst/>
                <a:uLnTx/>
                <a:uFillTx/>
                <a:latin typeface="Calibri"/>
                <a:ea typeface="+mn-ea"/>
                <a:cs typeface="+mn-cs"/>
              </a:rPr>
              <a:t>parameters</a:t>
            </a: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 /LEGEND_FORMAT= and /FEATURE_INFO_TYPE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a:ea typeface="ＭＳ Ｐゴシック" charset="0"/>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srgbClr val="000000"/>
                </a:solidFill>
                <a:effectLst/>
                <a:uLnTx/>
                <a:uFillTx/>
                <a:latin typeface="Calibri"/>
                <a:ea typeface="+mn-ea"/>
                <a:cs typeface="+mn-cs"/>
              </a:rPr>
              <a:t>ESRI REST service </a:t>
            </a:r>
            <a:r>
              <a:rPr kumimoji="0" lang="en-CA" sz="2000" b="0" i="0" u="none" strike="noStrike" kern="1200" cap="none" spc="0" normalizeH="0" baseline="0" noProof="0" dirty="0">
                <a:ln>
                  <a:noFill/>
                </a:ln>
                <a:solidFill>
                  <a:prstClr val="black"/>
                </a:solidFill>
                <a:effectLst/>
                <a:uLnTx/>
                <a:uFillTx/>
                <a:latin typeface="Calibri"/>
                <a:ea typeface="+mn-ea"/>
                <a:cs typeface="+mn-cs"/>
              </a:rPr>
              <a:t>(ArcGIS v10.0 and later) </a:t>
            </a: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smtClean="0">
                <a:ln>
                  <a:noFill/>
                </a:ln>
                <a:solidFill>
                  <a:srgbClr val="000000"/>
                </a:solidFill>
                <a:effectLst/>
                <a:uLnTx/>
                <a:uFillTx/>
                <a:latin typeface="Calibri"/>
                <a:ea typeface="+mn-ea"/>
                <a:cs typeface="+mn-cs"/>
              </a:rPr>
              <a:t>Map </a:t>
            </a:r>
            <a:r>
              <a:rPr kumimoji="0" lang="en-CA" sz="1800" b="0" i="0" u="none" strike="noStrike" kern="1200" cap="none" spc="0" normalizeH="0" baseline="0" noProof="0" dirty="0">
                <a:ln>
                  <a:noFill/>
                </a:ln>
                <a:solidFill>
                  <a:srgbClr val="000000"/>
                </a:solidFill>
                <a:effectLst/>
                <a:uLnTx/>
                <a:uFillTx/>
                <a:latin typeface="Calibri"/>
                <a:ea typeface="+mn-ea"/>
                <a:cs typeface="+mn-cs"/>
              </a:rPr>
              <a:t>Service with “Feature” Layers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smtClean="0">
                <a:ln>
                  <a:noFill/>
                </a:ln>
                <a:solidFill>
                  <a:srgbClr val="000000"/>
                </a:solidFill>
                <a:effectLst/>
                <a:uLnTx/>
                <a:uFillTx/>
                <a:latin typeface="Calibri"/>
                <a:ea typeface="+mn-ea"/>
                <a:cs typeface="+mn-cs"/>
              </a:rPr>
              <a:t>Map </a:t>
            </a:r>
            <a:r>
              <a:rPr kumimoji="0" lang="en-CA" sz="1800" b="0" i="0" u="none" strike="noStrike" kern="1200" cap="none" spc="0" normalizeH="0" baseline="0" noProof="0" dirty="0">
                <a:ln>
                  <a:noFill/>
                </a:ln>
                <a:solidFill>
                  <a:srgbClr val="000000"/>
                </a:solidFill>
                <a:effectLst/>
                <a:uLnTx/>
                <a:uFillTx/>
                <a:latin typeface="Calibri"/>
                <a:ea typeface="+mn-ea"/>
                <a:cs typeface="+mn-cs"/>
              </a:rPr>
              <a:t>Service with “Raster” Layers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Image Service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Tiled</a:t>
            </a: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1800" b="0" i="0" u="none" strike="noStrike" kern="1200" cap="none" spc="0" normalizeH="0" baseline="0" noProof="0" dirty="0">
                <a:ln>
                  <a:noFill/>
                </a:ln>
                <a:solidFill>
                  <a:srgbClr val="000000"/>
                </a:solidFill>
                <a:effectLst/>
                <a:uLnTx/>
                <a:uFillTx/>
                <a:latin typeface="Calibri"/>
                <a:ea typeface="+mn-ea"/>
                <a:cs typeface="+mn-cs"/>
              </a:rPr>
              <a:t>Map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dirty="0">
              <a:ln>
                <a:noFill/>
              </a:ln>
              <a:solidFill>
                <a:srgbClr val="000000"/>
              </a:solidFill>
              <a:effectLst/>
              <a:uLnTx/>
              <a:uFillTx/>
              <a:latin typeface="Calibri"/>
              <a:ea typeface="+mn-ea"/>
              <a:cs typeface="+mn-cs"/>
            </a:endParaRPr>
          </a:p>
          <a:p>
            <a:pPr marL="1160463" marR="0" lvl="1" indent="-804863" algn="l" defTabSz="1160463"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srgbClr val="000000"/>
                </a:solidFill>
                <a:effectLst/>
                <a:uLnTx/>
                <a:uFillTx/>
                <a:latin typeface="Calibri"/>
                <a:ea typeface="+mn-ea"/>
                <a:cs typeface="+mn-cs"/>
              </a:rPr>
              <a:t>Note</a:t>
            </a:r>
            <a:r>
              <a:rPr kumimoji="0" lang="en-CA" sz="1600" b="0" i="0" u="none" strike="noStrike" kern="1200" cap="none" spc="0" normalizeH="0" baseline="0" noProof="0" dirty="0">
                <a:ln>
                  <a:noFill/>
                </a:ln>
                <a:solidFill>
                  <a:srgbClr val="000000"/>
                </a:solidFill>
                <a:effectLst/>
                <a:uLnTx/>
                <a:uFillTx/>
                <a:latin typeface="Calibri"/>
                <a:ea typeface="+mn-ea"/>
                <a:cs typeface="+mn-cs"/>
              </a:rPr>
              <a:t>: </a:t>
            </a:r>
            <a:r>
              <a:rPr kumimoji="0" lang="en-US" sz="1600" b="0" i="0" u="none" strike="noStrike" kern="1200" cap="none" spc="0" normalizeH="0" baseline="0" noProof="0" dirty="0">
                <a:ln>
                  <a:noFill/>
                </a:ln>
                <a:solidFill>
                  <a:srgbClr val="000000"/>
                </a:solidFill>
                <a:effectLst/>
                <a:uLnTx/>
                <a:uFillTx/>
                <a:latin typeface="Calibri"/>
                <a:ea typeface="+mn-ea"/>
                <a:cs typeface="+mn-cs"/>
              </a:rPr>
              <a:t>	</a:t>
            </a:r>
            <a:r>
              <a:rPr kumimoji="0" lang="en-CA" sz="1600" b="0" i="0" u="none" strike="noStrike" kern="1200" cap="none" spc="0" normalizeH="0" baseline="0" noProof="0" dirty="0">
                <a:ln>
                  <a:noFill/>
                </a:ln>
                <a:solidFill>
                  <a:srgbClr val="000000"/>
                </a:solidFill>
                <a:effectLst/>
                <a:uLnTx/>
                <a:uFillTx/>
                <a:latin typeface="Calibri"/>
                <a:ea typeface="+mn-ea"/>
                <a:cs typeface="+mn-cs"/>
              </a:rPr>
              <a:t>For </a:t>
            </a:r>
            <a:r>
              <a:rPr kumimoji="0" lang="en-CA" sz="1600" b="0" i="0" u="none" strike="noStrike" kern="1200" cap="none" spc="0" normalizeH="0" baseline="0" noProof="0" dirty="0" smtClean="0">
                <a:ln>
                  <a:noFill/>
                </a:ln>
                <a:solidFill>
                  <a:srgbClr val="000000"/>
                </a:solidFill>
                <a:effectLst/>
                <a:uLnTx/>
                <a:uFillTx/>
                <a:latin typeface="Calibri"/>
                <a:ea typeface="+mn-ea"/>
                <a:cs typeface="+mn-cs"/>
              </a:rPr>
              <a:t>ESRI </a:t>
            </a:r>
            <a:r>
              <a:rPr kumimoji="0" lang="en-CA" sz="1600" b="0" i="0" u="none" strike="noStrike" kern="1200" cap="none" spc="0" normalizeH="0" baseline="0" noProof="0" dirty="0">
                <a:ln>
                  <a:noFill/>
                </a:ln>
                <a:solidFill>
                  <a:srgbClr val="000000"/>
                </a:solidFill>
                <a:effectLst/>
                <a:uLnTx/>
                <a:uFillTx/>
                <a:latin typeface="Calibri"/>
                <a:ea typeface="+mn-ea"/>
                <a:cs typeface="+mn-cs"/>
              </a:rPr>
              <a:t>REST </a:t>
            </a:r>
            <a:r>
              <a:rPr kumimoji="0" lang="en-CA" sz="1600" b="0" i="0" u="none" strike="noStrike" kern="1200" cap="none" spc="0" normalizeH="0" baseline="0" noProof="0" dirty="0" smtClean="0">
                <a:ln>
                  <a:noFill/>
                </a:ln>
                <a:solidFill>
                  <a:srgbClr val="000000"/>
                </a:solidFill>
                <a:effectLst/>
                <a:uLnTx/>
                <a:uFillTx/>
                <a:latin typeface="Calibri"/>
                <a:ea typeface="+mn-ea"/>
                <a:cs typeface="+mn-cs"/>
              </a:rPr>
              <a:t>map services</a:t>
            </a:r>
            <a:r>
              <a:rPr kumimoji="0" lang="en-CA" sz="1600" b="0" i="0" u="none" strike="noStrike" kern="1200" cap="none" spc="0" normalizeH="0" baseline="0" noProof="0" dirty="0">
                <a:ln>
                  <a:noFill/>
                </a:ln>
                <a:solidFill>
                  <a:srgbClr val="000000"/>
                </a:solidFill>
                <a:effectLst/>
                <a:uLnTx/>
                <a:uFillTx/>
                <a:latin typeface="Calibri"/>
                <a:ea typeface="+mn-ea"/>
                <a:cs typeface="+mn-cs"/>
              </a:rPr>
              <a:t>: </a:t>
            </a:r>
            <a:r>
              <a:rPr kumimoji="0" lang="en-CA" sz="1600" b="0" i="0" u="none" strike="noStrike" kern="1200" cap="none" spc="0" normalizeH="0" baseline="0" noProof="0" dirty="0" smtClean="0">
                <a:ln>
                  <a:noFill/>
                </a:ln>
                <a:solidFill>
                  <a:srgbClr val="000000"/>
                </a:solidFill>
                <a:effectLst/>
                <a:uLnTx/>
                <a:uFillTx/>
                <a:latin typeface="Calibri"/>
                <a:ea typeface="+mn-ea"/>
                <a:cs typeface="+mn-cs"/>
              </a:rPr>
              <a:t>“</a:t>
            </a:r>
            <a:r>
              <a:rPr kumimoji="0" lang="en-CA" sz="1600" b="0" i="0" u="none" strike="noStrike" kern="1200" cap="none" spc="0" normalizeH="0" baseline="0" noProof="0" dirty="0">
                <a:ln>
                  <a:noFill/>
                </a:ln>
                <a:solidFill>
                  <a:srgbClr val="000000"/>
                </a:solidFill>
                <a:effectLst/>
                <a:uLnTx/>
                <a:uFillTx/>
                <a:latin typeface="Calibri"/>
                <a:ea typeface="+mn-ea"/>
                <a:cs typeface="+mn-cs"/>
              </a:rPr>
              <a:t>Group” layers are still not </a:t>
            </a:r>
            <a:r>
              <a:rPr kumimoji="0" lang="en-CA" sz="1600" b="0" i="0" u="none" strike="noStrike" kern="1200" cap="none" spc="0" normalizeH="0" baseline="0" noProof="0" dirty="0" smtClean="0">
                <a:ln>
                  <a:noFill/>
                </a:ln>
                <a:solidFill>
                  <a:srgbClr val="000000"/>
                </a:solidFill>
                <a:effectLst/>
                <a:uLnTx/>
                <a:uFillTx/>
                <a:latin typeface="Calibri"/>
                <a:ea typeface="+mn-ea"/>
                <a:cs typeface="+mn-cs"/>
              </a:rPr>
              <a:t>allowed</a:t>
            </a:r>
            <a:endParaRPr kumimoji="0" lang="en-CA" sz="1600" b="0" i="0" u="none" strike="noStrike" kern="1200" cap="none" spc="0" normalizeH="0" baseline="0" noProof="0" dirty="0">
              <a:ln>
                <a:noFill/>
              </a:ln>
              <a:solidFill>
                <a:srgbClr val="000000"/>
              </a:solidFill>
              <a:effectLst/>
              <a:uLnTx/>
              <a:uFillTx/>
              <a:latin typeface="Calibri"/>
              <a:ea typeface="+mn-ea"/>
              <a:cs typeface="+mn-cs"/>
            </a:endParaRPr>
          </a:p>
        </p:txBody>
      </p:sp>
      <p:pic>
        <p:nvPicPr>
          <p:cNvPr id="5" name="Audio 4">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43054430"/>
      </p:ext>
    </p:extLst>
  </p:cSld>
  <p:clrMapOvr>
    <a:masterClrMapping/>
  </p:clrMapOvr>
  <mc:AlternateContent xmlns:mc="http://schemas.openxmlformats.org/markup-compatibility/2006" xmlns:p14="http://schemas.microsoft.com/office/powerpoint/2010/main">
    <mc:Choice Requires="p14">
      <p:transition spd="slow" p14:dur="2000" advTm="83138"/>
    </mc:Choice>
    <mc:Fallback xmlns="">
      <p:transition spd="slow" advTm="83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custDataLst>
              <p:tags r:id="rId1"/>
            </p:custDataLst>
          </p:nvPr>
        </p:nvSpPr>
        <p:spPr>
          <a:xfrm>
            <a:off x="219194" y="1480499"/>
            <a:ext cx="8250558" cy="4390300"/>
          </a:xfrm>
          <a:prstGeom prst="roundRect">
            <a:avLst/>
          </a:prstGeom>
          <a:noFill/>
          <a:ln>
            <a:noFill/>
          </a:ln>
        </p:spPr>
        <p:style>
          <a:lnRef idx="1">
            <a:schemeClr val="accent5"/>
          </a:lnRef>
          <a:fillRef idx="2">
            <a:schemeClr val="accent5"/>
          </a:fillRef>
          <a:effectRef idx="1">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srgbClr val="000000"/>
                </a:solidFill>
                <a:effectLst/>
                <a:uLnTx/>
                <a:uFillTx/>
                <a:latin typeface="Calibri"/>
                <a:ea typeface="+mn-ea"/>
                <a:cs typeface="+mn-cs"/>
              </a:rPr>
              <a:t>Reference/projection system</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srgbClr val="000000"/>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EPSG:3978</a:t>
            </a:r>
            <a:r>
              <a:rPr kumimoji="0" lang="en-CA" sz="1800" b="1" i="0" u="none" strike="noStrike" kern="1200" cap="none" spc="0" normalizeH="0" baseline="0" noProof="0" dirty="0">
                <a:ln>
                  <a:noFill/>
                </a:ln>
                <a:solidFill>
                  <a:srgbClr val="000000"/>
                </a:solidFill>
                <a:effectLst/>
                <a:uLnTx/>
                <a:uFillTx/>
                <a:latin typeface="Calibri"/>
                <a:ea typeface="+mn-ea"/>
                <a:cs typeface="+mn-cs"/>
              </a:rPr>
              <a:t> - </a:t>
            </a:r>
            <a:r>
              <a:rPr kumimoji="0" lang="en-CA" sz="1800" b="0" i="0" u="none" strike="noStrike" kern="1200" cap="none" spc="0" normalizeH="0" baseline="0" noProof="0" dirty="0">
                <a:ln>
                  <a:noFill/>
                </a:ln>
                <a:solidFill>
                  <a:srgbClr val="000000"/>
                </a:solidFill>
                <a:effectLst/>
                <a:uLnTx/>
                <a:uFillTx/>
                <a:latin typeface="Calibri"/>
                <a:ea typeface="+mn-ea"/>
                <a:cs typeface="+mn-cs"/>
              </a:rPr>
              <a:t>NAD83 / Lambert Conformal Conic (Atlas of Canada)</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EPSG:3857</a:t>
            </a: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1800" b="0" i="0" u="none" strike="noStrike" kern="1200" cap="none" spc="0" normalizeH="0" baseline="0" noProof="0" dirty="0">
                <a:ln>
                  <a:noFill/>
                </a:ln>
                <a:solidFill>
                  <a:srgbClr val="000000"/>
                </a:solidFill>
                <a:effectLst/>
                <a:uLnTx/>
                <a:uFillTx/>
                <a:latin typeface="Calibri"/>
                <a:ea typeface="+mn-ea"/>
                <a:cs typeface="+mn-cs"/>
              </a:rPr>
              <a:t>(or EPSG:102100 for ESRI)</a:t>
            </a:r>
            <a:r>
              <a:rPr kumimoji="0" lang="en-CA" sz="1800" b="1" i="0" u="none" strike="noStrike" kern="1200" cap="none" spc="0" normalizeH="0" baseline="0" noProof="0" dirty="0">
                <a:ln>
                  <a:noFill/>
                </a:ln>
                <a:solidFill>
                  <a:srgbClr val="000000"/>
                </a:solidFill>
                <a:effectLst/>
                <a:uLnTx/>
                <a:uFillTx/>
                <a:latin typeface="Calibri"/>
                <a:ea typeface="+mn-ea"/>
                <a:cs typeface="+mn-cs"/>
              </a:rPr>
              <a:t> – </a:t>
            </a:r>
            <a:r>
              <a:rPr kumimoji="0" lang="en-CA" sz="1800" b="0" i="0" u="none" strike="noStrike" kern="1200" cap="none" spc="0" normalizeH="0" baseline="0" noProof="0" dirty="0">
                <a:ln>
                  <a:noFill/>
                </a:ln>
                <a:solidFill>
                  <a:srgbClr val="000000"/>
                </a:solidFill>
                <a:effectLst/>
                <a:uLnTx/>
                <a:uFillTx/>
                <a:latin typeface="Calibri"/>
                <a:ea typeface="+mn-ea"/>
                <a:cs typeface="+mn-cs"/>
              </a:rPr>
              <a:t>WGS84 Web Mercator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1800" b="0" i="0" u="none" strike="noStrike" kern="1200" cap="none" spc="0" normalizeH="0" baseline="0" noProof="0" dirty="0">
              <a:ln>
                <a:noFill/>
              </a:ln>
              <a:solidFill>
                <a:srgbClr val="333399">
                  <a:lumMod val="60000"/>
                  <a:lumOff val="40000"/>
                </a:srgbClr>
              </a:solidFill>
              <a:effectLst/>
              <a:uLnTx/>
              <a:uFillTx/>
              <a:latin typeface="Calibri"/>
              <a:ea typeface="ＭＳ Ｐゴシック"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0" cap="none" spc="0" normalizeH="0" baseline="0" noProof="0" dirty="0">
                <a:ln>
                  <a:noFill/>
                </a:ln>
                <a:solidFill>
                  <a:srgbClr val="000000"/>
                </a:solidFill>
                <a:effectLst/>
                <a:uLnTx/>
                <a:uFillTx/>
                <a:latin typeface="Calibri"/>
                <a:ea typeface="+mn-ea"/>
                <a:cs typeface="+mn-cs"/>
              </a:rPr>
              <a:t>Bilingualism</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srgbClr val="000000"/>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 Separate unilingual web services (Recommended)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0000"/>
                </a:solidFill>
                <a:effectLst/>
                <a:uLnTx/>
                <a:uFillTx/>
                <a:latin typeface="Calibri"/>
                <a:ea typeface="+mn-ea"/>
                <a:cs typeface="+mn-cs"/>
              </a:rPr>
              <a:t>- Bilingual web service</a:t>
            </a:r>
          </a:p>
        </p:txBody>
      </p:sp>
      <p:sp>
        <p:nvSpPr>
          <p:cNvPr id="8" name="Slide Number Placeholder 7"/>
          <p:cNvSpPr>
            <a:spLocks noGrp="1"/>
          </p:cNvSpPr>
          <p:nvPr>
            <p:ph type="sldNum" sz="quarter" idx="4294967295"/>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itle 1"/>
          <p:cNvSpPr txBox="1">
            <a:spLocks/>
          </p:cNvSpPr>
          <p:nvPr>
            <p:custDataLst>
              <p:tags r:id="rId3"/>
            </p:custDataLst>
          </p:nvPr>
        </p:nvSpPr>
        <p:spPr bwMode="auto">
          <a:xfrm>
            <a:off x="251520" y="332656"/>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a:ln>
                  <a:noFill/>
                </a:ln>
                <a:solidFill>
                  <a:srgbClr val="12547C"/>
                </a:solidFill>
                <a:effectLst/>
                <a:uLnTx/>
                <a:uFillTx/>
                <a:latin typeface="Calibri"/>
                <a:ea typeface="ＭＳ Ｐゴシック" charset="0"/>
                <a:cs typeface="+mj-cs"/>
              </a:rPr>
              <a:t>Requirements for Web services (2)</a:t>
            </a:r>
            <a:endParaRPr kumimoji="0" lang="en-CA" sz="3600" b="0" i="0" u="none" strike="noStrike" kern="0" cap="none" spc="0" normalizeH="0" baseline="0" noProof="0" dirty="0">
              <a:ln>
                <a:noFill/>
              </a:ln>
              <a:solidFill>
                <a:srgbClr val="12547C"/>
              </a:solidFill>
              <a:effectLst/>
              <a:uLnTx/>
              <a:uFillTx/>
              <a:latin typeface="Calibri"/>
              <a:ea typeface="ＭＳ Ｐゴシック" charset="0"/>
              <a:cs typeface="+mj-cs"/>
            </a:endParaRPr>
          </a:p>
        </p:txBody>
      </p:sp>
      <p:pic>
        <p:nvPicPr>
          <p:cNvPr id="2" name="Audio 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51486214"/>
      </p:ext>
    </p:extLst>
  </p:cSld>
  <p:clrMapOvr>
    <a:masterClrMapping/>
  </p:clrMapOvr>
  <mc:AlternateContent xmlns:mc="http://schemas.openxmlformats.org/markup-compatibility/2006" xmlns:p14="http://schemas.microsoft.com/office/powerpoint/2010/main">
    <mc:Choice Requires="p14">
      <p:transition spd="slow" p14:dur="2000" advTm="43315"/>
    </mc:Choice>
    <mc:Fallback xmlns="">
      <p:transition spd="slow" advTm="43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250825" y="1244871"/>
            <a:ext cx="8642350" cy="3696297"/>
          </a:xfrm>
        </p:spPr>
        <p:txBody>
          <a:bodyPr/>
          <a:lstStyle/>
          <a:p>
            <a:r>
              <a:rPr lang="en-CA" sz="2800" noProof="0" dirty="0"/>
              <a:t>Link directly to file   </a:t>
            </a:r>
          </a:p>
          <a:p>
            <a:pPr marL="1714500" lvl="4" indent="0">
              <a:buNone/>
            </a:pPr>
            <a:r>
              <a:rPr lang="en-CA" sz="2400" noProof="0" dirty="0">
                <a:solidFill>
                  <a:srgbClr val="12547C"/>
                </a:solidFill>
                <a:latin typeface="+mj-lt"/>
              </a:rPr>
              <a:t>=&gt; if only one file </a:t>
            </a:r>
          </a:p>
          <a:p>
            <a:r>
              <a:rPr lang="en-CA" sz="2800" noProof="0" dirty="0"/>
              <a:t>A direct link to the files according to the format and the language  </a:t>
            </a:r>
          </a:p>
          <a:p>
            <a:pPr marL="1714500" lvl="4" indent="0">
              <a:buNone/>
            </a:pPr>
            <a:r>
              <a:rPr lang="en-CA" sz="2400" noProof="0" dirty="0">
                <a:solidFill>
                  <a:srgbClr val="12547C"/>
                </a:solidFill>
                <a:latin typeface="+mj-lt"/>
              </a:rPr>
              <a:t>=&gt; if multiple formats and languages</a:t>
            </a:r>
          </a:p>
          <a:p>
            <a:r>
              <a:rPr lang="en-CA" sz="2800" noProof="0" dirty="0"/>
              <a:t>A link to a download directory</a:t>
            </a:r>
          </a:p>
          <a:p>
            <a:pPr marL="1714500" lvl="4" indent="0">
              <a:buNone/>
            </a:pPr>
            <a:r>
              <a:rPr lang="en-CA" sz="2400" noProof="0" dirty="0">
                <a:solidFill>
                  <a:srgbClr val="12547C"/>
                </a:solidFill>
                <a:latin typeface="+mj-lt"/>
              </a:rPr>
              <a:t>=&gt; when the number of files or the directory structure does not point directly to each file</a:t>
            </a:r>
          </a:p>
        </p:txBody>
      </p:sp>
      <p:sp>
        <p:nvSpPr>
          <p:cNvPr id="5" name="Title 1"/>
          <p:cNvSpPr>
            <a:spLocks noGrp="1"/>
          </p:cNvSpPr>
          <p:nvPr>
            <p:ph type="title"/>
            <p:custDataLst>
              <p:tags r:id="rId2"/>
            </p:custDataLst>
          </p:nvPr>
        </p:nvSpPr>
        <p:spPr/>
        <p:txBody>
          <a:bodyPr/>
          <a:lstStyle/>
          <a:p>
            <a:r>
              <a:rPr lang="en-CA" sz="3600" noProof="0" dirty="0">
                <a:latin typeface="+mj-lt"/>
              </a:rPr>
              <a:t>Requirements for downloading</a:t>
            </a:r>
            <a:endParaRPr lang="en-CA" sz="3600" b="0" noProof="0" dirty="0">
              <a:latin typeface="+mj-lt"/>
            </a:endParaRPr>
          </a:p>
        </p:txBody>
      </p:sp>
      <p:sp>
        <p:nvSpPr>
          <p:cNvPr id="7" name="Slide Number Placeholder 6"/>
          <p:cNvSpPr>
            <a:spLocks noGrp="1"/>
          </p:cNvSpPr>
          <p:nvPr>
            <p:ph type="sldNum" sz="quarter" idx="4294967295"/>
            <p:custDataLst>
              <p:tags r:id="rId3"/>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Audio 8">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16523486"/>
      </p:ext>
    </p:extLst>
  </p:cSld>
  <p:clrMapOvr>
    <a:masterClrMapping/>
  </p:clrMapOvr>
  <mc:AlternateContent xmlns:mc="http://schemas.openxmlformats.org/markup-compatibility/2006" xmlns:p14="http://schemas.microsoft.com/office/powerpoint/2010/main">
    <mc:Choice Requires="p14">
      <p:transition spd="slow" p14:dur="2000" advTm="34557"/>
    </mc:Choice>
    <mc:Fallback xmlns="">
      <p:transition spd="slow" advTm="345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251520" y="44624"/>
            <a:ext cx="8642350" cy="1224136"/>
          </a:xfrm>
        </p:spPr>
        <p:txBody>
          <a:bodyPr/>
          <a:lstStyle/>
          <a:p>
            <a:r>
              <a:rPr lang="en-CA" sz="3600" noProof="0" dirty="0">
                <a:latin typeface="+mj-lt"/>
              </a:rPr>
              <a:t>Requirements for the </a:t>
            </a:r>
            <a:r>
              <a:rPr lang="en-CA" sz="3600" noProof="0" dirty="0" smtClean="0">
                <a:latin typeface="+mj-lt"/>
              </a:rPr>
              <a:t>licence</a:t>
            </a:r>
            <a:endParaRPr lang="en-CA" sz="3600" noProof="0" dirty="0">
              <a:latin typeface="+mj-lt"/>
            </a:endParaRPr>
          </a:p>
        </p:txBody>
      </p:sp>
      <p:sp>
        <p:nvSpPr>
          <p:cNvPr id="3" name="Content Placeholder 2"/>
          <p:cNvSpPr>
            <a:spLocks noGrp="1"/>
          </p:cNvSpPr>
          <p:nvPr>
            <p:ph idx="1"/>
            <p:custDataLst>
              <p:tags r:id="rId2"/>
            </p:custDataLst>
          </p:nvPr>
        </p:nvSpPr>
        <p:spPr>
          <a:xfrm>
            <a:off x="251520" y="1340768"/>
            <a:ext cx="7571184" cy="4464496"/>
          </a:xfrm>
          <a:noFill/>
        </p:spPr>
        <p:txBody>
          <a:bodyPr>
            <a:normAutofit fontScale="92500" lnSpcReduction="10000"/>
          </a:bodyPr>
          <a:lstStyle/>
          <a:p>
            <a:pPr marL="0" indent="0">
              <a:buNone/>
            </a:pPr>
            <a:r>
              <a:rPr lang="en-CA" sz="2600" noProof="0" dirty="0"/>
              <a:t>Must comply with:</a:t>
            </a:r>
          </a:p>
          <a:p>
            <a:pPr marL="0" indent="0">
              <a:buNone/>
            </a:pPr>
            <a:endParaRPr lang="en-CA" sz="1100" noProof="0" dirty="0"/>
          </a:p>
          <a:p>
            <a:pPr marL="263525" indent="0">
              <a:buFont typeface="Wingdings" panose="05000000000000000000" pitchFamily="2" charset="2"/>
              <a:buChar char="Ø"/>
            </a:pPr>
            <a:r>
              <a:rPr lang="en-CA" sz="2600" noProof="0" dirty="0"/>
              <a:t>Open Government Licence - Canada</a:t>
            </a:r>
          </a:p>
          <a:p>
            <a:pPr marL="263525" indent="0">
              <a:lnSpc>
                <a:spcPct val="120000"/>
              </a:lnSpc>
              <a:buFont typeface="Wingdings" panose="05000000000000000000" pitchFamily="2" charset="2"/>
              <a:buChar char="Ø"/>
            </a:pPr>
            <a:endParaRPr lang="en-CA" sz="1300" noProof="0" dirty="0"/>
          </a:p>
          <a:p>
            <a:pPr marL="263525" indent="0">
              <a:buFont typeface="Wingdings" panose="05000000000000000000" pitchFamily="2" charset="2"/>
              <a:buChar char="Ø"/>
            </a:pPr>
            <a:r>
              <a:rPr lang="en-CA" sz="2600" noProof="0" dirty="0"/>
              <a:t>FGP publication conditions</a:t>
            </a:r>
            <a:endParaRPr lang="en-CA" sz="2200" noProof="0" dirty="0"/>
          </a:p>
          <a:p>
            <a:pPr marL="1708150" defTabSz="1790700">
              <a:lnSpc>
                <a:spcPct val="120000"/>
              </a:lnSpc>
              <a:spcAft>
                <a:spcPts val="600"/>
              </a:spcAft>
              <a:buFont typeface="Arial" panose="020B0604020202020204" pitchFamily="34" charset="0"/>
              <a:buChar char="•"/>
            </a:pPr>
            <a:r>
              <a:rPr lang="en-CA" sz="1500" b="1" noProof="0" dirty="0"/>
              <a:t>Format</a:t>
            </a:r>
            <a:r>
              <a:rPr lang="en-CA" sz="1500" noProof="0" dirty="0"/>
              <a:t>: </a:t>
            </a:r>
            <a:r>
              <a:rPr lang="en-CA" sz="1300" noProof="0" dirty="0"/>
              <a:t>information resources are in an open, non-proprietary format.</a:t>
            </a:r>
          </a:p>
          <a:p>
            <a:pPr marL="1708150" defTabSz="1790700">
              <a:lnSpc>
                <a:spcPct val="120000"/>
              </a:lnSpc>
              <a:spcAft>
                <a:spcPts val="600"/>
              </a:spcAft>
              <a:buFont typeface="Arial" panose="020B0604020202020204" pitchFamily="34" charset="0"/>
              <a:buChar char="•"/>
            </a:pPr>
            <a:r>
              <a:rPr lang="en-CA" sz="1500" b="1" noProof="0" dirty="0" smtClean="0"/>
              <a:t>Legal/licensing/copyright</a:t>
            </a:r>
            <a:r>
              <a:rPr lang="en-CA" sz="1500" noProof="0" dirty="0"/>
              <a:t>: </a:t>
            </a:r>
            <a:r>
              <a:rPr lang="en-CA" sz="1300" noProof="0" dirty="0"/>
              <a:t>No known legal, </a:t>
            </a:r>
            <a:r>
              <a:rPr lang="en-CA" sz="1300" noProof="0" dirty="0" smtClean="0"/>
              <a:t>licence </a:t>
            </a:r>
            <a:r>
              <a:rPr lang="en-CA" sz="1300" noProof="0" dirty="0"/>
              <a:t>or copyright restrictions</a:t>
            </a:r>
          </a:p>
          <a:p>
            <a:pPr marL="1708150" defTabSz="1790700">
              <a:lnSpc>
                <a:spcPct val="120000"/>
              </a:lnSpc>
              <a:spcAft>
                <a:spcPts val="600"/>
              </a:spcAft>
              <a:buFont typeface="Arial" panose="020B0604020202020204" pitchFamily="34" charset="0"/>
              <a:buChar char="•"/>
            </a:pPr>
            <a:r>
              <a:rPr lang="en-CA" sz="1500" b="1" noProof="0" dirty="0"/>
              <a:t>Authorization to communicate </a:t>
            </a:r>
            <a:r>
              <a:rPr lang="en-CA" sz="1500" noProof="0" dirty="0"/>
              <a:t>: </a:t>
            </a:r>
            <a:r>
              <a:rPr lang="en-CA" sz="1300" noProof="0" dirty="0"/>
              <a:t>permission from a third party to publish the resource under the </a:t>
            </a:r>
            <a:r>
              <a:rPr lang="en-CA" sz="1300" noProof="0" dirty="0">
                <a:hlinkClick r:id="rId8"/>
              </a:rPr>
              <a:t>Open Government </a:t>
            </a:r>
            <a:r>
              <a:rPr lang="en-CA" sz="1300" noProof="0" dirty="0" smtClean="0">
                <a:hlinkClick r:id="rId8"/>
              </a:rPr>
              <a:t>Licence</a:t>
            </a:r>
            <a:r>
              <a:rPr lang="en-CA" sz="1300" noProof="0" dirty="0"/>
              <a:t> - Canada.</a:t>
            </a:r>
          </a:p>
          <a:p>
            <a:pPr marL="1708150" defTabSz="1790700">
              <a:lnSpc>
                <a:spcPct val="120000"/>
              </a:lnSpc>
              <a:spcAft>
                <a:spcPts val="600"/>
              </a:spcAft>
              <a:buFont typeface="Arial" panose="020B0604020202020204" pitchFamily="34" charset="0"/>
              <a:buChar char="•"/>
            </a:pPr>
            <a:r>
              <a:rPr lang="en-CA" sz="1500" b="1" noProof="0" dirty="0"/>
              <a:t>Confidentiality</a:t>
            </a:r>
            <a:r>
              <a:rPr lang="en-CA" sz="1500" noProof="0" dirty="0"/>
              <a:t>: No personal </a:t>
            </a:r>
            <a:r>
              <a:rPr lang="en-CA" sz="1500" noProof="0" dirty="0" smtClean="0"/>
              <a:t>information</a:t>
            </a:r>
          </a:p>
          <a:p>
            <a:pPr marL="1708150" defTabSz="1790700">
              <a:lnSpc>
                <a:spcPct val="120000"/>
              </a:lnSpc>
              <a:spcAft>
                <a:spcPts val="600"/>
              </a:spcAft>
              <a:buFont typeface="Arial" panose="020B0604020202020204" pitchFamily="34" charset="0"/>
              <a:buChar char="•"/>
            </a:pPr>
            <a:r>
              <a:rPr lang="en-CA" sz="1500" b="1" dirty="0" smtClean="0"/>
              <a:t>Security</a:t>
            </a:r>
            <a:r>
              <a:rPr lang="en-CA" sz="1500" dirty="0" smtClean="0"/>
              <a:t>: Non-classified or protected information</a:t>
            </a:r>
            <a:endParaRPr lang="en-CA" sz="1500" noProof="0" dirty="0" smtClean="0"/>
          </a:p>
          <a:p>
            <a:pPr marL="1708150" defTabSz="1790700">
              <a:lnSpc>
                <a:spcPct val="120000"/>
              </a:lnSpc>
              <a:spcAft>
                <a:spcPts val="600"/>
              </a:spcAft>
              <a:buFont typeface="Arial" panose="020B0604020202020204" pitchFamily="34" charset="0"/>
              <a:buChar char="•"/>
            </a:pPr>
            <a:r>
              <a:rPr lang="en-CA" sz="1500" b="1" noProof="0" dirty="0" smtClean="0"/>
              <a:t>Access </a:t>
            </a:r>
            <a:r>
              <a:rPr lang="en-CA" sz="1500" b="1" noProof="0" dirty="0"/>
              <a:t>to Information</a:t>
            </a:r>
            <a:r>
              <a:rPr lang="en-CA" sz="1500" noProof="0" dirty="0"/>
              <a:t>: </a:t>
            </a:r>
            <a:r>
              <a:rPr lang="en-CA" sz="1300" noProof="0" dirty="0"/>
              <a:t>is not subject to exemptions or exclusions under the </a:t>
            </a:r>
            <a:r>
              <a:rPr lang="en-CA" sz="1300" i="1" noProof="0" dirty="0"/>
              <a:t>Access to Information Act</a:t>
            </a:r>
            <a:r>
              <a:rPr lang="en-CA" sz="1300" noProof="0" dirty="0"/>
              <a:t>.</a:t>
            </a:r>
          </a:p>
          <a:p>
            <a:pPr marL="1708150" defTabSz="1790700">
              <a:lnSpc>
                <a:spcPct val="120000"/>
              </a:lnSpc>
              <a:spcAft>
                <a:spcPts val="600"/>
              </a:spcAft>
              <a:buFont typeface="Arial" panose="020B0604020202020204" pitchFamily="34" charset="0"/>
              <a:buChar char="•"/>
            </a:pPr>
            <a:r>
              <a:rPr lang="en-CA" sz="1500" b="1" noProof="0" dirty="0" smtClean="0"/>
              <a:t>No charge</a:t>
            </a:r>
            <a:r>
              <a:rPr lang="en-CA" sz="900" noProof="0" dirty="0" smtClean="0"/>
              <a:t>.</a:t>
            </a:r>
            <a:endParaRPr lang="en-CA" sz="900" noProof="0" dirty="0"/>
          </a:p>
        </p:txBody>
      </p:sp>
      <p:sp>
        <p:nvSpPr>
          <p:cNvPr id="5" name="Slide Number Placeholder 4"/>
          <p:cNvSpPr>
            <a:spLocks noGrp="1"/>
          </p:cNvSpPr>
          <p:nvPr>
            <p:ph type="sldNum" sz="quarter" idx="4294967295"/>
            <p:custDataLst>
              <p:tags r:id="rId3"/>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Audio 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44265072"/>
      </p:ext>
    </p:extLst>
  </p:cSld>
  <p:clrMapOvr>
    <a:masterClrMapping/>
  </p:clrMapOvr>
  <mc:AlternateContent xmlns:mc="http://schemas.openxmlformats.org/markup-compatibility/2006" xmlns:p14="http://schemas.microsoft.com/office/powerpoint/2010/main">
    <mc:Choice Requires="p14">
      <p:transition spd="slow" p14:dur="2000" advTm="82112"/>
    </mc:Choice>
    <mc:Fallback xmlns="">
      <p:transition spd="slow" advTm="82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251519" y="116632"/>
            <a:ext cx="9863477" cy="1008112"/>
          </a:xfrm>
        </p:spPr>
        <p:txBody>
          <a:bodyPr/>
          <a:lstStyle/>
          <a:p>
            <a:r>
              <a:rPr lang="en-CA" sz="3600" noProof="0" dirty="0">
                <a:latin typeface="+mj-lt"/>
              </a:rPr>
              <a:t>Requirements of the </a:t>
            </a:r>
            <a:r>
              <a:rPr lang="en-CA" sz="3600" noProof="0" dirty="0" smtClean="0">
                <a:latin typeface="+mj-lt"/>
              </a:rPr>
              <a:t>FGP </a:t>
            </a:r>
            <a:r>
              <a:rPr lang="en-CA" sz="3600" noProof="0" dirty="0">
                <a:latin typeface="+mj-lt"/>
              </a:rPr>
              <a:t>- Summary</a:t>
            </a:r>
            <a:endParaRPr lang="en-CA" sz="3600" b="0" noProof="0" dirty="0">
              <a:latin typeface="+mj-lt"/>
            </a:endParaRPr>
          </a:p>
        </p:txBody>
      </p:sp>
      <p:sp>
        <p:nvSpPr>
          <p:cNvPr id="3" name="Content Placeholder 2"/>
          <p:cNvSpPr>
            <a:spLocks noGrp="1"/>
          </p:cNvSpPr>
          <p:nvPr>
            <p:ph idx="1"/>
            <p:custDataLst>
              <p:tags r:id="rId2"/>
            </p:custDataLst>
          </p:nvPr>
        </p:nvSpPr>
        <p:spPr>
          <a:xfrm>
            <a:off x="262675" y="1484784"/>
            <a:ext cx="7981733" cy="4429810"/>
          </a:xfrm>
        </p:spPr>
        <p:txBody>
          <a:bodyPr>
            <a:normAutofit fontScale="70000" lnSpcReduction="20000"/>
          </a:bodyPr>
          <a:lstStyle/>
          <a:p>
            <a:pPr marL="0" indent="0">
              <a:buNone/>
            </a:pPr>
            <a:r>
              <a:rPr lang="en-CA" b="1" noProof="0" dirty="0"/>
              <a:t>To save a dataset in the FGP Data </a:t>
            </a:r>
            <a:r>
              <a:rPr lang="en-CA" b="1" noProof="0" dirty="0" smtClean="0"/>
              <a:t>Catalogue, </a:t>
            </a:r>
            <a:r>
              <a:rPr lang="en-CA" b="1" noProof="0" dirty="0"/>
              <a:t>the dataset must:</a:t>
            </a:r>
          </a:p>
          <a:p>
            <a:pPr marL="0" indent="0">
              <a:buNone/>
            </a:pPr>
            <a:endParaRPr lang="en-CA" sz="2500" b="1" noProof="0" dirty="0"/>
          </a:p>
          <a:p>
            <a:pPr lvl="1">
              <a:buFont typeface="Arial" panose="020B0604020202020204" pitchFamily="34" charset="0"/>
              <a:buChar char="•"/>
            </a:pPr>
            <a:r>
              <a:rPr lang="en-CA" sz="2200" b="1" noProof="0" dirty="0"/>
              <a:t>Must be one geospatial dataset</a:t>
            </a:r>
          </a:p>
          <a:p>
            <a:pPr lvl="2">
              <a:buFont typeface="Arial" panose="020B0604020202020204" pitchFamily="34" charset="0"/>
              <a:buChar char="•"/>
            </a:pPr>
            <a:r>
              <a:rPr lang="en-CA" sz="2200" noProof="0" dirty="0">
                <a:solidFill>
                  <a:schemeClr val="accent2"/>
                </a:solidFill>
              </a:rPr>
              <a:t>With explicit coordinates</a:t>
            </a:r>
          </a:p>
          <a:p>
            <a:pPr lvl="1">
              <a:buFont typeface="Arial" panose="020B0604020202020204" pitchFamily="34" charset="0"/>
              <a:buChar char="•"/>
            </a:pPr>
            <a:endParaRPr lang="en-CA" sz="2200" b="1" noProof="0" dirty="0"/>
          </a:p>
          <a:p>
            <a:pPr lvl="1">
              <a:buFont typeface="Arial" panose="020B0604020202020204" pitchFamily="34" charset="0"/>
              <a:buChar char="•"/>
            </a:pPr>
            <a:r>
              <a:rPr lang="en-CA" sz="2200" b="1" noProof="0" dirty="0"/>
              <a:t>Be described by metadata</a:t>
            </a:r>
          </a:p>
          <a:p>
            <a:pPr lvl="2">
              <a:buFont typeface="Arial" panose="020B0604020202020204" pitchFamily="34" charset="0"/>
              <a:buChar char="•"/>
            </a:pPr>
            <a:r>
              <a:rPr lang="en-CA" sz="2100" noProof="0" dirty="0">
                <a:solidFill>
                  <a:schemeClr val="accent2"/>
                </a:solidFill>
              </a:rPr>
              <a:t>Metadata with the minimum required fields</a:t>
            </a:r>
          </a:p>
          <a:p>
            <a:pPr lvl="2">
              <a:buFont typeface="Arial" panose="020B0604020202020204" pitchFamily="34" charset="0"/>
              <a:buChar char="•"/>
            </a:pPr>
            <a:r>
              <a:rPr lang="en-CA" sz="2100" noProof="0" dirty="0">
                <a:solidFill>
                  <a:schemeClr val="accent2"/>
                </a:solidFill>
              </a:rPr>
              <a:t>Bilingual metadata</a:t>
            </a:r>
          </a:p>
          <a:p>
            <a:pPr lvl="2">
              <a:buFont typeface="Arial" panose="020B0604020202020204" pitchFamily="34" charset="0"/>
              <a:buChar char="•"/>
            </a:pPr>
            <a:endParaRPr lang="en-CA" sz="1900" noProof="0" dirty="0"/>
          </a:p>
          <a:p>
            <a:pPr lvl="1">
              <a:buFont typeface="Arial" panose="020B0604020202020204" pitchFamily="34" charset="0"/>
              <a:buChar char="•"/>
            </a:pPr>
            <a:r>
              <a:rPr lang="en-CA" sz="2200" b="1" noProof="0" dirty="0"/>
              <a:t>Be accessible through a web </a:t>
            </a:r>
            <a:r>
              <a:rPr lang="en-CA" sz="2200" b="1" noProof="0" dirty="0" smtClean="0"/>
              <a:t>map </a:t>
            </a:r>
            <a:r>
              <a:rPr lang="en-CA" sz="2200" b="1" noProof="0" dirty="0"/>
              <a:t>service and/or download </a:t>
            </a:r>
            <a:r>
              <a:rPr lang="en-CA" sz="2200" b="1" noProof="0" dirty="0" smtClean="0"/>
              <a:t>link</a:t>
            </a:r>
            <a:r>
              <a:rPr dirty="0"/>
              <a:t/>
            </a:r>
            <a:br>
              <a:rPr dirty="0"/>
            </a:br>
            <a:endParaRPr dirty="0"/>
          </a:p>
          <a:p>
            <a:pPr lvl="2">
              <a:buFont typeface="Arial" panose="020B0604020202020204" pitchFamily="34" charset="0"/>
              <a:buChar char="•"/>
            </a:pPr>
            <a:r>
              <a:rPr lang="en-CA" sz="2100" noProof="0" dirty="0">
                <a:solidFill>
                  <a:schemeClr val="accent2"/>
                </a:solidFill>
              </a:rPr>
              <a:t>ESRI:REST or OGC WMS</a:t>
            </a:r>
          </a:p>
          <a:p>
            <a:pPr lvl="2">
              <a:buFont typeface="Arial" panose="020B0604020202020204" pitchFamily="34" charset="0"/>
              <a:buChar char="•"/>
            </a:pPr>
            <a:r>
              <a:rPr lang="en-CA" sz="2100" noProof="0" dirty="0">
                <a:solidFill>
                  <a:schemeClr val="accent2"/>
                </a:solidFill>
              </a:rPr>
              <a:t>Preferably one service in </a:t>
            </a:r>
            <a:r>
              <a:rPr lang="en-CA" sz="2100" noProof="0" dirty="0" smtClean="0">
                <a:solidFill>
                  <a:schemeClr val="accent2"/>
                </a:solidFill>
              </a:rPr>
              <a:t>English and </a:t>
            </a:r>
            <a:r>
              <a:rPr lang="en-CA" sz="2100" noProof="0" dirty="0">
                <a:solidFill>
                  <a:schemeClr val="accent2"/>
                </a:solidFill>
              </a:rPr>
              <a:t>one service in </a:t>
            </a:r>
            <a:r>
              <a:rPr lang="en-CA" sz="2100" noProof="0" dirty="0" smtClean="0">
                <a:solidFill>
                  <a:schemeClr val="accent2"/>
                </a:solidFill>
              </a:rPr>
              <a:t>French</a:t>
            </a:r>
            <a:endParaRPr lang="en-CA" sz="2100" noProof="0" dirty="0">
              <a:solidFill>
                <a:schemeClr val="accent2"/>
              </a:solidFill>
            </a:endParaRPr>
          </a:p>
          <a:p>
            <a:pPr lvl="2">
              <a:buFont typeface="Arial" panose="020B0604020202020204" pitchFamily="34" charset="0"/>
              <a:buChar char="•"/>
            </a:pPr>
            <a:endParaRPr lang="en-CA" sz="2100" noProof="0" dirty="0">
              <a:solidFill>
                <a:schemeClr val="accent2"/>
              </a:solidFill>
            </a:endParaRPr>
          </a:p>
          <a:p>
            <a:pPr lvl="1">
              <a:buFont typeface="Arial" panose="020B0604020202020204" pitchFamily="34" charset="0"/>
              <a:buChar char="•"/>
            </a:pPr>
            <a:r>
              <a:rPr lang="en-CA" sz="2200" b="1" noProof="0" dirty="0"/>
              <a:t>Be open data</a:t>
            </a:r>
          </a:p>
          <a:p>
            <a:pPr lvl="2">
              <a:buFont typeface="Arial" panose="020B0604020202020204" pitchFamily="34" charset="0"/>
              <a:buChar char="•"/>
            </a:pPr>
            <a:r>
              <a:rPr lang="en-CA" sz="2100" noProof="0" dirty="0">
                <a:solidFill>
                  <a:schemeClr val="accent2"/>
                </a:solidFill>
              </a:rPr>
              <a:t>Published under the Open Government </a:t>
            </a:r>
            <a:r>
              <a:rPr lang="en-CA" sz="2100" noProof="0" dirty="0" smtClean="0">
                <a:solidFill>
                  <a:schemeClr val="accent2"/>
                </a:solidFill>
              </a:rPr>
              <a:t>Licence </a:t>
            </a:r>
            <a:r>
              <a:rPr lang="en-CA" sz="2100" noProof="0" dirty="0">
                <a:solidFill>
                  <a:schemeClr val="accent2"/>
                </a:solidFill>
              </a:rPr>
              <a:t>- Canada</a:t>
            </a:r>
          </a:p>
        </p:txBody>
      </p:sp>
      <p:sp>
        <p:nvSpPr>
          <p:cNvPr id="5" name="Slide Number Placeholder 4"/>
          <p:cNvSpPr>
            <a:spLocks noGrp="1"/>
          </p:cNvSpPr>
          <p:nvPr>
            <p:ph type="sldNum" sz="quarter" idx="4294967295"/>
            <p:custDataLst>
              <p:tags r:id="rId3"/>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A93479-80B2-4929-9655-4990D8911978}" type="slidenum">
              <a:rPr kumimoji="0" lang="en-CA"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Audio 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51806178"/>
      </p:ext>
    </p:extLst>
  </p:cSld>
  <p:clrMapOvr>
    <a:masterClrMapping/>
  </p:clrMapOvr>
  <mc:AlternateContent xmlns:mc="http://schemas.openxmlformats.org/markup-compatibility/2006" xmlns:p14="http://schemas.microsoft.com/office/powerpoint/2010/main">
    <mc:Choice Requires="p14">
      <p:transition spd="slow" p14:dur="2000" advTm="24065"/>
    </mc:Choice>
    <mc:Fallback xmlns="">
      <p:transition spd="slow" advTm="24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a:t>NRCan.fgp-pgf.RNCan@Canada.ca</a:t>
            </a:r>
            <a:endParaRPr lang="en-CA"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26203836"/>
      </p:ext>
    </p:extLst>
  </p:cSld>
  <p:clrMapOvr>
    <a:masterClrMapping/>
  </p:clrMapOvr>
  <mc:AlternateContent xmlns:mc="http://schemas.openxmlformats.org/markup-compatibility/2006" xmlns:p14="http://schemas.microsoft.com/office/powerpoint/2010/main">
    <mc:Choice Requires="p14">
      <p:transition spd="slow" p14:dur="2000" advTm="13145"/>
    </mc:Choice>
    <mc:Fallback xmlns="">
      <p:transition spd="slow" advTm="13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6.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7.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8.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9.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10.xml><?xml version="1.0" encoding="utf-8"?>
<p:tagLst xmlns:a="http://schemas.openxmlformats.org/drawingml/2006/main" xmlns:r="http://schemas.openxmlformats.org/officeDocument/2006/relationships" xmlns:p="http://schemas.openxmlformats.org/presentationml/2006/main">
  <p:tag name="NUM" val="4"/>
  <p:tag name="{FUSIONTAGSHAPEID}" val="SlideShape_3"/>
</p:tagLst>
</file>

<file path=ppt/tags/tag11.xml><?xml version="1.0" encoding="utf-8"?>
<p:tagLst xmlns:a="http://schemas.openxmlformats.org/drawingml/2006/main" xmlns:r="http://schemas.openxmlformats.org/officeDocument/2006/relationships" xmlns:p="http://schemas.openxmlformats.org/presentationml/2006/main">
  <p:tag name="NUM" val="5"/>
  <p:tag name="{FUSIONTAGSHAPEID}" val="SlideShape_4"/>
</p:tagLst>
</file>

<file path=ppt/tags/tag12.xml><?xml version="1.0" encoding="utf-8"?>
<p:tagLst xmlns:a="http://schemas.openxmlformats.org/drawingml/2006/main" xmlns:r="http://schemas.openxmlformats.org/officeDocument/2006/relationships" xmlns:p="http://schemas.openxmlformats.org/presentationml/2006/main">
  <p:tag name="NUM" val="6"/>
  <p:tag name="{FUSIONTAGSHAPEID}" val="SlideShape_5"/>
</p:tagLst>
</file>

<file path=ppt/tags/tag13.xml><?xml version="1.0" encoding="utf-8"?>
<p:tagLst xmlns:a="http://schemas.openxmlformats.org/drawingml/2006/main" xmlns:r="http://schemas.openxmlformats.org/officeDocument/2006/relationships" xmlns:p="http://schemas.openxmlformats.org/presentationml/2006/main">
  <p:tag name="NUM" val="7"/>
  <p:tag name="{FUSIONTAGSHAPEID}" val="SlideShape_6"/>
</p:tagLst>
</file>

<file path=ppt/tags/tag14.xml><?xml version="1.0" encoding="utf-8"?>
<p:tagLst xmlns:a="http://schemas.openxmlformats.org/drawingml/2006/main" xmlns:r="http://schemas.openxmlformats.org/officeDocument/2006/relationships" xmlns:p="http://schemas.openxmlformats.org/presentationml/2006/main">
  <p:tag name="{FUSIONTAGSHAPEID}" val="NotesShape_8"/>
</p:tagLst>
</file>

<file path=ppt/tags/tag15.xml><?xml version="1.0" encoding="utf-8"?>
<p:tagLst xmlns:a="http://schemas.openxmlformats.org/drawingml/2006/main" xmlns:r="http://schemas.openxmlformats.org/officeDocument/2006/relationships" xmlns:p="http://schemas.openxmlformats.org/presentationml/2006/main">
  <p:tag name="{FUSIONTAGSHAPEID}" val="NotesShape_9"/>
</p:tagLst>
</file>

<file path=ppt/tags/tag16.xml><?xml version="1.0" encoding="utf-8"?>
<p:tagLst xmlns:a="http://schemas.openxmlformats.org/drawingml/2006/main" xmlns:r="http://schemas.openxmlformats.org/officeDocument/2006/relationships" xmlns:p="http://schemas.openxmlformats.org/presentationml/2006/main">
  <p:tag name="{FUSIONTAGSHAPEID}" val="NotesShape_10"/>
</p:tagLst>
</file>

<file path=ppt/tags/tag17.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8.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9.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20.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21.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22.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23.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4.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25.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26.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27.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28.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29.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0.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1.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32.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33.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34.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35.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6.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7.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38.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39.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40.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4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4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3.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4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4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46.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47.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48.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9.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50.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1.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917</TotalTime>
  <Words>1084</Words>
  <Application>Microsoft Office PowerPoint</Application>
  <PresentationFormat>On-screen Show (4:3)</PresentationFormat>
  <Paragraphs>175</Paragraphs>
  <Slides>9</Slides>
  <Notes>9</Notes>
  <HiddenSlides>0</HiddenSlides>
  <MMClips>9</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ＭＳ Ｐゴシック</vt:lpstr>
      <vt:lpstr>Arial</vt:lpstr>
      <vt:lpstr>Calibri</vt:lpstr>
      <vt:lpstr>Tahoma</vt:lpstr>
      <vt:lpstr>Wingdings</vt:lpstr>
      <vt:lpstr>Office Theme</vt:lpstr>
      <vt:lpstr>1_Office Theme</vt:lpstr>
      <vt:lpstr>PowerPoint Presentation</vt:lpstr>
      <vt:lpstr>PowerPoint Presentation</vt:lpstr>
      <vt:lpstr>Metadata requirements</vt:lpstr>
      <vt:lpstr>PowerPoint Presentation</vt:lpstr>
      <vt:lpstr>PowerPoint Presentation</vt:lpstr>
      <vt:lpstr>Requirements for downloading</vt:lpstr>
      <vt:lpstr>Requirements for the licence</vt:lpstr>
      <vt:lpstr>Requirements of the FGP - Summary</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110</cp:revision>
  <cp:lastPrinted>2017-08-30T14:17:54Z</cp:lastPrinted>
  <dcterms:created xsi:type="dcterms:W3CDTF">2015-09-10T13:46:21Z</dcterms:created>
  <dcterms:modified xsi:type="dcterms:W3CDTF">2018-03-06T19:04:38Z</dcterms:modified>
</cp:coreProperties>
</file>