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4.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6" r:id="rId2"/>
    <p:sldId id="259" r:id="rId3"/>
    <p:sldId id="260" r:id="rId4"/>
    <p:sldId id="261" r:id="rId5"/>
    <p:sldId id="262" r:id="rId6"/>
    <p:sldId id="263" r:id="rId7"/>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2547C"/>
    <a:srgbClr val="FFCC99"/>
    <a:srgbClr val="FFFFCC"/>
    <a:srgbClr val="3366CC"/>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105" autoAdjust="0"/>
    <p:restoredTop sz="58140" autoAdjust="0"/>
  </p:normalViewPr>
  <p:slideViewPr>
    <p:cSldViewPr>
      <p:cViewPr varScale="1">
        <p:scale>
          <a:sx n="65" d="100"/>
          <a:sy n="65" d="100"/>
        </p:scale>
        <p:origin x="1566" y="84"/>
      </p:cViewPr>
      <p:guideLst>
        <p:guide orient="horz" pos="2160"/>
        <p:guide pos="2880"/>
      </p:guideLst>
    </p:cSldViewPr>
  </p:slideViewPr>
  <p:outlineViewPr>
    <p:cViewPr>
      <p:scale>
        <a:sx n="33" d="100"/>
        <a:sy n="33" d="100"/>
      </p:scale>
      <p:origin x="0" y="0"/>
    </p:cViewPr>
  </p:outlin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1800" cy="464820"/>
          </a:xfrm>
          <a:prstGeom prst="rect">
            <a:avLst/>
          </a:prstGeom>
        </p:spPr>
        <p:txBody>
          <a:bodyPr vert="horz" lIns="92298" tIns="46148" rIns="92298" bIns="46148" rtlCol="0"/>
          <a:lstStyle>
            <a:lvl1pPr algn="l">
              <a:defRPr sz="1200"/>
            </a:lvl1pPr>
          </a:lstStyle>
          <a:p>
            <a:endParaRPr lang="en-CA"/>
          </a:p>
        </p:txBody>
      </p:sp>
      <p:sp>
        <p:nvSpPr>
          <p:cNvPr id="3" name="Date Placeholder 2"/>
          <p:cNvSpPr>
            <a:spLocks noGrp="1"/>
          </p:cNvSpPr>
          <p:nvPr>
            <p:ph type="dt" idx="1"/>
          </p:nvPr>
        </p:nvSpPr>
        <p:spPr>
          <a:xfrm>
            <a:off x="3884616" y="0"/>
            <a:ext cx="2971800" cy="464820"/>
          </a:xfrm>
          <a:prstGeom prst="rect">
            <a:avLst/>
          </a:prstGeom>
        </p:spPr>
        <p:txBody>
          <a:bodyPr vert="horz" lIns="92298" tIns="46148" rIns="92298" bIns="46148" rtlCol="0"/>
          <a:lstStyle>
            <a:lvl1pPr algn="r">
              <a:defRPr sz="1200"/>
            </a:lvl1pPr>
          </a:lstStyle>
          <a:p>
            <a:fld id="{969F7C5A-D6FC-4359-B0A6-322DAD039A3C}" type="datetimeFigureOut">
              <a:rPr lang="en-CA" smtClean="0"/>
              <a:t>2018-03-06</a:t>
            </a:fld>
            <a:endParaRPr lang="en-CA"/>
          </a:p>
        </p:txBody>
      </p:sp>
      <p:sp>
        <p:nvSpPr>
          <p:cNvPr id="4" name="Slide Image Placeholder 3"/>
          <p:cNvSpPr>
            <a:spLocks noGrp="1" noRot="1" noChangeAspect="1"/>
          </p:cNvSpPr>
          <p:nvPr>
            <p:ph type="sldImg" idx="2"/>
          </p:nvPr>
        </p:nvSpPr>
        <p:spPr>
          <a:xfrm>
            <a:off x="1104900" y="695325"/>
            <a:ext cx="4648200" cy="3487738"/>
          </a:xfrm>
          <a:prstGeom prst="rect">
            <a:avLst/>
          </a:prstGeom>
          <a:noFill/>
          <a:ln w="12700">
            <a:solidFill>
              <a:prstClr val="black"/>
            </a:solidFill>
          </a:ln>
        </p:spPr>
        <p:txBody>
          <a:bodyPr vert="horz" lIns="92298" tIns="46148" rIns="92298" bIns="46148" rtlCol="0" anchor="ctr"/>
          <a:lstStyle/>
          <a:p>
            <a:endParaRPr lang="en-CA"/>
          </a:p>
        </p:txBody>
      </p:sp>
      <p:sp>
        <p:nvSpPr>
          <p:cNvPr id="5" name="Notes Placeholder 4"/>
          <p:cNvSpPr>
            <a:spLocks noGrp="1"/>
          </p:cNvSpPr>
          <p:nvPr>
            <p:ph type="body" sz="quarter" idx="3"/>
          </p:nvPr>
        </p:nvSpPr>
        <p:spPr>
          <a:xfrm>
            <a:off x="685801" y="4415792"/>
            <a:ext cx="5486400" cy="4183380"/>
          </a:xfrm>
          <a:prstGeom prst="rect">
            <a:avLst/>
          </a:prstGeom>
        </p:spPr>
        <p:txBody>
          <a:bodyPr vert="horz" lIns="92298" tIns="46148" rIns="92298" bIns="46148"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1" y="8829968"/>
            <a:ext cx="2971800" cy="464820"/>
          </a:xfrm>
          <a:prstGeom prst="rect">
            <a:avLst/>
          </a:prstGeom>
        </p:spPr>
        <p:txBody>
          <a:bodyPr vert="horz" lIns="92298" tIns="46148" rIns="92298" bIns="46148" rtlCol="0" anchor="b"/>
          <a:lstStyle>
            <a:lvl1pPr algn="l">
              <a:defRPr sz="1200"/>
            </a:lvl1pPr>
          </a:lstStyle>
          <a:p>
            <a:endParaRPr lang="en-CA"/>
          </a:p>
        </p:txBody>
      </p:sp>
      <p:sp>
        <p:nvSpPr>
          <p:cNvPr id="7" name="Slide Number Placeholder 6"/>
          <p:cNvSpPr>
            <a:spLocks noGrp="1"/>
          </p:cNvSpPr>
          <p:nvPr>
            <p:ph type="sldNum" sz="quarter" idx="5"/>
          </p:nvPr>
        </p:nvSpPr>
        <p:spPr>
          <a:xfrm>
            <a:off x="3884616" y="8829968"/>
            <a:ext cx="2971800" cy="464820"/>
          </a:xfrm>
          <a:prstGeom prst="rect">
            <a:avLst/>
          </a:prstGeom>
        </p:spPr>
        <p:txBody>
          <a:bodyPr vert="horz" lIns="92298" tIns="46148" rIns="92298" bIns="46148" rtlCol="0" anchor="b"/>
          <a:lstStyle>
            <a:lvl1pPr algn="r">
              <a:defRPr sz="1200"/>
            </a:lvl1pPr>
          </a:lstStyle>
          <a:p>
            <a:fld id="{45986802-38FC-42D9-B26E-1EAD6091AB91}" type="slidenum">
              <a:rPr lang="en-CA" smtClean="0"/>
              <a:t>‹#›</a:t>
            </a:fld>
            <a:endParaRPr lang="en-CA"/>
          </a:p>
        </p:txBody>
      </p:sp>
    </p:spTree>
    <p:extLst>
      <p:ext uri="{BB962C8B-B14F-4D97-AF65-F5344CB8AC3E}">
        <p14:creationId xmlns:p14="http://schemas.microsoft.com/office/powerpoint/2010/main" val="15121187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smtClean="0"/>
              <a:t>Dans ce module, nous abordons la convention</a:t>
            </a:r>
            <a:r>
              <a:rPr lang="fr-CA" baseline="0" dirty="0" smtClean="0"/>
              <a:t> de nommage et les bonnes pratiques qui s’appliquent pour le titre des métadonnées et le nom des ressources liées aux métadonnées.</a:t>
            </a:r>
            <a:endParaRPr lang="en-CA" dirty="0"/>
          </a:p>
        </p:txBody>
      </p:sp>
      <p:sp>
        <p:nvSpPr>
          <p:cNvPr id="4" name="Slide Number Placeholder 3"/>
          <p:cNvSpPr>
            <a:spLocks noGrp="1"/>
          </p:cNvSpPr>
          <p:nvPr>
            <p:ph type="sldNum" sz="quarter" idx="10"/>
          </p:nvPr>
        </p:nvSpPr>
        <p:spPr/>
        <p:txBody>
          <a:bodyPr/>
          <a:lstStyle/>
          <a:p>
            <a:fld id="{45986802-38FC-42D9-B26E-1EAD6091AB91}" type="slidenum">
              <a:rPr lang="en-CA" smtClean="0"/>
              <a:t>1</a:t>
            </a:fld>
            <a:endParaRPr lang="en-CA"/>
          </a:p>
        </p:txBody>
      </p:sp>
    </p:spTree>
    <p:extLst>
      <p:ext uri="{BB962C8B-B14F-4D97-AF65-F5344CB8AC3E}">
        <p14:creationId xmlns:p14="http://schemas.microsoft.com/office/powerpoint/2010/main" val="41671835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790"/>
            <a:r>
              <a:rPr lang="fr-CA" baseline="0" noProof="0" dirty="0" smtClean="0"/>
              <a:t>La convention de nommage aide les contributeurs à prendre un pas de recul et à s’interroger afin de choisir un nom représentatif des données tout en ayant comme préoccupation, le point de vue de l’usager des données.  </a:t>
            </a:r>
            <a:r>
              <a:rPr lang="fr-CA" noProof="0" dirty="0" smtClean="0"/>
              <a:t>Plus le nom est significatif,</a:t>
            </a:r>
            <a:r>
              <a:rPr lang="fr-CA" baseline="0" noProof="0" dirty="0" smtClean="0"/>
              <a:t> plus la donnée est facile à trouver par les usagers.</a:t>
            </a:r>
          </a:p>
          <a:p>
            <a:endParaRPr lang="fr-CA" baseline="0" noProof="0" dirty="0" smtClean="0"/>
          </a:p>
          <a:p>
            <a:r>
              <a:rPr lang="fr-CA" baseline="0" noProof="0" dirty="0" smtClean="0"/>
              <a:t>Voici les règles et les bonnes pratiques pour le nommages des données.</a:t>
            </a:r>
          </a:p>
          <a:p>
            <a:endParaRPr lang="fr-CA" baseline="0" noProof="0" dirty="0" smtClean="0"/>
          </a:p>
          <a:p>
            <a:r>
              <a:rPr lang="fr-CA" baseline="0" noProof="0" dirty="0" smtClean="0"/>
              <a:t>Si le jeu de données ou la ressource que vous décrivez a déjà un nom officiel, vous devriez utiliser ce nom, mais en tenant tout de même compte des lignes directrices suivantes:  </a:t>
            </a:r>
          </a:p>
          <a:p>
            <a:r>
              <a:rPr lang="fr-CA" baseline="0" noProof="0" dirty="0" smtClean="0"/>
              <a:t>	- Utiliser un niveau de langage clair;</a:t>
            </a:r>
          </a:p>
          <a:p>
            <a:r>
              <a:rPr lang="fr-CA" baseline="0" noProof="0" dirty="0" smtClean="0"/>
              <a:t>	- Éviter l’usage d’acronymes; Si vous utilisez un acronyme, assurez</a:t>
            </a:r>
            <a:r>
              <a:rPr lang="fr-CA" noProof="0" dirty="0" smtClean="0"/>
              <a:t>-</a:t>
            </a:r>
            <a:r>
              <a:rPr lang="fr-CA" baseline="0" noProof="0" dirty="0" smtClean="0"/>
              <a:t>vous que le résumé le mentionne dans sa version non abrégée.</a:t>
            </a:r>
          </a:p>
          <a:p>
            <a:r>
              <a:rPr lang="fr-CA" baseline="0" noProof="0" dirty="0" smtClean="0"/>
              <a:t>	- </a:t>
            </a:r>
            <a:r>
              <a:rPr lang="fr-CA" kern="0" baseline="0" noProof="0" dirty="0" smtClean="0">
                <a:solidFill>
                  <a:srgbClr val="000000"/>
                </a:solidFill>
                <a:ea typeface="ＭＳ Ｐゴシック" pitchFamily="34" charset="-128"/>
              </a:rPr>
              <a:t>L</a:t>
            </a:r>
            <a:r>
              <a:rPr lang="fr-CA" kern="0" noProof="0" dirty="0" smtClean="0">
                <a:solidFill>
                  <a:srgbClr val="000000"/>
                </a:solidFill>
                <a:ea typeface="ＭＳ Ｐゴシック" pitchFamily="34" charset="-128"/>
              </a:rPr>
              <a:t>es 70 premiers caractères du titre doivent être uniques</a:t>
            </a:r>
            <a:r>
              <a:rPr lang="fr-CA" kern="1200" baseline="0" noProof="0" dirty="0" smtClean="0">
                <a:solidFill>
                  <a:schemeClr val="tx1"/>
                </a:solidFill>
                <a:ea typeface="+mn-ea"/>
              </a:rPr>
              <a:t>;</a:t>
            </a:r>
          </a:p>
          <a:p>
            <a:r>
              <a:rPr lang="fr-CA" kern="1200" baseline="0" noProof="0" dirty="0" smtClean="0">
                <a:solidFill>
                  <a:schemeClr val="tx1"/>
                </a:solidFill>
                <a:ea typeface="+mn-ea"/>
              </a:rPr>
              <a:t>	- S’assurer de mettre l’information significative du titre se trouve dans le début du titre</a:t>
            </a:r>
            <a:endParaRPr lang="fr-CA" baseline="0" noProof="0" dirty="0" smtClean="0"/>
          </a:p>
          <a:p>
            <a:r>
              <a:rPr lang="fr-CA" baseline="0" noProof="0" dirty="0" smtClean="0"/>
              <a:t>	- Ne pas inclure le nom de l’organisation dans le titre, celui-ci est facilement accessible dans les métadonnées;</a:t>
            </a:r>
          </a:p>
          <a:p>
            <a:r>
              <a:rPr lang="fr-CA" baseline="0" noProof="0" dirty="0" smtClean="0"/>
              <a:t>	- Ne pas commencer un titre par un article tel que «Le» ou «Un»;</a:t>
            </a:r>
          </a:p>
          <a:p>
            <a:r>
              <a:rPr lang="fr-CA" baseline="0" noProof="0" dirty="0" smtClean="0"/>
              <a:t>	- Éviter les caractères spéciaux;</a:t>
            </a:r>
          </a:p>
          <a:p>
            <a:endParaRPr lang="fr-CA" baseline="0" noProof="0" dirty="0" smtClean="0"/>
          </a:p>
          <a:p>
            <a:r>
              <a:rPr lang="fr-CA" baseline="0" noProof="0" dirty="0" smtClean="0"/>
              <a:t>La convention de nommage permet la concaténation d’information complémentaire dans un titre tel que </a:t>
            </a:r>
            <a:r>
              <a:rPr lang="fr-CA" noProof="0" dirty="0" smtClean="0"/>
              <a:t>:</a:t>
            </a:r>
            <a:endParaRPr lang="fr-CA" baseline="0" noProof="0" dirty="0" smtClean="0"/>
          </a:p>
          <a:p>
            <a:r>
              <a:rPr lang="fr-CA" baseline="0" noProof="0" dirty="0" smtClean="0"/>
              <a:t>	-  le nom de lieu, une date, une échelle de rapport de données.</a:t>
            </a:r>
          </a:p>
        </p:txBody>
      </p:sp>
      <p:sp>
        <p:nvSpPr>
          <p:cNvPr id="4" name="Slide Number Placeholder 3"/>
          <p:cNvSpPr>
            <a:spLocks noGrp="1"/>
          </p:cNvSpPr>
          <p:nvPr>
            <p:ph type="sldNum" sz="quarter" idx="10"/>
          </p:nvPr>
        </p:nvSpPr>
        <p:spPr/>
        <p:txBody>
          <a:bodyPr/>
          <a:lstStyle/>
          <a:p>
            <a:fld id="{4E472440-B759-4211-B5C2-355135E4279A}" type="slidenum">
              <a:rPr lang="en-US" smtClean="0"/>
              <a:t>2</a:t>
            </a:fld>
            <a:endParaRPr lang="en-US"/>
          </a:p>
        </p:txBody>
      </p:sp>
    </p:spTree>
    <p:extLst>
      <p:ext uri="{BB962C8B-B14F-4D97-AF65-F5344CB8AC3E}">
        <p14:creationId xmlns:p14="http://schemas.microsoft.com/office/powerpoint/2010/main" val="17392686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baseline="0" noProof="0" dirty="0" smtClean="0"/>
              <a:t>La convention de nommage s’applique aussi aux noms des ressources en ligne.  Les ressources en ligne sont les fichiers de données, les services web, les API, les applications ou les documents d’appoint accessibles par un lien URL.  </a:t>
            </a:r>
          </a:p>
          <a:p>
            <a:endParaRPr lang="fr-CA" baseline="0" noProof="0" dirty="0" smtClean="0"/>
          </a:p>
          <a:p>
            <a:r>
              <a:rPr lang="fr-CA" baseline="0" noProof="0" dirty="0" smtClean="0"/>
              <a:t>Le nom des ressources en ligne sont affichés aux sections «Sources de la carte» et «Ressources de données» à la page d’un enregistrement de métadonnées.</a:t>
            </a:r>
          </a:p>
          <a:p>
            <a:r>
              <a:rPr lang="en-US" baseline="0" dirty="0" smtClean="0"/>
              <a:t>  </a:t>
            </a:r>
            <a:endParaRPr lang="en-US" dirty="0" smtClean="0"/>
          </a:p>
          <a:p>
            <a:endParaRPr lang="fr-CA" dirty="0"/>
          </a:p>
        </p:txBody>
      </p:sp>
      <p:sp>
        <p:nvSpPr>
          <p:cNvPr id="4" name="Espace réservé du numéro de diapositive 3"/>
          <p:cNvSpPr>
            <a:spLocks noGrp="1"/>
          </p:cNvSpPr>
          <p:nvPr>
            <p:ph type="sldNum" sz="quarter" idx="10"/>
          </p:nvPr>
        </p:nvSpPr>
        <p:spPr/>
        <p:txBody>
          <a:bodyPr/>
          <a:lstStyle/>
          <a:p>
            <a:fld id="{36BA2D07-BC1B-4486-B260-FD11A6C9F86F}" type="slidenum">
              <a:rPr lang="en-US" smtClean="0"/>
              <a:t>3</a:t>
            </a:fld>
            <a:endParaRPr lang="en-US"/>
          </a:p>
        </p:txBody>
      </p:sp>
    </p:spTree>
    <p:extLst>
      <p:ext uri="{BB962C8B-B14F-4D97-AF65-F5344CB8AC3E}">
        <p14:creationId xmlns:p14="http://schemas.microsoft.com/office/powerpoint/2010/main" val="4853329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noProof="0" dirty="0" smtClean="0"/>
              <a:t>Pour</a:t>
            </a:r>
            <a:r>
              <a:rPr lang="fr-CA" baseline="0" noProof="0" dirty="0" smtClean="0"/>
              <a:t> la ressource cartographique qui sera associée au bouton ”Afficher sur la carte”,  le titre de la ressource sera inscrit dans la légende du </a:t>
            </a:r>
            <a:r>
              <a:rPr lang="fr-CA" baseline="0" noProof="0" dirty="0" err="1" smtClean="0"/>
              <a:t>visualiseur</a:t>
            </a:r>
            <a:r>
              <a:rPr lang="fr-CA" baseline="0" noProof="0" dirty="0" smtClean="0"/>
              <a:t>.  Utiliser des termes courts et significatifs.  Éviter d’ajouter le format du service et la langue.  Cette information est montrée automatiquement dans la page du catalogue.</a:t>
            </a:r>
          </a:p>
          <a:p>
            <a:endParaRPr lang="fr-CA" baseline="0" noProof="0" dirty="0" smtClean="0"/>
          </a:p>
          <a:p>
            <a:r>
              <a:rPr lang="fr-CA" baseline="0" noProof="0" dirty="0" smtClean="0"/>
              <a:t>Lorsque plusieurs métadonnées utilisent des noms de ressources cartographiques semblables, assurez-vous que les noms apparaissant dans le </a:t>
            </a:r>
            <a:r>
              <a:rPr lang="fr-CA" baseline="0" noProof="0" dirty="0" err="1" smtClean="0"/>
              <a:t>visualiseur</a:t>
            </a:r>
            <a:r>
              <a:rPr lang="fr-CA" baseline="0" noProof="0" dirty="0" smtClean="0"/>
              <a:t> permettent de les distinguer. </a:t>
            </a:r>
          </a:p>
          <a:p>
            <a:endParaRPr lang="en-US" baseline="0" dirty="0"/>
          </a:p>
        </p:txBody>
      </p:sp>
      <p:sp>
        <p:nvSpPr>
          <p:cNvPr id="4" name="Slide Number Placeholder 3"/>
          <p:cNvSpPr>
            <a:spLocks noGrp="1"/>
          </p:cNvSpPr>
          <p:nvPr>
            <p:ph type="sldNum" sz="quarter" idx="10"/>
          </p:nvPr>
        </p:nvSpPr>
        <p:spPr/>
        <p:txBody>
          <a:bodyPr/>
          <a:lstStyle/>
          <a:p>
            <a:fld id="{4E472440-B759-4211-B5C2-355135E4279A}" type="slidenum">
              <a:rPr lang="en-US" smtClean="0"/>
              <a:t>4</a:t>
            </a:fld>
            <a:endParaRPr lang="en-US"/>
          </a:p>
        </p:txBody>
      </p:sp>
    </p:spTree>
    <p:extLst>
      <p:ext uri="{BB962C8B-B14F-4D97-AF65-F5344CB8AC3E}">
        <p14:creationId xmlns:p14="http://schemas.microsoft.com/office/powerpoint/2010/main" val="17577343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noProof="0" dirty="0" smtClean="0"/>
              <a:t>Pour</a:t>
            </a:r>
            <a:r>
              <a:rPr lang="fr-CA" baseline="0" noProof="0" dirty="0" smtClean="0"/>
              <a:t> les autres ressources,  assurez-vous d’utiliser des termes</a:t>
            </a:r>
            <a:r>
              <a:rPr lang="fr-CA" noProof="0" dirty="0" smtClean="0"/>
              <a:t> </a:t>
            </a:r>
            <a:r>
              <a:rPr lang="fr-CA" baseline="0" noProof="0" dirty="0" smtClean="0"/>
              <a:t>significatifs.  </a:t>
            </a:r>
          </a:p>
          <a:p>
            <a:endParaRPr lang="fr-CA" baseline="0" noProof="0" dirty="0" smtClean="0"/>
          </a:p>
          <a:p>
            <a:r>
              <a:rPr lang="fr-CA" dirty="0" smtClean="0"/>
              <a:t>Le format Zip peut être utilisé dans les 2 cas suivants:</a:t>
            </a:r>
          </a:p>
          <a:p>
            <a:r>
              <a:rPr lang="fr-CA" dirty="0" smtClean="0"/>
              <a:t>-   lorsque le fichier compressé comporte plusieurs fichiers de formats différents;</a:t>
            </a:r>
          </a:p>
          <a:p>
            <a:pPr marL="171090" indent="-171090">
              <a:buFontTx/>
              <a:buChar char="-"/>
            </a:pPr>
            <a:r>
              <a:rPr lang="fr-CA" dirty="0" smtClean="0"/>
              <a:t>lorsque le format n’est pas encore reconnu dans la PGF.</a:t>
            </a:r>
          </a:p>
          <a:p>
            <a:pPr marL="171090" indent="-171090">
              <a:buFontTx/>
              <a:buChar char="-"/>
            </a:pPr>
            <a:endParaRPr lang="fr-CA" dirty="0" smtClean="0"/>
          </a:p>
          <a:p>
            <a:r>
              <a:rPr lang="fr-CA" dirty="0" smtClean="0"/>
              <a:t>Lorsque le format ZIP est utilis</a:t>
            </a:r>
            <a:r>
              <a:rPr lang="fr-CA" dirty="0"/>
              <a:t>é</a:t>
            </a:r>
            <a:r>
              <a:rPr lang="fr-CA" dirty="0" smtClean="0"/>
              <a:t>, </a:t>
            </a:r>
            <a:r>
              <a:rPr lang="fr-CA" dirty="0"/>
              <a:t>ajouter dans le nom de la ressource le ou les formats significatifs que comporte le fichier </a:t>
            </a:r>
            <a:r>
              <a:rPr lang="fr-CA" dirty="0" smtClean="0"/>
              <a:t>compressé.</a:t>
            </a:r>
          </a:p>
          <a:p>
            <a:endParaRPr lang="fr-CA" dirty="0"/>
          </a:p>
          <a:p>
            <a:r>
              <a:rPr lang="en-US" dirty="0"/>
              <a:t>	</a:t>
            </a:r>
          </a:p>
        </p:txBody>
      </p:sp>
      <p:sp>
        <p:nvSpPr>
          <p:cNvPr id="4" name="Slide Number Placeholder 3"/>
          <p:cNvSpPr>
            <a:spLocks noGrp="1"/>
          </p:cNvSpPr>
          <p:nvPr>
            <p:ph type="sldNum" sz="quarter" idx="10"/>
          </p:nvPr>
        </p:nvSpPr>
        <p:spPr/>
        <p:txBody>
          <a:bodyPr/>
          <a:lstStyle/>
          <a:p>
            <a:fld id="{4E472440-B759-4211-B5C2-355135E4279A}" type="slidenum">
              <a:rPr lang="en-US" smtClean="0"/>
              <a:t>5</a:t>
            </a:fld>
            <a:endParaRPr lang="en-US"/>
          </a:p>
        </p:txBody>
      </p:sp>
    </p:spTree>
    <p:extLst>
      <p:ext uri="{BB962C8B-B14F-4D97-AF65-F5344CB8AC3E}">
        <p14:creationId xmlns:p14="http://schemas.microsoft.com/office/powerpoint/2010/main" val="30751768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dirty="0" smtClean="0"/>
              <a:t>Vous voulez en savoir davantage sur ce sujet, contacter l’équipe du service à la clientèle de la PGF</a:t>
            </a:r>
            <a:endParaRPr lang="fr-CA" dirty="0"/>
          </a:p>
        </p:txBody>
      </p:sp>
      <p:sp>
        <p:nvSpPr>
          <p:cNvPr id="4" name="Espace réservé du numéro de diapositive 3"/>
          <p:cNvSpPr>
            <a:spLocks noGrp="1"/>
          </p:cNvSpPr>
          <p:nvPr>
            <p:ph type="sldNum" sz="quarter" idx="10"/>
          </p:nvPr>
        </p:nvSpPr>
        <p:spPr/>
        <p:txBody>
          <a:bodyPr/>
          <a:lstStyle/>
          <a:p>
            <a:fld id="{45986802-38FC-42D9-B26E-1EAD6091AB91}" type="slidenum">
              <a:rPr lang="en-CA" smtClean="0"/>
              <a:t>6</a:t>
            </a:fld>
            <a:endParaRPr lang="en-CA"/>
          </a:p>
        </p:txBody>
      </p:sp>
    </p:spTree>
    <p:extLst>
      <p:ext uri="{BB962C8B-B14F-4D97-AF65-F5344CB8AC3E}">
        <p14:creationId xmlns:p14="http://schemas.microsoft.com/office/powerpoint/2010/main" val="14446418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dirty="0" smtClean="0"/>
              <a:t>Click to edit Master title style</a:t>
            </a:r>
            <a:endParaRPr lang="en-CA"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CA" dirty="0"/>
          </a:p>
        </p:txBody>
      </p:sp>
    </p:spTree>
    <p:extLst>
      <p:ext uri="{BB962C8B-B14F-4D97-AF65-F5344CB8AC3E}">
        <p14:creationId xmlns:p14="http://schemas.microsoft.com/office/powerpoint/2010/main" val="352005798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a:prstGeom prst="rect">
            <a:avLst/>
          </a:prstGeom>
        </p:spPr>
        <p:txBody>
          <a:bodyPr/>
          <a:lstStyle/>
          <a:p>
            <a:r>
              <a:rPr lang="en-US" dirty="0" smtClean="0"/>
              <a:t>Click to edit Master title style</a:t>
            </a:r>
            <a:endParaRPr lang="en-CA" dirty="0"/>
          </a:p>
        </p:txBody>
      </p:sp>
      <p:sp>
        <p:nvSpPr>
          <p:cNvPr id="3" name="Content Placeholder 2"/>
          <p:cNvSpPr>
            <a:spLocks noGrp="1"/>
          </p:cNvSpPr>
          <p:nvPr>
            <p:ph idx="1"/>
          </p:nvPr>
        </p:nvSpPr>
        <p:spPr>
          <a:xfrm>
            <a:off x="457200" y="1142746"/>
            <a:ext cx="8229600" cy="4983417"/>
          </a:xfrm>
          <a:prstGeom prst="rect">
            <a:avLst/>
          </a:prstGeom>
        </p:spPr>
        <p:txBody>
          <a:bodyPr/>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cxnSp>
        <p:nvCxnSpPr>
          <p:cNvPr id="4" name="Straight Connector 3"/>
          <p:cNvCxnSpPr/>
          <p:nvPr userDrawn="1"/>
        </p:nvCxnSpPr>
        <p:spPr>
          <a:xfrm>
            <a:off x="228600" y="1052736"/>
            <a:ext cx="8663880" cy="0"/>
          </a:xfrm>
          <a:prstGeom prst="line">
            <a:avLst/>
          </a:prstGeom>
          <a:ln w="444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 name="Oval 4"/>
          <p:cNvSpPr/>
          <p:nvPr userDrawn="1"/>
        </p:nvSpPr>
        <p:spPr>
          <a:xfrm flipH="1">
            <a:off x="138590" y="962726"/>
            <a:ext cx="180020" cy="180020"/>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21391706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418715023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dirty="0" smtClean="0"/>
              <a:t>Click to edit Master title style</a:t>
            </a:r>
            <a:endParaRPr lang="en-CA" dirty="0"/>
          </a:p>
        </p:txBody>
      </p:sp>
      <p:sp>
        <p:nvSpPr>
          <p:cNvPr id="3" name="Content Placeholder 2"/>
          <p:cNvSpPr>
            <a:spLocks noGrp="1"/>
          </p:cNvSpPr>
          <p:nvPr>
            <p:ph sz="half" idx="1"/>
          </p:nvPr>
        </p:nvSpPr>
        <p:spPr>
          <a:xfrm>
            <a:off x="457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218838003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142206"/>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781968"/>
            <a:ext cx="4040188"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Text Placeholder 4"/>
          <p:cNvSpPr>
            <a:spLocks noGrp="1"/>
          </p:cNvSpPr>
          <p:nvPr>
            <p:ph type="body" sz="quarter" idx="3"/>
          </p:nvPr>
        </p:nvSpPr>
        <p:spPr>
          <a:xfrm>
            <a:off x="4645025" y="1142206"/>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781968"/>
            <a:ext cx="4041775"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169560076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smtClean="0"/>
              <a:t>Click to edit Master title style</a:t>
            </a:r>
            <a:endParaRPr lang="en-CA"/>
          </a:p>
        </p:txBody>
      </p:sp>
    </p:spTree>
    <p:extLst>
      <p:ext uri="{BB962C8B-B14F-4D97-AF65-F5344CB8AC3E}">
        <p14:creationId xmlns:p14="http://schemas.microsoft.com/office/powerpoint/2010/main" val="255537962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433777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a:prstGeom prst="rect">
            <a:avLst/>
          </a:prstGeom>
        </p:spPr>
        <p:txBody>
          <a:bodyPr/>
          <a:lstStyle>
            <a:lvl1pPr marL="342900" indent="-342900">
              <a:buFont typeface="Wingdings" panose="05000000000000000000" pitchFamily="2" charset="2"/>
              <a:buChar char="Ø"/>
              <a:defRPr sz="3200"/>
            </a:lvl1pPr>
            <a:lvl2pPr>
              <a:defRPr sz="2800"/>
            </a:lvl2pPr>
            <a:lvl3pPr marL="1143000" indent="-228600">
              <a:buFont typeface="Calibri" panose="020F0502020204030204" pitchFamily="34" charset="0"/>
              <a:buChar char="‒"/>
              <a:defRPr sz="2400"/>
            </a:lvl3pPr>
            <a:lvl4pPr>
              <a:defRPr sz="2000"/>
            </a:lvl4pPr>
            <a:lvl5pPr marL="2057400" indent="-228600">
              <a:buFont typeface="Calibri" panose="020F0502020204030204" pitchFamily="34" charset="0"/>
              <a:buChar cha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47708537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03957312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418655922"/>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206639293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bwMode="auto">
          <a:xfrm>
            <a:off x="250825" y="260350"/>
            <a:ext cx="8642350" cy="8239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dirty="0" smtClean="0"/>
              <a:t>Click to edit Master title style</a:t>
            </a:r>
          </a:p>
        </p:txBody>
      </p:sp>
      <p:sp>
        <p:nvSpPr>
          <p:cNvPr id="8" name="Rectangle 3"/>
          <p:cNvSpPr>
            <a:spLocks noGrp="1" noChangeArrowheads="1"/>
          </p:cNvSpPr>
          <p:nvPr>
            <p:ph type="body" idx="1"/>
          </p:nvPr>
        </p:nvSpPr>
        <p:spPr bwMode="auto">
          <a:xfrm>
            <a:off x="250825" y="1196975"/>
            <a:ext cx="864235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3" name="Rectangle 6"/>
          <p:cNvSpPr>
            <a:spLocks noChangeArrowheads="1"/>
          </p:cNvSpPr>
          <p:nvPr userDrawn="1"/>
        </p:nvSpPr>
        <p:spPr bwMode="auto">
          <a:xfrm>
            <a:off x="2514600" y="-27384"/>
            <a:ext cx="3733800" cy="228600"/>
          </a:xfrm>
          <a:prstGeom prst="rect">
            <a:avLst/>
          </a:prstGeom>
          <a:solidFill>
            <a:schemeClr val="bg1">
              <a:lumMod val="50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smtClean="0"/>
          </a:p>
        </p:txBody>
      </p:sp>
      <p:sp>
        <p:nvSpPr>
          <p:cNvPr id="14" name="Rectangle 7"/>
          <p:cNvSpPr>
            <a:spLocks noChangeArrowheads="1"/>
          </p:cNvSpPr>
          <p:nvPr userDrawn="1"/>
        </p:nvSpPr>
        <p:spPr bwMode="auto">
          <a:xfrm>
            <a:off x="-15620" y="-27385"/>
            <a:ext cx="2911220" cy="229833"/>
          </a:xfrm>
          <a:prstGeom prst="rect">
            <a:avLst/>
          </a:prstGeom>
          <a:solidFill>
            <a:schemeClr val="tx1">
              <a:lumMod val="65000"/>
              <a:lumOff val="3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smtClean="0"/>
          </a:p>
        </p:txBody>
      </p:sp>
      <p:sp>
        <p:nvSpPr>
          <p:cNvPr id="15" name="Rectangle 8"/>
          <p:cNvSpPr>
            <a:spLocks noChangeArrowheads="1"/>
          </p:cNvSpPr>
          <p:nvPr userDrawn="1"/>
        </p:nvSpPr>
        <p:spPr bwMode="auto">
          <a:xfrm>
            <a:off x="6019799" y="-27385"/>
            <a:ext cx="3141047" cy="229833"/>
          </a:xfrm>
          <a:prstGeom prst="rect">
            <a:avLst/>
          </a:prstGeom>
          <a:solidFill>
            <a:schemeClr val="bg1">
              <a:lumMod val="8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eaLnBrk="1" hangingPunct="1">
              <a:defRPr/>
            </a:pPr>
            <a:r>
              <a:rPr lang="en-US" altLang="en-US" sz="1400" dirty="0" smtClean="0"/>
              <a:t>Version 1.0</a:t>
            </a:r>
          </a:p>
        </p:txBody>
      </p:sp>
      <p:sp>
        <p:nvSpPr>
          <p:cNvPr id="18" name="Rectangle 7"/>
          <p:cNvSpPr>
            <a:spLocks noChangeArrowheads="1"/>
          </p:cNvSpPr>
          <p:nvPr userDrawn="1"/>
        </p:nvSpPr>
        <p:spPr bwMode="auto">
          <a:xfrm>
            <a:off x="-15620" y="6248400"/>
            <a:ext cx="9171028" cy="609600"/>
          </a:xfrm>
          <a:prstGeom prst="rect">
            <a:avLst/>
          </a:prstGeom>
          <a:solidFill>
            <a:schemeClr val="tx1">
              <a:lumMod val="75000"/>
              <a:lumOff val="2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smtClean="0"/>
          </a:p>
        </p:txBody>
      </p:sp>
      <p:sp>
        <p:nvSpPr>
          <p:cNvPr id="22" name="TextBox 21"/>
          <p:cNvSpPr txBox="1"/>
          <p:nvPr userDrawn="1"/>
        </p:nvSpPr>
        <p:spPr>
          <a:xfrm>
            <a:off x="3650974" y="6368534"/>
            <a:ext cx="1994452" cy="369332"/>
          </a:xfrm>
          <a:prstGeom prst="rect">
            <a:avLst/>
          </a:prstGeom>
          <a:noFill/>
        </p:spPr>
        <p:txBody>
          <a:bodyPr wrap="square" rtlCol="0">
            <a:spAutoFit/>
          </a:bodyPr>
          <a:lstStyle/>
          <a:p>
            <a:pPr algn="ctr"/>
            <a:fld id="{34D8160E-735D-4DD8-AFFF-DA60F0DBC485}" type="slidenum">
              <a:rPr lang="en-US" smtClean="0">
                <a:solidFill>
                  <a:schemeClr val="bg1"/>
                </a:solidFill>
              </a:rPr>
              <a:pPr algn="ctr"/>
              <a:t>‹#›</a:t>
            </a:fld>
            <a:endParaRPr lang="en-US" dirty="0">
              <a:solidFill>
                <a:schemeClr val="bg1"/>
              </a:solidFill>
            </a:endParaRPr>
          </a:p>
        </p:txBody>
      </p:sp>
      <p:pic>
        <p:nvPicPr>
          <p:cNvPr id="23" name="Picture 10" descr="goc_fip_f_blk_55"/>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r="77070" b="17327"/>
          <a:stretch/>
        </p:blipFill>
        <p:spPr bwMode="auto">
          <a:xfrm>
            <a:off x="304801" y="6405563"/>
            <a:ext cx="594792" cy="26379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userDrawn="1"/>
        </p:nvSpPr>
        <p:spPr>
          <a:xfrm>
            <a:off x="855785" y="6353145"/>
            <a:ext cx="1469441" cy="400110"/>
          </a:xfrm>
          <a:prstGeom prst="rect">
            <a:avLst/>
          </a:prstGeom>
          <a:noFill/>
        </p:spPr>
        <p:txBody>
          <a:bodyPr wrap="none" rtlCol="0">
            <a:spAutoFit/>
          </a:bodyPr>
          <a:lstStyle/>
          <a:p>
            <a:r>
              <a:rPr lang="fr-CA" sz="2000" dirty="0" smtClean="0">
                <a:solidFill>
                  <a:schemeClr val="bg1"/>
                </a:solidFill>
              </a:rPr>
              <a:t>GcGeo.gc.ca</a:t>
            </a:r>
            <a:endParaRPr lang="en-CA" sz="2000" dirty="0">
              <a:solidFill>
                <a:schemeClr val="bg1"/>
              </a:solidFill>
            </a:endParaRPr>
          </a:p>
        </p:txBody>
      </p:sp>
      <p:sp>
        <p:nvSpPr>
          <p:cNvPr id="3" name="Rectangle 2"/>
          <p:cNvSpPr/>
          <p:nvPr userDrawn="1"/>
        </p:nvSpPr>
        <p:spPr>
          <a:xfrm>
            <a:off x="5907496" y="6402814"/>
            <a:ext cx="2984984" cy="338554"/>
          </a:xfrm>
          <a:prstGeom prst="rect">
            <a:avLst/>
          </a:prstGeom>
        </p:spPr>
        <p:txBody>
          <a:bodyPr wrap="none">
            <a:spAutoFit/>
          </a:bodyPr>
          <a:lstStyle/>
          <a:p>
            <a:r>
              <a:rPr lang="en-CA" sz="1600" dirty="0" smtClean="0">
                <a:solidFill>
                  <a:schemeClr val="bg1"/>
                </a:solidFill>
              </a:rPr>
              <a:t>NRCan.fgp-pgf.RNCan@canada.ca</a:t>
            </a:r>
            <a:endParaRPr lang="en-CA" sz="1600" dirty="0">
              <a:solidFill>
                <a:schemeClr val="bg1"/>
              </a:solidFill>
            </a:endParaRPr>
          </a:p>
        </p:txBody>
      </p:sp>
    </p:spTree>
    <p:extLst>
      <p:ext uri="{BB962C8B-B14F-4D97-AF65-F5344CB8AC3E}">
        <p14:creationId xmlns:p14="http://schemas.microsoft.com/office/powerpoint/2010/main" val="34795533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spcBef>
          <a:spcPct val="0"/>
        </a:spcBef>
        <a:buNone/>
        <a:defRPr sz="2400" b="1" kern="1200">
          <a:solidFill>
            <a:srgbClr val="12547C"/>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notesSlide" Target="../notesSlides/notesSlide2.xml"/><Relationship Id="rId3" Type="http://schemas.openxmlformats.org/officeDocument/2006/relationships/tags" Target="../tags/tag3.xml"/><Relationship Id="rId7"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audio" Target="../media/media2.m4a"/><Relationship Id="rId5" Type="http://schemas.microsoft.com/office/2007/relationships/media" Target="../media/media2.m4a"/><Relationship Id="rId10" Type="http://schemas.openxmlformats.org/officeDocument/2006/relationships/image" Target="../media/image3.png"/><Relationship Id="rId4" Type="http://schemas.openxmlformats.org/officeDocument/2006/relationships/tags" Target="../tags/tag4.xml"/><Relationship Id="rId9" Type="http://schemas.openxmlformats.org/officeDocument/2006/relationships/hyperlink" Target="http://www.gcpedia.gc.ca/wiki/Federal_Geospatial_Platform/Policies_and_Standards/Catalogue/Release/Appendix_B_Guidelines_and_Best_Practices/FGP_Dataset_Naming_Guidelines" TargetMode="External"/></Relationships>
</file>

<file path=ppt/slides/_rels/slide3.xml.rels><?xml version="1.0" encoding="UTF-8" standalone="yes"?>
<Relationships xmlns="http://schemas.openxmlformats.org/package/2006/relationships"><Relationship Id="rId3" Type="http://schemas.openxmlformats.org/officeDocument/2006/relationships/audio" Target="../media/media3.m4a"/><Relationship Id="rId7" Type="http://schemas.openxmlformats.org/officeDocument/2006/relationships/image" Target="../media/image3.png"/><Relationship Id="rId2" Type="http://schemas.microsoft.com/office/2007/relationships/media" Target="../media/media3.m4a"/><Relationship Id="rId1" Type="http://schemas.openxmlformats.org/officeDocument/2006/relationships/tags" Target="../tags/tag5.xml"/><Relationship Id="rId6" Type="http://schemas.openxmlformats.org/officeDocument/2006/relationships/image" Target="../media/image4.jpg"/><Relationship Id="rId5" Type="http://schemas.openxmlformats.org/officeDocument/2006/relationships/notesSlide" Target="../notesSlides/notesSlide3.xml"/><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tags" Target="../tags/tag13.xml"/><Relationship Id="rId13" Type="http://schemas.openxmlformats.org/officeDocument/2006/relationships/audio" Target="../media/media5.m4a"/><Relationship Id="rId18" Type="http://schemas.openxmlformats.org/officeDocument/2006/relationships/image" Target="../media/image3.png"/><Relationship Id="rId3" Type="http://schemas.openxmlformats.org/officeDocument/2006/relationships/tags" Target="../tags/tag8.xml"/><Relationship Id="rId7" Type="http://schemas.openxmlformats.org/officeDocument/2006/relationships/tags" Target="../tags/tag12.xml"/><Relationship Id="rId12" Type="http://schemas.microsoft.com/office/2007/relationships/media" Target="../media/media5.m4a"/><Relationship Id="rId17" Type="http://schemas.openxmlformats.org/officeDocument/2006/relationships/image" Target="../media/image6.jpeg"/><Relationship Id="rId2" Type="http://schemas.openxmlformats.org/officeDocument/2006/relationships/tags" Target="../tags/tag7.xml"/><Relationship Id="rId16" Type="http://schemas.openxmlformats.org/officeDocument/2006/relationships/image" Target="../media/image5.jpeg"/><Relationship Id="rId1" Type="http://schemas.openxmlformats.org/officeDocument/2006/relationships/tags" Target="../tags/tag6.xml"/><Relationship Id="rId6" Type="http://schemas.openxmlformats.org/officeDocument/2006/relationships/tags" Target="../tags/tag11.xml"/><Relationship Id="rId11" Type="http://schemas.openxmlformats.org/officeDocument/2006/relationships/audio" Target="../media/media4.m4a"/><Relationship Id="rId5" Type="http://schemas.openxmlformats.org/officeDocument/2006/relationships/tags" Target="../tags/tag10.xml"/><Relationship Id="rId15" Type="http://schemas.openxmlformats.org/officeDocument/2006/relationships/notesSlide" Target="../notesSlides/notesSlide4.xml"/><Relationship Id="rId10" Type="http://schemas.microsoft.com/office/2007/relationships/media" Target="../media/media4.m4a"/><Relationship Id="rId4" Type="http://schemas.openxmlformats.org/officeDocument/2006/relationships/tags" Target="../tags/tag9.xml"/><Relationship Id="rId9" Type="http://schemas.openxmlformats.org/officeDocument/2006/relationships/tags" Target="../tags/tag14.xml"/><Relationship Id="rId1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7.xml"/><Relationship Id="rId7" Type="http://schemas.openxmlformats.org/officeDocument/2006/relationships/slideLayout" Target="../slideLayouts/slideLayout2.xml"/><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audio" Target="../media/media6.m4a"/><Relationship Id="rId5" Type="http://schemas.microsoft.com/office/2007/relationships/media" Target="../media/media6.m4a"/><Relationship Id="rId10" Type="http://schemas.openxmlformats.org/officeDocument/2006/relationships/image" Target="../media/image3.png"/><Relationship Id="rId4" Type="http://schemas.openxmlformats.org/officeDocument/2006/relationships/tags" Target="../tags/tag18.xml"/><Relationship Id="rId9" Type="http://schemas.openxmlformats.org/officeDocument/2006/relationships/image" Target="../media/image7.jp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3.png"/><Relationship Id="rId4"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228600" y="3861048"/>
            <a:ext cx="8763000" cy="1038225"/>
          </a:xfrm>
          <a:prstGeom prst="rect">
            <a:avLst/>
          </a:prstGeom>
          <a:noFill/>
          <a:ln w="9525">
            <a:noFill/>
            <a:miter lim="800000"/>
            <a:headEnd/>
            <a:tailEnd/>
          </a:ln>
        </p:spPr>
        <p:txBody>
          <a:bodyPr/>
          <a:lstStyle/>
          <a:p>
            <a:pPr algn="ctr">
              <a:spcBef>
                <a:spcPct val="20000"/>
              </a:spcBef>
            </a:pPr>
            <a:r>
              <a:rPr lang="en-CA" altLang="en-US" sz="2200" b="1" dirty="0" smtClean="0">
                <a:latin typeface="Tahoma" panose="020B0604030504040204" pitchFamily="34" charset="0"/>
                <a:ea typeface="Tahoma" panose="020B0604030504040204" pitchFamily="34" charset="0"/>
                <a:cs typeface="Tahoma" panose="020B0604030504040204" pitchFamily="34" charset="0"/>
              </a:rPr>
              <a:t>Convention de </a:t>
            </a:r>
            <a:r>
              <a:rPr lang="en-CA" altLang="en-US" sz="2200" b="1" dirty="0" err="1" smtClean="0">
                <a:latin typeface="Tahoma" panose="020B0604030504040204" pitchFamily="34" charset="0"/>
                <a:ea typeface="Tahoma" panose="020B0604030504040204" pitchFamily="34" charset="0"/>
                <a:cs typeface="Tahoma" panose="020B0604030504040204" pitchFamily="34" charset="0"/>
              </a:rPr>
              <a:t>nommage</a:t>
            </a:r>
            <a:endParaRPr lang="en-CA" altLang="en-US" sz="2200" b="1" dirty="0" smtClean="0">
              <a:latin typeface="Tahoma" panose="020B0604030504040204" pitchFamily="34" charset="0"/>
              <a:ea typeface="Tahoma" panose="020B0604030504040204" pitchFamily="34" charset="0"/>
              <a:cs typeface="Tahoma" panose="020B0604030504040204" pitchFamily="34" charset="0"/>
            </a:endParaRPr>
          </a:p>
        </p:txBody>
      </p:sp>
      <p:sp>
        <p:nvSpPr>
          <p:cNvPr id="8" name="Rectangle 7"/>
          <p:cNvSpPr/>
          <p:nvPr/>
        </p:nvSpPr>
        <p:spPr>
          <a:xfrm>
            <a:off x="-20540" y="332656"/>
            <a:ext cx="9164539" cy="271240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539" y="357022"/>
            <a:ext cx="9180512" cy="2711938"/>
          </a:xfrm>
          <a:prstGeom prst="rect">
            <a:avLst/>
          </a:prstGeom>
        </p:spPr>
      </p:pic>
      <p:cxnSp>
        <p:nvCxnSpPr>
          <p:cNvPr id="15" name="Straight Connector 14"/>
          <p:cNvCxnSpPr/>
          <p:nvPr/>
        </p:nvCxnSpPr>
        <p:spPr>
          <a:xfrm flipV="1">
            <a:off x="8496436" y="2420890"/>
            <a:ext cx="0" cy="792086"/>
          </a:xfrm>
          <a:prstGeom prst="line">
            <a:avLst/>
          </a:prstGeom>
          <a:ln w="44450">
            <a:solidFill>
              <a:srgbClr val="7CC5F6"/>
            </a:solidFill>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8316416" y="2335814"/>
            <a:ext cx="360040" cy="360040"/>
          </a:xfrm>
          <a:prstGeom prst="ellipse">
            <a:avLst/>
          </a:prstGeom>
          <a:solidFill>
            <a:srgbClr val="7CC5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7" name="Straight Connector 16"/>
          <p:cNvCxnSpPr/>
          <p:nvPr/>
        </p:nvCxnSpPr>
        <p:spPr>
          <a:xfrm>
            <a:off x="8478974" y="3212976"/>
            <a:ext cx="701538" cy="0"/>
          </a:xfrm>
          <a:prstGeom prst="line">
            <a:avLst/>
          </a:prstGeom>
          <a:ln w="44450">
            <a:solidFill>
              <a:srgbClr val="7CC5F6"/>
            </a:solidFill>
          </a:ln>
        </p:spPr>
        <p:style>
          <a:lnRef idx="1">
            <a:schemeClr val="accent1"/>
          </a:lnRef>
          <a:fillRef idx="0">
            <a:schemeClr val="accent1"/>
          </a:fillRef>
          <a:effectRef idx="0">
            <a:schemeClr val="accent1"/>
          </a:effectRef>
          <a:fontRef idx="minor">
            <a:schemeClr val="tx1"/>
          </a:fontRef>
        </p:style>
      </p:cxn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4018488141"/>
      </p:ext>
    </p:extLst>
  </p:cSld>
  <p:clrMapOvr>
    <a:masterClrMapping/>
  </p:clrMapOvr>
  <mc:AlternateContent xmlns:mc="http://schemas.openxmlformats.org/markup-compatibility/2006" xmlns:p14="http://schemas.microsoft.com/office/powerpoint/2010/main">
    <mc:Choice Requires="p14">
      <p:transition spd="slow" p14:dur="2000" advTm="14045"/>
    </mc:Choice>
    <mc:Fallback xmlns="">
      <p:transition spd="slow" advTm="140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251520" y="404664"/>
            <a:ext cx="8642350" cy="823913"/>
          </a:xfrm>
        </p:spPr>
        <p:txBody>
          <a:bodyPr/>
          <a:lstStyle/>
          <a:p>
            <a:r>
              <a:rPr lang="en-CA" dirty="0"/>
              <a:t>Convention de </a:t>
            </a:r>
            <a:r>
              <a:rPr lang="en-CA" dirty="0" err="1" smtClean="0"/>
              <a:t>nommage</a:t>
            </a:r>
            <a:r>
              <a:rPr lang="en-CA" dirty="0" smtClean="0"/>
              <a:t> et </a:t>
            </a:r>
            <a:r>
              <a:rPr lang="en-CA" dirty="0" err="1" smtClean="0"/>
              <a:t>pratiques</a:t>
            </a:r>
            <a:r>
              <a:rPr lang="en-CA" dirty="0" smtClean="0"/>
              <a:t> </a:t>
            </a:r>
            <a:r>
              <a:rPr lang="en-CA" dirty="0" err="1" smtClean="0"/>
              <a:t>exemplaires</a:t>
            </a:r>
            <a:r>
              <a:rPr lang="en-CA" sz="3800" dirty="0"/>
              <a:t/>
            </a:r>
            <a:br>
              <a:rPr lang="en-CA" sz="3800" dirty="0"/>
            </a:br>
            <a:endParaRPr lang="en-US" sz="3200" dirty="0"/>
          </a:p>
        </p:txBody>
      </p:sp>
      <p:sp>
        <p:nvSpPr>
          <p:cNvPr id="12" name="Content Placeholder 2"/>
          <p:cNvSpPr>
            <a:spLocks noGrp="1"/>
          </p:cNvSpPr>
          <p:nvPr>
            <p:ph idx="1"/>
            <p:custDataLst>
              <p:tags r:id="rId3"/>
            </p:custDataLst>
          </p:nvPr>
        </p:nvSpPr>
        <p:spPr>
          <a:xfrm>
            <a:off x="251520" y="1052736"/>
            <a:ext cx="8642350" cy="6021288"/>
          </a:xfrm>
        </p:spPr>
        <p:txBody>
          <a:bodyPr/>
          <a:lstStyle/>
          <a:p>
            <a:pPr marL="0" indent="0">
              <a:buNone/>
            </a:pPr>
            <a:r>
              <a:rPr lang="fr-CA" sz="2400" dirty="0" smtClean="0"/>
              <a:t>Suivre les conventions de nommage recommandées pour le titre des métadonnées:</a:t>
            </a:r>
          </a:p>
          <a:p>
            <a:r>
              <a:rPr lang="en-CA" sz="2000" kern="0" dirty="0" err="1">
                <a:solidFill>
                  <a:srgbClr val="000000"/>
                </a:solidFill>
                <a:ea typeface="ＭＳ Ｐゴシック" pitchFamily="34" charset="-128"/>
              </a:rPr>
              <a:t>Utiliser</a:t>
            </a:r>
            <a:r>
              <a:rPr lang="en-CA" sz="2000" kern="0" dirty="0">
                <a:solidFill>
                  <a:srgbClr val="000000"/>
                </a:solidFill>
                <a:ea typeface="ＭＳ Ｐゴシック" pitchFamily="34" charset="-128"/>
              </a:rPr>
              <a:t> le nom official de la resource, tout </a:t>
            </a:r>
            <a:r>
              <a:rPr lang="en-CA" sz="2000" kern="0" dirty="0" err="1">
                <a:solidFill>
                  <a:srgbClr val="000000"/>
                </a:solidFill>
                <a:ea typeface="ＭＳ Ｐゴシック" pitchFamily="34" charset="-128"/>
              </a:rPr>
              <a:t>en</a:t>
            </a:r>
            <a:r>
              <a:rPr lang="en-CA" sz="2000" kern="0" dirty="0">
                <a:solidFill>
                  <a:srgbClr val="000000"/>
                </a:solidFill>
                <a:ea typeface="ＭＳ Ｐゴシック" pitchFamily="34" charset="-128"/>
              </a:rPr>
              <a:t> </a:t>
            </a:r>
            <a:r>
              <a:rPr lang="en-CA" sz="2000" kern="0" dirty="0" err="1">
                <a:solidFill>
                  <a:srgbClr val="000000"/>
                </a:solidFill>
                <a:ea typeface="ＭＳ Ｐゴシック" pitchFamily="34" charset="-128"/>
              </a:rPr>
              <a:t>respectant</a:t>
            </a:r>
            <a:r>
              <a:rPr lang="en-CA" sz="2000" kern="0" dirty="0">
                <a:solidFill>
                  <a:srgbClr val="000000"/>
                </a:solidFill>
                <a:ea typeface="ＭＳ Ｐゴシック" pitchFamily="34" charset="-128"/>
              </a:rPr>
              <a:t> les </a:t>
            </a:r>
            <a:r>
              <a:rPr lang="en-CA" sz="2000" kern="0" dirty="0" err="1">
                <a:solidFill>
                  <a:srgbClr val="000000"/>
                </a:solidFill>
                <a:ea typeface="ＭＳ Ｐゴシック" pitchFamily="34" charset="-128"/>
              </a:rPr>
              <a:t>règles</a:t>
            </a:r>
            <a:r>
              <a:rPr lang="en-CA" sz="2000" kern="0" dirty="0">
                <a:solidFill>
                  <a:srgbClr val="000000"/>
                </a:solidFill>
                <a:ea typeface="ＭＳ Ｐゴシック" pitchFamily="34" charset="-128"/>
              </a:rPr>
              <a:t> qui </a:t>
            </a:r>
            <a:r>
              <a:rPr lang="en-CA" sz="2000" kern="0" dirty="0" err="1" smtClean="0">
                <a:solidFill>
                  <a:srgbClr val="000000"/>
                </a:solidFill>
                <a:ea typeface="ＭＳ Ｐゴシック" pitchFamily="34" charset="-128"/>
              </a:rPr>
              <a:t>suivent</a:t>
            </a:r>
            <a:endParaRPr lang="en-CA" sz="2000" kern="0" dirty="0" smtClean="0">
              <a:solidFill>
                <a:srgbClr val="000000"/>
              </a:solidFill>
              <a:ea typeface="ＭＳ Ｐゴシック" pitchFamily="34" charset="-128"/>
            </a:endParaRPr>
          </a:p>
          <a:p>
            <a:r>
              <a:rPr lang="en-CA" sz="2000" dirty="0" err="1"/>
              <a:t>Utiliser</a:t>
            </a:r>
            <a:r>
              <a:rPr lang="en-CA" sz="2000" dirty="0"/>
              <a:t> un </a:t>
            </a:r>
            <a:r>
              <a:rPr lang="en-CA" sz="2000" dirty="0" err="1"/>
              <a:t>langage</a:t>
            </a:r>
            <a:r>
              <a:rPr lang="en-CA" sz="2000" dirty="0"/>
              <a:t> </a:t>
            </a:r>
            <a:r>
              <a:rPr lang="en-CA" sz="2000" dirty="0" err="1"/>
              <a:t>clair</a:t>
            </a:r>
            <a:endParaRPr lang="en-CA" sz="2000" dirty="0"/>
          </a:p>
          <a:p>
            <a:r>
              <a:rPr lang="en-CA" sz="2000" kern="0" dirty="0" err="1">
                <a:solidFill>
                  <a:srgbClr val="000000"/>
                </a:solidFill>
                <a:ea typeface="ＭＳ Ｐゴシック" pitchFamily="34" charset="-128"/>
              </a:rPr>
              <a:t>Éviter</a:t>
            </a:r>
            <a:r>
              <a:rPr lang="en-CA" sz="2000" kern="0" dirty="0">
                <a:solidFill>
                  <a:srgbClr val="000000"/>
                </a:solidFill>
                <a:ea typeface="ＭＳ Ｐゴシック" pitchFamily="34" charset="-128"/>
              </a:rPr>
              <a:t> </a:t>
            </a:r>
            <a:r>
              <a:rPr lang="en-CA" sz="2000" kern="0" dirty="0" err="1">
                <a:solidFill>
                  <a:srgbClr val="000000"/>
                </a:solidFill>
                <a:ea typeface="ＭＳ Ｐゴシック" pitchFamily="34" charset="-128"/>
              </a:rPr>
              <a:t>l’usage</a:t>
            </a:r>
            <a:r>
              <a:rPr lang="en-CA" sz="2000" kern="0" dirty="0">
                <a:solidFill>
                  <a:srgbClr val="000000"/>
                </a:solidFill>
                <a:ea typeface="ＭＳ Ｐゴシック" pitchFamily="34" charset="-128"/>
              </a:rPr>
              <a:t> </a:t>
            </a:r>
            <a:r>
              <a:rPr lang="en-CA" sz="2000" kern="0" dirty="0" err="1">
                <a:solidFill>
                  <a:srgbClr val="000000"/>
                </a:solidFill>
                <a:ea typeface="ＭＳ Ｐゴシック" pitchFamily="34" charset="-128"/>
              </a:rPr>
              <a:t>d’acronymes</a:t>
            </a:r>
            <a:endParaRPr lang="en-CA" sz="2000" kern="0" dirty="0">
              <a:solidFill>
                <a:srgbClr val="000000"/>
              </a:solidFill>
              <a:ea typeface="ＭＳ Ｐゴシック" pitchFamily="34" charset="-128"/>
            </a:endParaRPr>
          </a:p>
          <a:p>
            <a:r>
              <a:rPr lang="en-CA" sz="2000" kern="0" dirty="0" err="1">
                <a:solidFill>
                  <a:srgbClr val="000000"/>
                </a:solidFill>
                <a:ea typeface="ＭＳ Ｐゴシック" pitchFamily="34" charset="-128"/>
              </a:rPr>
              <a:t>S’assurer</a:t>
            </a:r>
            <a:r>
              <a:rPr lang="en-CA" sz="2000" kern="0" dirty="0">
                <a:solidFill>
                  <a:srgbClr val="000000"/>
                </a:solidFill>
                <a:ea typeface="ＭＳ Ｐゴシック" pitchFamily="34" charset="-128"/>
              </a:rPr>
              <a:t> que le 70 premiers </a:t>
            </a:r>
            <a:r>
              <a:rPr lang="en-CA" sz="2000" kern="0" dirty="0" err="1">
                <a:solidFill>
                  <a:srgbClr val="000000"/>
                </a:solidFill>
                <a:ea typeface="ＭＳ Ｐゴシック" pitchFamily="34" charset="-128"/>
              </a:rPr>
              <a:t>caractères</a:t>
            </a:r>
            <a:r>
              <a:rPr lang="en-CA" sz="2000" kern="0" dirty="0">
                <a:solidFill>
                  <a:srgbClr val="000000"/>
                </a:solidFill>
                <a:ea typeface="ＭＳ Ｐゴシック" pitchFamily="34" charset="-128"/>
              </a:rPr>
              <a:t> du titre </a:t>
            </a:r>
            <a:r>
              <a:rPr lang="en-CA" sz="2000" kern="0" dirty="0" err="1">
                <a:solidFill>
                  <a:srgbClr val="000000"/>
                </a:solidFill>
                <a:ea typeface="ＭＳ Ｐゴシック" pitchFamily="34" charset="-128"/>
              </a:rPr>
              <a:t>sont</a:t>
            </a:r>
            <a:r>
              <a:rPr lang="en-CA" sz="2000" kern="0" dirty="0">
                <a:solidFill>
                  <a:srgbClr val="000000"/>
                </a:solidFill>
                <a:ea typeface="ＭＳ Ｐゴシック" pitchFamily="34" charset="-128"/>
              </a:rPr>
              <a:t> </a:t>
            </a:r>
            <a:r>
              <a:rPr lang="en-CA" sz="2000" kern="0" dirty="0" err="1">
                <a:solidFill>
                  <a:srgbClr val="000000"/>
                </a:solidFill>
                <a:ea typeface="ＭＳ Ｐゴシック" pitchFamily="34" charset="-128"/>
              </a:rPr>
              <a:t>uniques</a:t>
            </a:r>
            <a:endParaRPr lang="en-CA" sz="2000" kern="0" dirty="0">
              <a:solidFill>
                <a:srgbClr val="000000"/>
              </a:solidFill>
              <a:ea typeface="ＭＳ Ｐゴシック" pitchFamily="34" charset="-128"/>
            </a:endParaRPr>
          </a:p>
          <a:p>
            <a:r>
              <a:rPr lang="en-CA" sz="2000" kern="0" dirty="0" err="1">
                <a:solidFill>
                  <a:srgbClr val="000000"/>
                </a:solidFill>
                <a:ea typeface="ＭＳ Ｐゴシック" pitchFamily="34" charset="-128"/>
              </a:rPr>
              <a:t>S’assurer</a:t>
            </a:r>
            <a:r>
              <a:rPr lang="en-CA" sz="2000" kern="0" dirty="0">
                <a:solidFill>
                  <a:srgbClr val="000000"/>
                </a:solidFill>
                <a:ea typeface="ＭＳ Ｐゴシック" pitchFamily="34" charset="-128"/>
              </a:rPr>
              <a:t> que </a:t>
            </a:r>
            <a:r>
              <a:rPr lang="en-CA" sz="2000" kern="0" dirty="0" err="1">
                <a:solidFill>
                  <a:srgbClr val="000000"/>
                </a:solidFill>
                <a:ea typeface="ＭＳ Ｐゴシック" pitchFamily="34" charset="-128"/>
              </a:rPr>
              <a:t>l’information</a:t>
            </a:r>
            <a:r>
              <a:rPr lang="en-CA" sz="2000" kern="0" dirty="0">
                <a:solidFill>
                  <a:srgbClr val="000000"/>
                </a:solidFill>
                <a:ea typeface="ＭＳ Ｐゴシック" pitchFamily="34" charset="-128"/>
              </a:rPr>
              <a:t> </a:t>
            </a:r>
            <a:r>
              <a:rPr lang="en-CA" sz="2000" kern="0" dirty="0" err="1">
                <a:solidFill>
                  <a:srgbClr val="000000"/>
                </a:solidFill>
                <a:ea typeface="ＭＳ Ｐゴシック" pitchFamily="34" charset="-128"/>
              </a:rPr>
              <a:t>textuelle</a:t>
            </a:r>
            <a:r>
              <a:rPr lang="en-CA" sz="2000" kern="0" dirty="0">
                <a:solidFill>
                  <a:srgbClr val="000000"/>
                </a:solidFill>
                <a:ea typeface="ＭＳ Ｐゴシック" pitchFamily="34" charset="-128"/>
              </a:rPr>
              <a:t> </a:t>
            </a:r>
            <a:r>
              <a:rPr lang="en-CA" sz="2000" kern="0" dirty="0" err="1">
                <a:solidFill>
                  <a:srgbClr val="000000"/>
                </a:solidFill>
                <a:ea typeface="ＭＳ Ｐゴシック" pitchFamily="34" charset="-128"/>
              </a:rPr>
              <a:t>significative</a:t>
            </a:r>
            <a:r>
              <a:rPr lang="en-CA" sz="2000" kern="0" dirty="0">
                <a:solidFill>
                  <a:srgbClr val="000000"/>
                </a:solidFill>
                <a:ea typeface="ＭＳ Ｐゴシック" pitchFamily="34" charset="-128"/>
              </a:rPr>
              <a:t> du titre </a:t>
            </a:r>
            <a:r>
              <a:rPr lang="en-CA" sz="2000" kern="0" dirty="0" err="1">
                <a:solidFill>
                  <a:srgbClr val="000000"/>
                </a:solidFill>
                <a:ea typeface="ＭＳ Ｐゴシック" pitchFamily="34" charset="-128"/>
              </a:rPr>
              <a:t>est</a:t>
            </a:r>
            <a:r>
              <a:rPr lang="en-CA" sz="2000" kern="0" dirty="0">
                <a:solidFill>
                  <a:srgbClr val="000000"/>
                </a:solidFill>
                <a:ea typeface="ＭＳ Ｐゴシック" pitchFamily="34" charset="-128"/>
              </a:rPr>
              <a:t> </a:t>
            </a:r>
            <a:r>
              <a:rPr lang="en-CA" sz="2000" kern="0" dirty="0" err="1">
                <a:solidFill>
                  <a:srgbClr val="000000"/>
                </a:solidFill>
                <a:ea typeface="ＭＳ Ｐゴシック" pitchFamily="34" charset="-128"/>
              </a:rPr>
              <a:t>présente</a:t>
            </a:r>
            <a:r>
              <a:rPr lang="en-CA" sz="2000" kern="0" dirty="0">
                <a:solidFill>
                  <a:srgbClr val="000000"/>
                </a:solidFill>
                <a:ea typeface="ＭＳ Ｐゴシック" pitchFamily="34" charset="-128"/>
              </a:rPr>
              <a:t> </a:t>
            </a:r>
            <a:r>
              <a:rPr lang="en-CA" sz="2000" kern="0" dirty="0" err="1">
                <a:solidFill>
                  <a:srgbClr val="000000"/>
                </a:solidFill>
                <a:ea typeface="ＭＳ Ｐゴシック" pitchFamily="34" charset="-128"/>
              </a:rPr>
              <a:t>dans</a:t>
            </a:r>
            <a:r>
              <a:rPr lang="en-CA" sz="2000" kern="0" dirty="0">
                <a:solidFill>
                  <a:srgbClr val="000000"/>
                </a:solidFill>
                <a:ea typeface="ＭＳ Ｐゴシック" pitchFamily="34" charset="-128"/>
              </a:rPr>
              <a:t> les premiers 70 </a:t>
            </a:r>
            <a:r>
              <a:rPr lang="en-CA" sz="2000" kern="0" dirty="0" err="1">
                <a:solidFill>
                  <a:srgbClr val="000000"/>
                </a:solidFill>
                <a:ea typeface="ＭＳ Ｐゴシック" pitchFamily="34" charset="-128"/>
              </a:rPr>
              <a:t>caractères</a:t>
            </a:r>
            <a:endParaRPr lang="en-CA" sz="2000" kern="0" dirty="0">
              <a:solidFill>
                <a:srgbClr val="000000"/>
              </a:solidFill>
              <a:ea typeface="ＭＳ Ｐゴシック" pitchFamily="34" charset="-128"/>
            </a:endParaRPr>
          </a:p>
          <a:p>
            <a:r>
              <a:rPr lang="en-CA" sz="2000" kern="0" dirty="0">
                <a:solidFill>
                  <a:srgbClr val="000000"/>
                </a:solidFill>
                <a:ea typeface="ＭＳ Ｐゴシック" pitchFamily="34" charset="-128"/>
              </a:rPr>
              <a:t>Ne pas </a:t>
            </a:r>
            <a:r>
              <a:rPr lang="en-CA" sz="2000" kern="0" dirty="0" err="1">
                <a:solidFill>
                  <a:srgbClr val="000000"/>
                </a:solidFill>
                <a:ea typeface="ＭＳ Ｐゴシック" pitchFamily="34" charset="-128"/>
              </a:rPr>
              <a:t>inclure</a:t>
            </a:r>
            <a:r>
              <a:rPr lang="en-CA" sz="2000" kern="0" dirty="0">
                <a:solidFill>
                  <a:srgbClr val="000000"/>
                </a:solidFill>
                <a:ea typeface="ＭＳ Ｐゴシック" pitchFamily="34" charset="-128"/>
              </a:rPr>
              <a:t> le nom de </a:t>
            </a:r>
            <a:r>
              <a:rPr lang="en-CA" sz="2000" kern="0" dirty="0" err="1">
                <a:solidFill>
                  <a:srgbClr val="000000"/>
                </a:solidFill>
                <a:ea typeface="ＭＳ Ｐゴシック" pitchFamily="34" charset="-128"/>
              </a:rPr>
              <a:t>l’organisation</a:t>
            </a:r>
            <a:r>
              <a:rPr lang="en-CA" sz="2000" kern="0" dirty="0">
                <a:solidFill>
                  <a:srgbClr val="000000"/>
                </a:solidFill>
                <a:ea typeface="ＭＳ Ｐゴシック" pitchFamily="34" charset="-128"/>
              </a:rPr>
              <a:t>/</a:t>
            </a:r>
            <a:r>
              <a:rPr lang="en-CA" sz="2000" kern="0" dirty="0" err="1">
                <a:solidFill>
                  <a:srgbClr val="000000"/>
                </a:solidFill>
                <a:ea typeface="ＭＳ Ｐゴシック" pitchFamily="34" charset="-128"/>
              </a:rPr>
              <a:t>créateur</a:t>
            </a:r>
            <a:endParaRPr lang="en-CA" sz="2000" kern="0" dirty="0">
              <a:solidFill>
                <a:srgbClr val="000000"/>
              </a:solidFill>
              <a:ea typeface="ＭＳ Ｐゴシック" pitchFamily="34" charset="-128"/>
            </a:endParaRPr>
          </a:p>
          <a:p>
            <a:r>
              <a:rPr lang="en-CA" sz="2000" kern="0" dirty="0">
                <a:solidFill>
                  <a:srgbClr val="000000"/>
                </a:solidFill>
                <a:ea typeface="ＭＳ Ｐゴシック" pitchFamily="34" charset="-128"/>
              </a:rPr>
              <a:t>Ne pas commencer par un article </a:t>
            </a:r>
            <a:r>
              <a:rPr lang="en-CA" sz="2000" kern="0" dirty="0" err="1">
                <a:solidFill>
                  <a:srgbClr val="000000"/>
                </a:solidFill>
                <a:ea typeface="ＭＳ Ｐゴシック" pitchFamily="34" charset="-128"/>
              </a:rPr>
              <a:t>tel</a:t>
            </a:r>
            <a:r>
              <a:rPr lang="en-CA" sz="2000" kern="0" dirty="0">
                <a:solidFill>
                  <a:srgbClr val="000000"/>
                </a:solidFill>
                <a:ea typeface="ＭＳ Ｐゴシック" pitchFamily="34" charset="-128"/>
              </a:rPr>
              <a:t> que Le </a:t>
            </a:r>
            <a:r>
              <a:rPr lang="en-CA" sz="2000" kern="0" dirty="0" err="1">
                <a:solidFill>
                  <a:srgbClr val="000000"/>
                </a:solidFill>
                <a:ea typeface="ＭＳ Ｐゴシック" pitchFamily="34" charset="-128"/>
              </a:rPr>
              <a:t>ou</a:t>
            </a:r>
            <a:r>
              <a:rPr lang="en-CA" sz="2000" kern="0" dirty="0">
                <a:solidFill>
                  <a:srgbClr val="000000"/>
                </a:solidFill>
                <a:ea typeface="ＭＳ Ｐゴシック" pitchFamily="34" charset="-128"/>
              </a:rPr>
              <a:t> Un et </a:t>
            </a:r>
            <a:r>
              <a:rPr lang="en-CA" sz="2000" kern="0" dirty="0" err="1">
                <a:solidFill>
                  <a:srgbClr val="000000"/>
                </a:solidFill>
                <a:ea typeface="ＭＳ Ｐゴシック" pitchFamily="34" charset="-128"/>
              </a:rPr>
              <a:t>éviter</a:t>
            </a:r>
            <a:r>
              <a:rPr lang="en-CA" sz="2000" kern="0" dirty="0">
                <a:solidFill>
                  <a:srgbClr val="000000"/>
                </a:solidFill>
                <a:ea typeface="ＭＳ Ｐゴシック" pitchFamily="34" charset="-128"/>
              </a:rPr>
              <a:t> les </a:t>
            </a:r>
            <a:r>
              <a:rPr lang="en-CA" sz="2000" kern="0" dirty="0" err="1">
                <a:solidFill>
                  <a:srgbClr val="000000"/>
                </a:solidFill>
                <a:ea typeface="ＭＳ Ｐゴシック" pitchFamily="34" charset="-128"/>
              </a:rPr>
              <a:t>caractères</a:t>
            </a:r>
            <a:r>
              <a:rPr lang="en-CA" sz="2000" kern="0" dirty="0">
                <a:solidFill>
                  <a:srgbClr val="000000"/>
                </a:solidFill>
                <a:ea typeface="ＭＳ Ｐゴシック" pitchFamily="34" charset="-128"/>
              </a:rPr>
              <a:t> </a:t>
            </a:r>
            <a:r>
              <a:rPr lang="en-CA" sz="2000" kern="0" dirty="0" err="1">
                <a:solidFill>
                  <a:srgbClr val="000000"/>
                </a:solidFill>
                <a:ea typeface="ＭＳ Ｐゴシック" pitchFamily="34" charset="-128"/>
              </a:rPr>
              <a:t>spéciaux</a:t>
            </a:r>
            <a:endParaRPr lang="en-CA" sz="2000" kern="0" dirty="0">
              <a:solidFill>
                <a:srgbClr val="000000"/>
              </a:solidFill>
              <a:ea typeface="ＭＳ Ｐゴシック" pitchFamily="34" charset="-128"/>
            </a:endParaRPr>
          </a:p>
          <a:p>
            <a:r>
              <a:rPr lang="en-CA" sz="2000" kern="0" dirty="0">
                <a:solidFill>
                  <a:srgbClr val="000000"/>
                </a:solidFill>
                <a:ea typeface="ＭＳ Ｐゴシック" pitchFamily="34" charset="-128"/>
              </a:rPr>
              <a:t>La </a:t>
            </a:r>
            <a:r>
              <a:rPr lang="en-CA" sz="2000" kern="0" dirty="0" err="1">
                <a:solidFill>
                  <a:srgbClr val="000000"/>
                </a:solidFill>
                <a:ea typeface="ＭＳ Ｐゴシック" pitchFamily="34" charset="-128"/>
              </a:rPr>
              <a:t>concaténation</a:t>
            </a:r>
            <a:r>
              <a:rPr lang="en-CA" sz="2000" kern="0" dirty="0">
                <a:solidFill>
                  <a:srgbClr val="000000"/>
                </a:solidFill>
                <a:ea typeface="ＭＳ Ｐゴシック" pitchFamily="34" charset="-128"/>
              </a:rPr>
              <a:t> </a:t>
            </a:r>
            <a:r>
              <a:rPr lang="en-CA" sz="2000" kern="0" dirty="0" err="1">
                <a:solidFill>
                  <a:srgbClr val="000000"/>
                </a:solidFill>
                <a:ea typeface="ＭＳ Ｐゴシック" pitchFamily="34" charset="-128"/>
              </a:rPr>
              <a:t>d’information</a:t>
            </a:r>
            <a:r>
              <a:rPr lang="en-CA" sz="2000" kern="0" dirty="0">
                <a:solidFill>
                  <a:srgbClr val="000000"/>
                </a:solidFill>
                <a:ea typeface="ＭＳ Ｐゴシック" pitchFamily="34" charset="-128"/>
              </a:rPr>
              <a:t> </a:t>
            </a:r>
            <a:r>
              <a:rPr lang="en-CA" sz="2000" kern="0" dirty="0" err="1">
                <a:solidFill>
                  <a:srgbClr val="000000"/>
                </a:solidFill>
                <a:ea typeface="ＭＳ Ｐゴシック" pitchFamily="34" charset="-128"/>
              </a:rPr>
              <a:t>complémentaire</a:t>
            </a:r>
            <a:r>
              <a:rPr lang="en-CA" sz="2000" kern="0" dirty="0">
                <a:solidFill>
                  <a:srgbClr val="000000"/>
                </a:solidFill>
                <a:ea typeface="ＭＳ Ｐゴシック" pitchFamily="34" charset="-128"/>
              </a:rPr>
              <a:t> </a:t>
            </a:r>
            <a:r>
              <a:rPr lang="en-CA" sz="2000" kern="0" dirty="0" err="1">
                <a:solidFill>
                  <a:srgbClr val="000000"/>
                </a:solidFill>
                <a:ea typeface="ＭＳ Ｐゴシック" pitchFamily="34" charset="-128"/>
              </a:rPr>
              <a:t>peut</a:t>
            </a:r>
            <a:r>
              <a:rPr lang="en-CA" sz="2000" kern="0" dirty="0">
                <a:solidFill>
                  <a:srgbClr val="000000"/>
                </a:solidFill>
                <a:ea typeface="ＭＳ Ｐゴシック" pitchFamily="34" charset="-128"/>
              </a:rPr>
              <a:t> </a:t>
            </a:r>
            <a:r>
              <a:rPr lang="en-CA" sz="2000" kern="0" dirty="0" err="1">
                <a:solidFill>
                  <a:srgbClr val="000000"/>
                </a:solidFill>
                <a:ea typeface="ＭＳ Ｐゴシック" pitchFamily="34" charset="-128"/>
              </a:rPr>
              <a:t>être</a:t>
            </a:r>
            <a:r>
              <a:rPr lang="en-CA" sz="2000" kern="0" dirty="0">
                <a:solidFill>
                  <a:srgbClr val="000000"/>
                </a:solidFill>
                <a:ea typeface="ＭＳ Ｐゴシック" pitchFamily="34" charset="-128"/>
              </a:rPr>
              <a:t> </a:t>
            </a:r>
            <a:r>
              <a:rPr lang="en-CA" sz="2000" kern="0" dirty="0" err="1" smtClean="0">
                <a:solidFill>
                  <a:srgbClr val="000000"/>
                </a:solidFill>
                <a:ea typeface="ＭＳ Ｐゴシック" pitchFamily="34" charset="-128"/>
              </a:rPr>
              <a:t>utilisée</a:t>
            </a:r>
            <a:endParaRPr lang="en-CA" sz="2000" kern="0" dirty="0" smtClean="0">
              <a:solidFill>
                <a:srgbClr val="000000"/>
              </a:solidFill>
              <a:ea typeface="ＭＳ Ｐゴシック" pitchFamily="34" charset="-128"/>
            </a:endParaRPr>
          </a:p>
          <a:p>
            <a:pPr marL="1200150" lvl="2" indent="-285750" fontAlgn="base">
              <a:spcAft>
                <a:spcPct val="0"/>
              </a:spcAft>
              <a:buClr>
                <a:srgbClr val="6496C8"/>
              </a:buClr>
              <a:buFont typeface="Arial" panose="020B0604020202020204" pitchFamily="34" charset="0"/>
              <a:buChar char="•"/>
            </a:pPr>
            <a:r>
              <a:rPr lang="en-CA" sz="1600" b="1" kern="0" dirty="0" smtClean="0">
                <a:solidFill>
                  <a:srgbClr val="000000"/>
                </a:solidFill>
                <a:ea typeface="ＭＳ Ｐゴシック" pitchFamily="34" charset="-128"/>
              </a:rPr>
              <a:t>Un nom de lieu</a:t>
            </a:r>
            <a:endParaRPr lang="en-CA" sz="1400" b="1" i="1" kern="0" dirty="0" smtClean="0">
              <a:solidFill>
                <a:srgbClr val="000000"/>
              </a:solidFill>
              <a:ea typeface="ＭＳ Ｐゴシック" pitchFamily="34" charset="-128"/>
            </a:endParaRPr>
          </a:p>
          <a:p>
            <a:pPr marL="1200150" lvl="2" indent="-285750" fontAlgn="base">
              <a:spcAft>
                <a:spcPct val="0"/>
              </a:spcAft>
              <a:buClr>
                <a:srgbClr val="6496C8"/>
              </a:buClr>
              <a:buFont typeface="Arial" panose="020B0604020202020204" pitchFamily="34" charset="0"/>
              <a:buChar char="•"/>
            </a:pPr>
            <a:r>
              <a:rPr lang="en-CA" sz="1600" b="1" kern="0" dirty="0" err="1" smtClean="0">
                <a:solidFill>
                  <a:srgbClr val="000000"/>
                </a:solidFill>
                <a:ea typeface="ＭＳ Ｐゴシック" pitchFamily="34" charset="-128"/>
              </a:rPr>
              <a:t>Une</a:t>
            </a:r>
            <a:r>
              <a:rPr lang="en-CA" sz="1600" b="1" kern="0" dirty="0" smtClean="0">
                <a:solidFill>
                  <a:srgbClr val="000000"/>
                </a:solidFill>
                <a:ea typeface="ＭＳ Ｐゴシック" pitchFamily="34" charset="-128"/>
              </a:rPr>
              <a:t> </a:t>
            </a:r>
            <a:r>
              <a:rPr lang="en-CA" sz="1600" b="1" kern="0" dirty="0">
                <a:solidFill>
                  <a:srgbClr val="000000"/>
                </a:solidFill>
                <a:ea typeface="ＭＳ Ｐゴシック" pitchFamily="34" charset="-128"/>
              </a:rPr>
              <a:t>date</a:t>
            </a:r>
            <a:r>
              <a:rPr lang="en-CA" sz="1600" kern="0" dirty="0">
                <a:solidFill>
                  <a:srgbClr val="000000"/>
                </a:solidFill>
                <a:ea typeface="ＭＳ Ｐゴシック" pitchFamily="34" charset="-128"/>
              </a:rPr>
              <a:t> </a:t>
            </a:r>
            <a:r>
              <a:rPr lang="en-CA" sz="1600" kern="0" dirty="0" err="1">
                <a:solidFill>
                  <a:srgbClr val="000000"/>
                </a:solidFill>
                <a:ea typeface="ＭＳ Ｐゴシック" pitchFamily="34" charset="-128"/>
              </a:rPr>
              <a:t>ou</a:t>
            </a:r>
            <a:r>
              <a:rPr lang="en-CA" sz="1600" kern="0" dirty="0">
                <a:solidFill>
                  <a:srgbClr val="000000"/>
                </a:solidFill>
                <a:ea typeface="ＭＳ Ｐゴシック" pitchFamily="34" charset="-128"/>
              </a:rPr>
              <a:t> </a:t>
            </a:r>
            <a:r>
              <a:rPr lang="en-CA" sz="1600" kern="0" dirty="0" err="1">
                <a:solidFill>
                  <a:srgbClr val="000000"/>
                </a:solidFill>
                <a:ea typeface="ＭＳ Ｐゴシック" pitchFamily="34" charset="-128"/>
              </a:rPr>
              <a:t>une</a:t>
            </a:r>
            <a:r>
              <a:rPr lang="en-CA" sz="1600" kern="0" dirty="0">
                <a:solidFill>
                  <a:srgbClr val="000000"/>
                </a:solidFill>
                <a:ea typeface="ＭＳ Ｐゴシック" pitchFamily="34" charset="-128"/>
              </a:rPr>
              <a:t> </a:t>
            </a:r>
            <a:r>
              <a:rPr lang="en-CA" sz="1600" kern="0" dirty="0" err="1">
                <a:solidFill>
                  <a:srgbClr val="000000"/>
                </a:solidFill>
                <a:ea typeface="ＭＳ Ｐゴシック" pitchFamily="34" charset="-128"/>
              </a:rPr>
              <a:t>étendue</a:t>
            </a:r>
            <a:r>
              <a:rPr lang="en-CA" sz="1600" kern="0" dirty="0">
                <a:solidFill>
                  <a:srgbClr val="000000"/>
                </a:solidFill>
                <a:ea typeface="ＭＳ Ｐゴシック" pitchFamily="34" charset="-128"/>
              </a:rPr>
              <a:t> de date, </a:t>
            </a:r>
            <a:r>
              <a:rPr lang="en-CA" sz="1400" i="1" kern="0" dirty="0" err="1">
                <a:solidFill>
                  <a:srgbClr val="000000"/>
                </a:solidFill>
                <a:ea typeface="ＭＳ Ｐゴシック" pitchFamily="34" charset="-128"/>
              </a:rPr>
              <a:t>conforme</a:t>
            </a:r>
            <a:r>
              <a:rPr lang="en-CA" sz="1400" i="1" kern="0" dirty="0">
                <a:solidFill>
                  <a:srgbClr val="000000"/>
                </a:solidFill>
                <a:ea typeface="ＭＳ Ｐゴシック" pitchFamily="34" charset="-128"/>
              </a:rPr>
              <a:t> à ISO 8601 (YYYY, YYYY-MM, YYYY-MM-DD)</a:t>
            </a:r>
          </a:p>
          <a:p>
            <a:pPr marL="1200150" lvl="2" indent="-285750" fontAlgn="base">
              <a:spcAft>
                <a:spcPct val="0"/>
              </a:spcAft>
              <a:buClr>
                <a:srgbClr val="6496C8"/>
              </a:buClr>
              <a:buFont typeface="Arial" panose="020B0604020202020204" pitchFamily="34" charset="0"/>
              <a:buChar char="•"/>
            </a:pPr>
            <a:r>
              <a:rPr lang="en-CA" sz="1600" b="1" kern="0" dirty="0" err="1" smtClean="0">
                <a:solidFill>
                  <a:srgbClr val="000000"/>
                </a:solidFill>
                <a:ea typeface="ＭＳ Ｐゴシック" pitchFamily="34" charset="-128"/>
              </a:rPr>
              <a:t>L’échelle</a:t>
            </a:r>
            <a:r>
              <a:rPr lang="en-CA" sz="1600" b="1" kern="0" dirty="0" smtClean="0">
                <a:solidFill>
                  <a:srgbClr val="000000"/>
                </a:solidFill>
                <a:ea typeface="ＭＳ Ｐゴシック" pitchFamily="34" charset="-128"/>
              </a:rPr>
              <a:t> </a:t>
            </a:r>
            <a:r>
              <a:rPr lang="en-CA" sz="1600" kern="0" dirty="0" smtClean="0">
                <a:solidFill>
                  <a:srgbClr val="000000"/>
                </a:solidFill>
                <a:ea typeface="ＭＳ Ｐゴシック" pitchFamily="34" charset="-128"/>
              </a:rPr>
              <a:t>(ex: 1:50 000)</a:t>
            </a:r>
            <a:endParaRPr lang="en-CA" sz="1600" kern="0" dirty="0">
              <a:solidFill>
                <a:srgbClr val="000000"/>
              </a:solidFill>
              <a:ea typeface="ＭＳ Ｐゴシック" pitchFamily="34" charset="-128"/>
            </a:endParaRPr>
          </a:p>
          <a:p>
            <a:pPr marL="0" indent="0">
              <a:buNone/>
            </a:pPr>
            <a:endParaRPr lang="fr-CA" sz="2400" dirty="0" smtClean="0"/>
          </a:p>
          <a:p>
            <a:pPr marL="0" indent="0">
              <a:buNone/>
            </a:pPr>
            <a:endParaRPr lang="fr-CA" sz="1600" dirty="0" smtClean="0">
              <a:hlinkClick r:id=""/>
            </a:endParaRPr>
          </a:p>
          <a:p>
            <a:pPr marL="0" indent="0">
              <a:buNone/>
            </a:pPr>
            <a:endParaRPr lang="fr-CA" sz="1600" dirty="0" smtClean="0">
              <a:hlinkClick r:id=""/>
            </a:endParaRPr>
          </a:p>
          <a:p>
            <a:pPr marL="0" indent="0">
              <a:buNone/>
            </a:pPr>
            <a:endParaRPr lang="fr-CA" sz="500" dirty="0" smtClean="0">
              <a:hlinkClick r:id="rId9"/>
            </a:endParaRPr>
          </a:p>
          <a:p>
            <a:pPr marL="0" indent="0">
              <a:buNone/>
            </a:pPr>
            <a:endParaRPr lang="fr-CA" sz="1600" dirty="0" smtClean="0">
              <a:hlinkClick r:id=""/>
            </a:endParaRPr>
          </a:p>
          <a:p>
            <a:pPr marL="0" indent="0">
              <a:buNone/>
            </a:pPr>
            <a:endParaRPr lang="fr-CA" sz="1600" dirty="0" smtClean="0">
              <a:hlinkClick r:id=""/>
            </a:endParaRPr>
          </a:p>
          <a:p>
            <a:pPr marL="0" indent="0">
              <a:buNone/>
            </a:pPr>
            <a:endParaRPr lang="fr-CA" sz="1600" dirty="0" smtClean="0">
              <a:hlinkClick r:id=""/>
            </a:endParaRPr>
          </a:p>
          <a:p>
            <a:pPr marL="0" indent="0">
              <a:buNone/>
            </a:pPr>
            <a:endParaRPr lang="fr-CA" sz="1600" dirty="0" smtClean="0">
              <a:hlinkClick r:id=""/>
            </a:endParaRPr>
          </a:p>
          <a:p>
            <a:pPr marL="0" indent="0">
              <a:buNone/>
            </a:pPr>
            <a:endParaRPr lang="fr-CA" sz="1600" dirty="0" smtClean="0">
              <a:hlinkClick r:id=""/>
            </a:endParaRPr>
          </a:p>
          <a:p>
            <a:pPr marL="0" indent="0">
              <a:buNone/>
            </a:pPr>
            <a:endParaRPr lang="fr-CA" sz="1600" dirty="0" smtClean="0">
              <a:hlinkClick r:id=""/>
            </a:endParaRPr>
          </a:p>
          <a:p>
            <a:pPr marL="0" indent="0">
              <a:buNone/>
            </a:pPr>
            <a:endParaRPr lang="fr-CA" sz="1600" dirty="0" smtClean="0">
              <a:hlinkClick r:id=""/>
            </a:endParaRPr>
          </a:p>
          <a:p>
            <a:pPr marL="0" indent="0">
              <a:buNone/>
            </a:pPr>
            <a:endParaRPr lang="fr-CA" sz="1600" dirty="0" smtClean="0">
              <a:hlinkClick r:id=""/>
            </a:endParaRPr>
          </a:p>
          <a:p>
            <a:pPr marL="0" indent="0" algn="r">
              <a:buNone/>
            </a:pPr>
            <a:endParaRPr lang="fr-CA" sz="1600" dirty="0" smtClean="0">
              <a:hlinkClick r:id=""/>
            </a:endParaRPr>
          </a:p>
          <a:p>
            <a:pPr marL="0" indent="0" algn="r">
              <a:buNone/>
            </a:pPr>
            <a:endParaRPr lang="en-CA" sz="1600" dirty="0" smtClean="0">
              <a:hlinkClick r:id=""/>
            </a:endParaRPr>
          </a:p>
          <a:p>
            <a:pPr marL="0" indent="0" algn="r">
              <a:buNone/>
            </a:pPr>
            <a:endParaRPr lang="en-CA" sz="1600" dirty="0" smtClean="0">
              <a:hlinkClick r:id=""/>
            </a:endParaRPr>
          </a:p>
          <a:p>
            <a:pPr marL="0" indent="0" algn="r">
              <a:buNone/>
            </a:pPr>
            <a:r>
              <a:rPr lang="en-CA" sz="1600" dirty="0" smtClean="0">
                <a:hlinkClick r:id=""/>
              </a:rPr>
              <a:t>FGP </a:t>
            </a:r>
            <a:r>
              <a:rPr lang="en-CA" sz="1600" dirty="0">
                <a:hlinkClick r:id=""/>
              </a:rPr>
              <a:t>Dataset Naming Guidelines</a:t>
            </a:r>
            <a:endParaRPr lang="en-CA" sz="1600" dirty="0"/>
          </a:p>
        </p:txBody>
      </p:sp>
      <p:sp>
        <p:nvSpPr>
          <p:cNvPr id="6" name="Slide Number Placeholder 5"/>
          <p:cNvSpPr>
            <a:spLocks noGrp="1"/>
          </p:cNvSpPr>
          <p:nvPr>
            <p:ph type="sldNum" sz="quarter" idx="4294967295"/>
            <p:custDataLst>
              <p:tags r:id="rId4"/>
            </p:custDataLst>
          </p:nvPr>
        </p:nvSpPr>
        <p:spPr/>
        <p:txBody>
          <a:bodyPr/>
          <a:lstStyle/>
          <a:p>
            <a:pPr>
              <a:defRPr/>
            </a:pPr>
            <a:fld id="{9BA93479-80B2-4929-9655-4990D8911978}" type="slidenum">
              <a:rPr lang="en-CA" smtClean="0"/>
              <a:pPr>
                <a:defRPr/>
              </a:pPr>
              <a:t>2</a:t>
            </a:fld>
            <a:endParaRPr lang="en-CA" dirty="0"/>
          </a:p>
        </p:txBody>
      </p:sp>
      <p:pic>
        <p:nvPicPr>
          <p:cNvPr id="3" name="Audio 2">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0"/>
          <a:stretch>
            <a:fillRect/>
          </a:stretch>
        </p:blipFill>
        <p:spPr>
          <a:xfrm>
            <a:off x="8521700" y="6235700"/>
            <a:ext cx="406400" cy="406400"/>
          </a:xfrm>
          <a:prstGeom prst="rect">
            <a:avLst/>
          </a:prstGeom>
        </p:spPr>
      </p:pic>
    </p:spTree>
    <p:custDataLst>
      <p:tags r:id="rId1"/>
    </p:custDataLst>
    <p:extLst>
      <p:ext uri="{BB962C8B-B14F-4D97-AF65-F5344CB8AC3E}">
        <p14:creationId xmlns:p14="http://schemas.microsoft.com/office/powerpoint/2010/main" val="25741745"/>
      </p:ext>
    </p:extLst>
  </p:cSld>
  <p:clrMapOvr>
    <a:masterClrMapping/>
  </p:clrMapOvr>
  <mc:AlternateContent xmlns:mc="http://schemas.openxmlformats.org/markup-compatibility/2006" xmlns:p14="http://schemas.microsoft.com/office/powerpoint/2010/main">
    <mc:Choice Requires="p14">
      <p:transition spd="slow" p14:dur="2000" advTm="90967"/>
    </mc:Choice>
    <mc:Fallback xmlns="">
      <p:transition spd="slow" advTm="909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mod="1">
    <p:ext uri="{3A86A75C-4F4B-4683-9AE1-C65F6400EC91}">
      <p14:laserTraceLst xmlns:p14="http://schemas.microsoft.com/office/powerpoint/2010/main">
        <p14:tracePtLst>
          <p14:tracePt t="26031" x="6350" y="6229350"/>
          <p14:tracePt t="26048" x="12700" y="6229350"/>
          <p14:tracePt t="26064" x="25400" y="6216650"/>
          <p14:tracePt t="26081" x="25400" y="6210300"/>
          <p14:tracePt t="26098" x="44450" y="6197600"/>
          <p14:tracePt t="26115" x="63500" y="6184900"/>
          <p14:tracePt t="26131" x="69850" y="6178550"/>
          <p14:tracePt t="26160" x="76200" y="6172200"/>
          <p14:tracePt t="26176" x="82550" y="6165850"/>
          <p14:tracePt t="26184" x="88900" y="6165850"/>
          <p14:tracePt t="26200" x="95250" y="6159500"/>
          <p14:tracePt t="26216" x="120650" y="6134100"/>
          <p14:tracePt t="26232" x="146050" y="6108700"/>
          <p14:tracePt t="26249" x="184150" y="6083300"/>
          <p14:tracePt t="26265" x="209550" y="6051550"/>
          <p14:tracePt t="26281" x="222250" y="6026150"/>
          <p14:tracePt t="26297" x="228600" y="5988050"/>
          <p14:tracePt t="26314" x="234950" y="5937250"/>
          <p14:tracePt t="26331" x="234950" y="5886450"/>
          <p14:tracePt t="26348" x="234950" y="5842000"/>
          <p14:tracePt t="26364" x="234950" y="5822950"/>
          <p14:tracePt t="26382" x="222250" y="5803900"/>
          <p14:tracePt t="26399" x="209550" y="5797550"/>
          <p14:tracePt t="26415" x="171450" y="5791200"/>
          <p14:tracePt t="26432" x="133350" y="5778500"/>
          <p14:tracePt t="26449" x="44450" y="5772150"/>
          <p14:tracePt t="31344" x="44450" y="1631950"/>
          <p14:tracePt t="31352" x="139700" y="1657350"/>
          <p14:tracePt t="31361" x="241300" y="1663700"/>
          <p14:tracePt t="31378" x="463550" y="1695450"/>
          <p14:tracePt t="31393" x="660400" y="1727200"/>
          <p14:tracePt t="31410" x="806450" y="1746250"/>
          <p14:tracePt t="31426" x="920750" y="1765300"/>
          <p14:tracePt t="31457" x="939800" y="1765300"/>
          <p14:tracePt t="31464" x="946150" y="1771650"/>
          <p14:tracePt t="31504" x="952500" y="1778000"/>
          <p14:tracePt t="31528" x="958850" y="1778000"/>
          <p14:tracePt t="31560" x="977900" y="1790700"/>
          <p14:tracePt t="31656" x="984250" y="1797050"/>
          <p14:tracePt t="31672" x="984250" y="1803400"/>
          <p14:tracePt t="31720" x="984250" y="1809750"/>
          <p14:tracePt t="31736" x="984250" y="1816100"/>
          <p14:tracePt t="31744" x="984250" y="1828800"/>
          <p14:tracePt t="31760" x="984250" y="1835150"/>
          <p14:tracePt t="31790" x="984250" y="1841500"/>
          <p14:tracePt t="31793" x="984250" y="1847850"/>
          <p14:tracePt t="31824" x="984250" y="1854200"/>
          <p14:tracePt t="31864" x="984250" y="1860550"/>
          <p14:tracePt t="31872" x="984250" y="1866900"/>
          <p14:tracePt t="31894" x="984250" y="1879600"/>
          <p14:tracePt t="31927" x="984250" y="1885950"/>
          <p14:tracePt t="31936" x="977900" y="1892300"/>
          <p14:tracePt t="31968" x="971550" y="1898650"/>
          <p14:tracePt t="31994" x="958850" y="1905000"/>
          <p14:tracePt t="32026" x="946150" y="1924050"/>
          <p14:tracePt t="32057" x="939800" y="1930400"/>
          <p14:tracePt t="32064" x="933450" y="1936750"/>
          <p14:tracePt t="32093" x="933450" y="1949450"/>
          <p14:tracePt t="32127" x="908050" y="1974850"/>
          <p14:tracePt t="32130" x="901700" y="1981200"/>
          <p14:tracePt t="32159" x="882650" y="1987550"/>
          <p14:tracePt t="32190" x="863600" y="1993900"/>
          <p14:tracePt t="32200" x="850900" y="2000250"/>
          <p14:tracePt t="32226" x="844550" y="2006600"/>
          <p14:tracePt t="32256" x="793750" y="2032000"/>
          <p14:tracePt t="32264" x="781050" y="2032000"/>
          <p14:tracePt t="32292" x="749300" y="2051050"/>
          <p14:tracePt t="32322" x="717550" y="2063750"/>
          <p14:tracePt t="32336" x="711200" y="2063750"/>
          <p14:tracePt t="32359" x="704850" y="2070100"/>
          <p14:tracePt t="32391" x="679450" y="2089150"/>
          <p14:tracePt t="32395" x="673100" y="2089150"/>
          <p14:tracePt t="32425" x="635000" y="2095500"/>
          <p14:tracePt t="32457" x="615950" y="2101850"/>
          <p14:tracePt t="32464" x="609600" y="2101850"/>
          <p14:tracePt t="32492" x="590550" y="2108200"/>
          <p14:tracePt t="32523" x="565150" y="2114550"/>
          <p14:tracePt t="32528" x="552450" y="2114550"/>
          <p14:tracePt t="32560" x="533400" y="2114550"/>
          <p14:tracePt t="32560" x="527050" y="2114550"/>
          <p14:tracePt t="32593" x="501650" y="2114550"/>
          <p14:tracePt t="32625" x="488950" y="2114550"/>
          <p14:tracePt t="32656" x="482600" y="2114550"/>
          <p14:tracePt t="32664" x="469900" y="2114550"/>
          <p14:tracePt t="32692" x="431800" y="2114550"/>
          <p14:tracePt t="32723" x="393700" y="2114550"/>
          <p14:tracePt t="32728" x="387350" y="2114550"/>
          <p14:tracePt t="32760" x="374650" y="2114550"/>
          <p14:tracePt t="32793" x="368300" y="2114550"/>
          <p14:tracePt t="32800" x="361950" y="2108200"/>
          <p14:tracePt t="32825" x="355600" y="2101850"/>
          <p14:tracePt t="32856" x="349250" y="2101850"/>
          <p14:tracePt t="32880" x="349250" y="2095500"/>
          <p14:tracePt t="32896" x="349250" y="2089150"/>
          <p14:tracePt t="32926" x="349250" y="2076450"/>
          <p14:tracePt t="32959" x="349250" y="2063750"/>
          <p14:tracePt t="32984" x="349250" y="2057400"/>
          <p14:tracePt t="33056" x="355600" y="2051050"/>
          <p14:tracePt t="33072" x="361950" y="2051050"/>
          <p14:tracePt t="33093" x="368300" y="2051050"/>
          <p14:tracePt t="33126" x="387350" y="2044700"/>
          <p14:tracePt t="33144" x="393700" y="2038350"/>
          <p14:tracePt t="33160" x="400050" y="2038350"/>
          <p14:tracePt t="37425" x="406400" y="2038350"/>
          <p14:tracePt t="37473" x="406400" y="2044700"/>
          <p14:tracePt t="37505" x="412750" y="2051050"/>
          <p14:tracePt t="37536" x="412750" y="2057400"/>
          <p14:tracePt t="37545" x="412750" y="2063750"/>
          <p14:tracePt t="37554" x="412750" y="2070100"/>
          <p14:tracePt t="37586" x="412750" y="2082800"/>
          <p14:tracePt t="37601" x="412750" y="2089150"/>
          <p14:tracePt t="37622" x="412750" y="2095500"/>
          <p14:tracePt t="37657" x="412750" y="2101850"/>
          <p14:tracePt t="37689" x="412750" y="2108200"/>
          <p14:tracePt t="37721" x="412750" y="2120900"/>
          <p14:tracePt t="37753" x="412750" y="2139950"/>
          <p14:tracePt t="37865" x="412750" y="2146300"/>
          <p14:tracePt t="37913" x="412750" y="2152650"/>
          <p14:tracePt t="37953" x="412750" y="2159000"/>
          <p14:tracePt t="37969" x="419100" y="2165350"/>
          <p14:tracePt t="37993" x="419100" y="2171700"/>
          <p14:tracePt t="38022" x="419100" y="2178050"/>
          <p14:tracePt t="38055" x="419100" y="2184400"/>
          <p14:tracePt t="38081" x="419100" y="2190750"/>
          <p14:tracePt t="38097" x="419100" y="2197100"/>
          <p14:tracePt t="38122" x="419100" y="2209800"/>
          <p14:tracePt t="38154" x="419100" y="2222500"/>
          <p14:tracePt t="38185" x="425450" y="2228850"/>
          <p14:tracePt t="38193" x="425450" y="2235200"/>
          <p14:tracePt t="38221" x="425450" y="2241550"/>
          <p14:tracePt t="38255" x="425450" y="2254250"/>
          <p14:tracePt t="38288" x="425450" y="2260600"/>
          <p14:tracePt t="38289" x="425450" y="2266950"/>
          <p14:tracePt t="38321" x="425450" y="2273300"/>
          <p14:tracePt t="38369" x="425450" y="2279650"/>
          <p14:tracePt t="38385" x="419100" y="2286000"/>
          <p14:tracePt t="38441" x="419100" y="2292350"/>
          <p14:tracePt t="38457" x="412750" y="2298700"/>
          <p14:tracePt t="38529" x="412750" y="2305050"/>
          <p14:tracePt t="38553" x="412750" y="2311400"/>
          <p14:tracePt t="38593" x="412750" y="2317750"/>
          <p14:tracePt t="38601" x="406400" y="2317750"/>
          <p14:tracePt t="38721" x="406400" y="2324100"/>
          <p14:tracePt t="38769" x="406400" y="2330450"/>
          <p14:tracePt t="38785" x="406400" y="2336800"/>
          <p14:tracePt t="38825" x="406400" y="2343150"/>
          <p14:tracePt t="38841" x="412750" y="2349500"/>
          <p14:tracePt t="38865" x="412750" y="2355850"/>
          <p14:tracePt t="38886" x="412750" y="2362200"/>
          <p14:tracePt t="38921" x="412750" y="2368550"/>
          <p14:tracePt t="38953" x="412750" y="2374900"/>
          <p14:tracePt t="38969" x="412750" y="2381250"/>
          <p14:tracePt t="38986" x="419100" y="2387600"/>
          <p14:tracePt t="39017" x="419100" y="2400300"/>
          <p14:tracePt t="39033" x="419100" y="2406650"/>
          <p14:tracePt t="39145" x="419100" y="2413000"/>
          <p14:tracePt t="39169" x="419100" y="2419350"/>
          <p14:tracePt t="39217" x="419100" y="2425700"/>
          <p14:tracePt t="39225" x="419100" y="2432050"/>
          <p14:tracePt t="40521" x="412750" y="2432050"/>
          <p14:tracePt t="40601" x="412750" y="2438400"/>
          <p14:tracePt t="40625" x="412750" y="2444750"/>
          <p14:tracePt t="40641" x="412750" y="2451100"/>
          <p14:tracePt t="40705" x="412750" y="2457450"/>
          <p14:tracePt t="40721" x="412750" y="2463800"/>
          <p14:tracePt t="40729" x="419100" y="2476500"/>
          <p14:tracePt t="40752" x="419100" y="2482850"/>
          <p14:tracePt t="40783" x="419100" y="2501900"/>
          <p14:tracePt t="40785" x="419100" y="2508250"/>
          <p14:tracePt t="40816" x="419100" y="2520950"/>
          <p14:tracePt t="40825" x="419100" y="2527300"/>
          <p14:tracePt t="40851" x="419100" y="2533650"/>
          <p14:tracePt t="40882" x="419100" y="2540000"/>
          <p14:tracePt t="40905" x="419100" y="2546350"/>
          <p14:tracePt t="40929" x="419100" y="2552700"/>
          <p14:tracePt t="40952" x="412750" y="2552700"/>
          <p14:tracePt t="41033" x="406400" y="2559050"/>
          <p14:tracePt t="41074" x="406400" y="2565400"/>
          <p14:tracePt t="41097" x="400050" y="2571750"/>
          <p14:tracePt t="41129" x="400050" y="2578100"/>
          <p14:tracePt t="41177" x="400050" y="2584450"/>
          <p14:tracePt t="41225" x="400050" y="2590800"/>
          <p14:tracePt t="41257" x="400050" y="2597150"/>
          <p14:tracePt t="41297" x="400050" y="2603500"/>
          <p14:tracePt t="41313" x="400050" y="2609850"/>
          <p14:tracePt t="41337" x="400050" y="2616200"/>
          <p14:tracePt t="41361" x="400050" y="2622550"/>
          <p14:tracePt t="41385" x="400050" y="2628900"/>
          <p14:tracePt t="41418" x="400050" y="2641600"/>
          <p14:tracePt t="41448" x="400050" y="2647950"/>
          <p14:tracePt t="41474" x="400050" y="2654300"/>
          <p14:tracePt t="41489" x="400050" y="2660650"/>
          <p14:tracePt t="41519" x="400050" y="2667000"/>
          <p14:tracePt t="41551" x="400050" y="2679700"/>
          <p14:tracePt t="41569" x="400050" y="2686050"/>
          <p14:tracePt t="41601" x="400050" y="2692400"/>
          <p14:tracePt t="41633" x="400050" y="2698750"/>
          <p14:tracePt t="41665" x="400050" y="2705100"/>
          <p14:tracePt t="41697" x="400050" y="2711450"/>
          <p14:tracePt t="41717" x="400050" y="2717800"/>
          <p14:tracePt t="41748" x="400050" y="2724150"/>
          <p14:tracePt t="41769" x="400050" y="2736850"/>
          <p14:tracePt t="41817" x="400050" y="2743200"/>
          <p14:tracePt t="41905" x="400050" y="2749550"/>
          <p14:tracePt t="41945" x="400050" y="2755900"/>
          <p14:tracePt t="43090" x="400050" y="2762250"/>
          <p14:tracePt t="50426" x="412750" y="2762250"/>
          <p14:tracePt t="51115" x="412750" y="2768600"/>
          <p14:tracePt t="51139" x="412750" y="2774950"/>
          <p14:tracePt t="51155" x="419100" y="2781300"/>
          <p14:tracePt t="51250" x="419100" y="2787650"/>
          <p14:tracePt t="51322" x="419100" y="2794000"/>
          <p14:tracePt t="51354" x="419100" y="2800350"/>
          <p14:tracePt t="51370" x="419100" y="2806700"/>
          <p14:tracePt t="51386" x="419100" y="2813050"/>
          <p14:tracePt t="51418" x="419100" y="2819400"/>
          <p14:tracePt t="51451" x="419100" y="2825750"/>
          <p14:tracePt t="51477" x="419100" y="2832100"/>
          <p14:tracePt t="51510" x="419100" y="2844800"/>
          <p14:tracePt t="51543" x="419100" y="2857500"/>
          <p14:tracePt t="51576" x="419100" y="2863850"/>
          <p14:tracePt t="51595" x="419100" y="2870200"/>
          <p14:tracePt t="51618" x="419100" y="2876550"/>
          <p14:tracePt t="51642" x="419100" y="2882900"/>
          <p14:tracePt t="51698" x="419100" y="2889250"/>
          <p14:tracePt t="51731" x="419100" y="2895600"/>
          <p14:tracePt t="51755" x="419100" y="2901950"/>
          <p14:tracePt t="51771" x="419100" y="2908300"/>
          <p14:tracePt t="51819" x="419100" y="2914650"/>
          <p14:tracePt t="51866" x="419100" y="2921000"/>
          <p14:tracePt t="51874" x="419100" y="2927350"/>
          <p14:tracePt t="51914" x="419100" y="2933700"/>
          <p14:tracePt t="51922" x="419100" y="2940050"/>
          <p14:tracePt t="51941" x="419100" y="2946400"/>
          <p14:tracePt t="51972" x="419100" y="2952750"/>
          <p14:tracePt t="51979" x="419100" y="2959100"/>
          <p14:tracePt t="52009" x="419100" y="2965450"/>
          <p14:tracePt t="52041" x="419100" y="2971800"/>
          <p14:tracePt t="52073" x="412750" y="2984500"/>
          <p14:tracePt t="52099" x="412750" y="2990850"/>
          <p14:tracePt t="52123" x="412750" y="2997200"/>
          <p14:tracePt t="52155" x="412750" y="3003550"/>
          <p14:tracePt t="52187" x="412750" y="3009900"/>
          <p14:tracePt t="52258" x="412750" y="3016250"/>
          <p14:tracePt t="52331" x="412750" y="3022600"/>
          <p14:tracePt t="52355" x="412750" y="3028950"/>
          <p14:tracePt t="52387" x="412750" y="3035300"/>
          <p14:tracePt t="52411" x="412750" y="3041650"/>
          <p14:tracePt t="52435" x="412750" y="3048000"/>
          <p14:tracePt t="52442" x="412750" y="3054350"/>
          <p14:tracePt t="52458" x="412750" y="3060700"/>
          <p14:tracePt t="52474" x="412750" y="3067050"/>
          <p14:tracePt t="52491" x="412750" y="3079750"/>
          <p14:tracePt t="52508" x="412750" y="3086100"/>
          <p14:tracePt t="52531" x="412750" y="3098800"/>
          <p14:tracePt t="52579" x="412750" y="3105150"/>
          <p14:tracePt t="52627" x="412750" y="3111500"/>
          <p14:tracePt t="52722" x="412750" y="3117850"/>
          <p14:tracePt t="52811" x="412750" y="3124200"/>
          <p14:tracePt t="52850" x="412750" y="3130550"/>
          <p14:tracePt t="52907" x="406400" y="3136900"/>
          <p14:tracePt t="55987" x="406400" y="3143250"/>
          <p14:tracePt t="56027" x="412750" y="3149600"/>
          <p14:tracePt t="56075" x="412750" y="3162300"/>
          <p14:tracePt t="56123" x="425450" y="3175000"/>
          <p14:tracePt t="56155" x="425450" y="3181350"/>
          <p14:tracePt t="56219" x="425450" y="3187700"/>
          <p14:tracePt t="56235" x="425450" y="3194050"/>
          <p14:tracePt t="56243" x="431800" y="3200400"/>
          <p14:tracePt t="56267" x="438150" y="3206750"/>
          <p14:tracePt t="56299" x="438150" y="3213100"/>
          <p14:tracePt t="56347" x="438150" y="3219450"/>
          <p14:tracePt t="56379" x="438150" y="3225800"/>
          <p14:tracePt t="56427" x="438150" y="3232150"/>
          <p14:tracePt t="56443" x="438150" y="3238500"/>
          <p14:tracePt t="56451" x="438150" y="3244850"/>
          <p14:tracePt t="56467" x="438150" y="3251200"/>
          <p14:tracePt t="56475" x="438150" y="3257550"/>
          <p14:tracePt t="56499" x="438150" y="3263900"/>
          <p14:tracePt t="56523" x="438150" y="3270250"/>
          <p14:tracePt t="56547" x="438150" y="3276600"/>
          <p14:tracePt t="56563" x="438150" y="3282950"/>
          <p14:tracePt t="56571" x="438150" y="3289300"/>
          <p14:tracePt t="56579" x="438150" y="3295650"/>
          <p14:tracePt t="56589" x="438150" y="3302000"/>
          <p14:tracePt t="56604" x="438150" y="3314700"/>
          <p14:tracePt t="56621" x="431800" y="3321050"/>
          <p14:tracePt t="56638" x="431800" y="3327400"/>
          <p14:tracePt t="56655" x="431800" y="3333750"/>
          <p14:tracePt t="56672" x="431800" y="3340100"/>
          <p14:tracePt t="56691" x="431800" y="3346450"/>
          <p14:tracePt t="56715" x="425450" y="3352800"/>
          <p14:tracePt t="56739" x="425450" y="3359150"/>
          <p14:tracePt t="56771" x="419100" y="3365500"/>
          <p14:tracePt t="56779" x="412750" y="3365500"/>
          <p14:tracePt t="56819" x="406400" y="3371850"/>
          <p14:tracePt t="56835" x="400050" y="3371850"/>
          <p14:tracePt t="56843" x="393700" y="3378200"/>
          <p14:tracePt t="56883" x="393700" y="3384550"/>
          <p14:tracePt t="56891" x="393700" y="3390900"/>
          <p14:tracePt t="56923" x="393700" y="3397250"/>
          <p14:tracePt t="56939" x="393700" y="3403600"/>
          <p14:tracePt t="56979" x="393700" y="3409950"/>
          <p14:tracePt t="57019" x="393700" y="3416300"/>
          <p14:tracePt t="57059" x="393700" y="3422650"/>
          <p14:tracePt t="57075" x="393700" y="3429000"/>
          <p14:tracePt t="57083" x="393700" y="3435350"/>
          <p14:tracePt t="57099" x="393700" y="3441700"/>
          <p14:tracePt t="57107" x="400050" y="3448050"/>
          <p14:tracePt t="57131" x="400050" y="3454400"/>
          <p14:tracePt t="57163" x="400050" y="3460750"/>
          <p14:tracePt t="57203" x="400050" y="3467100"/>
          <p14:tracePt t="57259" x="400050" y="3473450"/>
          <p14:tracePt t="57299" x="400050" y="3479800"/>
          <p14:tracePt t="57395" x="400050" y="3486150"/>
          <p14:tracePt t="57435" x="400050" y="3492500"/>
          <p14:tracePt t="57467" x="400050" y="3498850"/>
          <p14:tracePt t="58124" x="406400" y="3505200"/>
          <p14:tracePt t="61500" x="412750" y="3511550"/>
          <p14:tracePt t="61916" x="419100" y="3511550"/>
          <p14:tracePt t="61932" x="419100" y="3517900"/>
          <p14:tracePt t="61988" x="425450" y="3524250"/>
          <p14:tracePt t="62028" x="431800" y="3530600"/>
          <p14:tracePt t="62044" x="438150" y="3536950"/>
          <p14:tracePt t="62060" x="444500" y="3543300"/>
          <p14:tracePt t="62108" x="444500" y="3549650"/>
          <p14:tracePt t="62116" x="444500" y="3556000"/>
          <p14:tracePt t="62132" x="444500" y="3562350"/>
          <p14:tracePt t="62140" x="444500" y="3568700"/>
          <p14:tracePt t="62166" x="444500" y="3575050"/>
          <p14:tracePt t="62197" x="444500" y="3587750"/>
          <p14:tracePt t="62212" x="444500" y="3594100"/>
          <p14:tracePt t="62234" x="444500" y="3606800"/>
          <p14:tracePt t="62249" x="438150" y="3632200"/>
          <p14:tracePt t="62266" x="431800" y="3644900"/>
          <p14:tracePt t="62283" x="431800" y="3657600"/>
          <p14:tracePt t="62340" x="431800" y="3663950"/>
          <p14:tracePt t="62356" x="431800" y="3670300"/>
          <p14:tracePt t="62372" x="425450" y="3676650"/>
          <p14:tracePt t="62412" x="425450" y="3683000"/>
          <p14:tracePt t="62434" x="425450" y="3689350"/>
          <p14:tracePt t="62466" x="425450" y="3695700"/>
          <p14:tracePt t="62497" x="425450" y="3714750"/>
          <p14:tracePt t="62500" x="425450" y="3721100"/>
          <p14:tracePt t="62531" x="425450" y="3746500"/>
          <p14:tracePt t="62548" x="425450" y="3752850"/>
          <p14:tracePt t="62567" x="425450" y="3759200"/>
          <p14:tracePt t="62600" x="431800" y="3778250"/>
          <p14:tracePt t="62604" x="438150" y="3784600"/>
          <p14:tracePt t="62632" x="438150" y="3790950"/>
          <p14:tracePt t="62668" x="444500" y="3797300"/>
          <p14:tracePt t="62684" x="450850" y="3810000"/>
          <p14:tracePt t="62700" x="450850" y="3816350"/>
          <p14:tracePt t="62730" x="457200" y="3829050"/>
          <p14:tracePt t="62740" x="457200" y="3835400"/>
          <p14:tracePt t="62767" x="457200" y="3848100"/>
          <p14:tracePt t="62799" x="457200" y="3873500"/>
          <p14:tracePt t="62804" x="457200" y="3879850"/>
          <p14:tracePt t="62833" x="457200" y="3886200"/>
          <p14:tracePt t="62865" x="457200" y="3898900"/>
          <p14:tracePt t="62897" x="457200" y="3905250"/>
          <p14:tracePt t="62932" x="457200" y="3917950"/>
          <p14:tracePt t="62964" x="457200" y="3924300"/>
          <p14:tracePt t="62972" x="457200" y="3930650"/>
          <p14:tracePt t="62998" x="457200" y="3943350"/>
          <p14:tracePt t="63029" x="457200" y="3962400"/>
          <p14:tracePt t="63036" x="457200" y="3968750"/>
          <p14:tracePt t="63065" x="457200" y="3975100"/>
          <p14:tracePt t="63096" x="450850" y="4000500"/>
          <p14:tracePt t="63116" x="444500" y="4013200"/>
          <p14:tracePt t="63132" x="438150" y="4019550"/>
          <p14:tracePt t="63163" x="425450" y="4038600"/>
          <p14:tracePt t="63172" x="419100" y="4044950"/>
          <p14:tracePt t="63199" x="412750" y="4057650"/>
          <p14:tracePt t="63232" x="412750" y="4076700"/>
          <p14:tracePt t="63244" x="412750" y="4083050"/>
          <p14:tracePt t="63265" x="406400" y="4089400"/>
          <p14:tracePt t="63296" x="406400" y="4095750"/>
          <p14:tracePt t="63300" x="406400" y="4102100"/>
          <p14:tracePt t="63340" x="406400" y="4108450"/>
          <p14:tracePt t="63364" x="406400" y="4114800"/>
          <p14:tracePt t="63380" x="400050" y="4121150"/>
          <p14:tracePt t="63476" x="400050" y="4127500"/>
          <p14:tracePt t="63484" x="400050" y="4133850"/>
          <p14:tracePt t="63516" x="400050" y="4140200"/>
          <p14:tracePt t="63556" x="400050" y="4146550"/>
          <p14:tracePt t="63668" x="400050" y="4152900"/>
          <p14:tracePt t="63692" x="400050" y="4159250"/>
          <p14:tracePt t="63724" x="400050" y="4165600"/>
          <p14:tracePt t="65028" x="406400" y="4171950"/>
          <p14:tracePt t="65284" x="412750" y="4178300"/>
          <p14:tracePt t="65989" x="419100" y="4184650"/>
          <p14:tracePt t="67756" x="425450" y="4184650"/>
          <p14:tracePt t="69133" x="431800" y="4184650"/>
          <p14:tracePt t="69173" x="431800" y="4178300"/>
          <p14:tracePt t="70365" x="438150" y="4178300"/>
          <p14:tracePt t="70389" x="438150" y="4184650"/>
          <p14:tracePt t="70405" x="438150" y="4191000"/>
          <p14:tracePt t="70437" x="438150" y="4197350"/>
          <p14:tracePt t="70469" x="438150" y="4203700"/>
          <p14:tracePt t="70493" x="438150" y="4210050"/>
          <p14:tracePt t="70526" x="438150" y="4222750"/>
          <p14:tracePt t="70560" x="438150" y="4235450"/>
          <p14:tracePt t="70573" x="438150" y="4241800"/>
          <p14:tracePt t="70621" x="438150" y="4248150"/>
          <p14:tracePt t="70629" x="438150" y="4254500"/>
          <p14:tracePt t="70659" x="438150" y="4260850"/>
          <p14:tracePt t="70690" x="438150" y="4273550"/>
          <p14:tracePt t="70701" x="438150" y="4279900"/>
          <p14:tracePt t="70725" x="438150" y="4292600"/>
          <p14:tracePt t="70757" x="438150" y="4311650"/>
          <p14:tracePt t="70765" x="438150" y="4318000"/>
          <p14:tracePt t="70792" x="438150" y="4330700"/>
          <p14:tracePt t="70822" x="438150" y="4349750"/>
          <p14:tracePt t="70829" x="438150" y="4362450"/>
          <p14:tracePt t="70859" x="438150" y="4381500"/>
          <p14:tracePt t="70893" x="438150" y="4394200"/>
          <p14:tracePt t="70917" x="438150" y="4400550"/>
          <p14:tracePt t="70949" x="438150" y="4406900"/>
          <p14:tracePt t="70965" x="438150" y="4413250"/>
          <p14:tracePt t="70991" x="431800" y="4419600"/>
          <p14:tracePt t="71037" x="425450" y="4432300"/>
          <p14:tracePt t="71109" x="425450" y="4438650"/>
          <p14:tracePt t="71149" x="425450" y="4445000"/>
          <p14:tracePt t="71189" x="425450" y="4451350"/>
          <p14:tracePt t="71205" x="425450" y="4457700"/>
          <p14:tracePt t="71229" x="425450" y="4464050"/>
          <p14:tracePt t="71259" x="425450" y="4470400"/>
          <p14:tracePt t="71292" x="425450" y="4476750"/>
          <p14:tracePt t="71301" x="425450" y="4483100"/>
          <p14:tracePt t="71326" x="425450" y="4489450"/>
          <p14:tracePt t="71381" x="425450" y="4495800"/>
          <p14:tracePt t="71397" x="425450" y="4502150"/>
          <p14:tracePt t="71429" x="425450" y="4508500"/>
          <p14:tracePt t="71453" x="425450" y="4514850"/>
          <p14:tracePt t="71469" x="425450" y="4521200"/>
          <p14:tracePt t="71492" x="419100" y="4527550"/>
          <p14:tracePt t="71669" x="419100" y="4533900"/>
          <p14:tracePt t="71701" x="412750" y="4533900"/>
          <p14:tracePt t="78366" x="412750" y="4540250"/>
          <p14:tracePt t="78382" x="412750" y="4546600"/>
          <p14:tracePt t="78398" x="412750" y="4552950"/>
          <p14:tracePt t="78418" x="412750" y="4565650"/>
          <p14:tracePt t="78449" x="412750" y="4584700"/>
          <p14:tracePt t="78462" x="412750" y="4591050"/>
          <p14:tracePt t="78486" x="412750" y="4597400"/>
          <p14:tracePt t="78518" x="412750" y="4610100"/>
          <p14:tracePt t="78549" x="412750" y="4622800"/>
          <p14:tracePt t="78558" x="412750" y="4629150"/>
          <p14:tracePt t="78585" x="412750" y="4654550"/>
          <p14:tracePt t="78616" x="412750" y="4673600"/>
          <p14:tracePt t="78630" x="412750" y="4679950"/>
          <p14:tracePt t="78653" x="412750" y="4686300"/>
          <p14:tracePt t="78685" x="412750" y="4699000"/>
          <p14:tracePt t="78702" x="412750" y="4705350"/>
          <p14:tracePt t="78718" x="412750" y="4711700"/>
          <p14:tracePt t="78750" x="412750" y="4718050"/>
          <p14:tracePt t="78766" x="412750" y="4724400"/>
          <p14:tracePt t="78785" x="412750" y="4730750"/>
          <p14:tracePt t="78816" x="412750" y="4743450"/>
          <p14:tracePt t="78822" x="412750" y="4749800"/>
          <p14:tracePt t="78851" x="412750" y="4756150"/>
          <p14:tracePt t="78883" x="406400" y="4775200"/>
          <p14:tracePt t="78894" x="406400" y="4781550"/>
          <p14:tracePt t="78919" x="406400" y="4787900"/>
          <p14:tracePt t="78952" x="406400" y="4800600"/>
          <p14:tracePt t="78982" x="406400" y="4806950"/>
          <p14:tracePt t="78990" x="406400" y="4813300"/>
          <p14:tracePt t="79022" x="406400" y="4819650"/>
          <p14:tracePt t="79052" x="400050" y="4826000"/>
          <p14:tracePt t="79084" x="400050" y="4832350"/>
          <p14:tracePt t="79115" x="400050" y="4845050"/>
          <p14:tracePt t="79134" x="400050" y="4851400"/>
          <p14:tracePt t="79152" x="400050" y="4864100"/>
          <p14:tracePt t="79185" x="400050" y="4883150"/>
          <p14:tracePt t="79190" x="400050" y="4889500"/>
          <p14:tracePt t="79218" x="400050" y="4902200"/>
          <p14:tracePt t="79248" x="400050" y="4914900"/>
          <p14:tracePt t="79262" x="400050" y="4921250"/>
          <p14:tracePt t="79285" x="400050" y="4927600"/>
          <p14:tracePt t="79318" x="400050" y="4933950"/>
          <p14:tracePt t="79342" x="400050" y="4940300"/>
          <p14:tracePt t="79352" x="400050" y="4946650"/>
          <p14:tracePt t="79385" x="400050" y="4965700"/>
          <p14:tracePt t="79417" x="400050" y="4972050"/>
          <p14:tracePt t="79448" x="400050" y="4991100"/>
          <p14:tracePt t="79454" x="400050" y="4997450"/>
          <p14:tracePt t="79484" x="400050" y="5022850"/>
          <p14:tracePt t="79515" x="400050" y="5029200"/>
          <p14:tracePt t="79518" x="400050" y="5035550"/>
          <p14:tracePt t="79551" x="400050" y="5041900"/>
          <p14:tracePt t="79558" x="406400" y="5048250"/>
          <p14:tracePt t="79590" x="406400" y="5054600"/>
          <p14:tracePt t="79618" x="406400" y="5060950"/>
          <p14:tracePt t="79650" x="406400" y="5067300"/>
          <p14:tracePt t="79681" x="406400" y="5073650"/>
          <p14:tracePt t="79710" x="406400" y="5080000"/>
          <p14:tracePt t="79734" x="406400" y="5092700"/>
          <p14:tracePt t="79752" x="406400" y="5099050"/>
          <p14:tracePt t="79784" x="406400" y="5111750"/>
          <p14:tracePt t="79790" x="406400" y="5118100"/>
          <p14:tracePt t="79817" x="406400" y="5124450"/>
          <p14:tracePt t="79848" x="406400" y="5130800"/>
          <p14:tracePt t="79870" x="406400" y="5137150"/>
          <p14:tracePt t="79894" x="406400" y="5143500"/>
          <p14:tracePt t="79934" x="406400" y="5149850"/>
          <p14:tracePt t="79982" x="406400" y="5156200"/>
          <p14:tracePt t="80038" x="406400" y="5162550"/>
          <p14:tracePt t="80102" x="406400" y="5168900"/>
          <p14:tracePt t="80150" x="406400" y="5175250"/>
          <p14:tracePt t="80270" x="406400" y="5187950"/>
          <p14:tracePt t="80839" x="406400" y="5194300"/>
          <p14:tracePt t="80902" x="406400" y="5200650"/>
          <p14:tracePt t="81014" x="406400" y="5207000"/>
          <p14:tracePt t="81839" x="406400" y="5213350"/>
          <p14:tracePt t="82718" x="412750" y="5213350"/>
          <p14:tracePt t="84079" x="419100" y="5207000"/>
        </p14:tracePtLst>
      </p14:laserTraceLst>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smtClean="0"/>
              <a:t>Noms des ressources</a:t>
            </a:r>
            <a:endParaRPr lang="fr-CA" dirty="0"/>
          </a:p>
        </p:txBody>
      </p:sp>
      <p:sp>
        <p:nvSpPr>
          <p:cNvPr id="3" name="Espace réservé du contenu 2"/>
          <p:cNvSpPr>
            <a:spLocks noGrp="1"/>
          </p:cNvSpPr>
          <p:nvPr>
            <p:ph idx="1"/>
          </p:nvPr>
        </p:nvSpPr>
        <p:spPr>
          <a:xfrm>
            <a:off x="251520" y="990599"/>
            <a:ext cx="8642350" cy="2150370"/>
          </a:xfrm>
        </p:spPr>
        <p:txBody>
          <a:bodyPr/>
          <a:lstStyle/>
          <a:p>
            <a:r>
              <a:rPr lang="fr-CA" sz="2400" dirty="0" smtClean="0"/>
              <a:t>La convention de nommage s’applique aussi au nom des ressources en ligne tel que :</a:t>
            </a:r>
          </a:p>
          <a:p>
            <a:pPr lvl="1"/>
            <a:r>
              <a:rPr lang="fr-CA" sz="2000" dirty="0" smtClean="0"/>
              <a:t>Les fichiers de données,</a:t>
            </a:r>
          </a:p>
          <a:p>
            <a:pPr lvl="1"/>
            <a:r>
              <a:rPr lang="fr-CA" sz="2000" dirty="0" smtClean="0"/>
              <a:t>Les services cartographiques Web,</a:t>
            </a:r>
          </a:p>
          <a:p>
            <a:pPr lvl="1"/>
            <a:r>
              <a:rPr lang="fr-CA" sz="2000" dirty="0" smtClean="0"/>
              <a:t>Les applications, les API et les documents d’appoint</a:t>
            </a:r>
          </a:p>
          <a:p>
            <a:endParaRPr lang="fr-CA" sz="2400" dirty="0"/>
          </a:p>
        </p:txBody>
      </p:sp>
      <p:sp>
        <p:nvSpPr>
          <p:cNvPr id="4" name="Espace réservé du numéro de diapositive 3"/>
          <p:cNvSpPr>
            <a:spLocks noGrp="1"/>
          </p:cNvSpPr>
          <p:nvPr>
            <p:ph type="sldNum" sz="quarter" idx="4294967295"/>
          </p:nvPr>
        </p:nvSpPr>
        <p:spPr/>
        <p:txBody>
          <a:bodyPr/>
          <a:lstStyle/>
          <a:p>
            <a:pPr>
              <a:defRPr/>
            </a:pPr>
            <a:fld id="{9BA93479-80B2-4929-9655-4990D8911978}" type="slidenum">
              <a:rPr lang="en-CA" smtClean="0"/>
              <a:pPr>
                <a:defRPr/>
              </a:pPr>
              <a:t>3</a:t>
            </a:fld>
            <a:endParaRPr lang="en-CA" dirty="0"/>
          </a:p>
        </p:txBody>
      </p:sp>
      <p:pic>
        <p:nvPicPr>
          <p:cNvPr id="5" name="Imag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23728" y="3645024"/>
            <a:ext cx="5184576" cy="2791643"/>
          </a:xfrm>
          <a:prstGeom prst="rect">
            <a:avLst/>
          </a:prstGeom>
          <a:ln>
            <a:solidFill>
              <a:schemeClr val="tx1">
                <a:lumMod val="50000"/>
                <a:lumOff val="50000"/>
              </a:schemeClr>
            </a:solidFill>
          </a:ln>
        </p:spPr>
      </p:pic>
      <p:sp>
        <p:nvSpPr>
          <p:cNvPr id="8" name="Flèche droite 7"/>
          <p:cNvSpPr/>
          <p:nvPr/>
        </p:nvSpPr>
        <p:spPr>
          <a:xfrm>
            <a:off x="1403648" y="3617355"/>
            <a:ext cx="864096" cy="24369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9" name="Flèche droite 8"/>
          <p:cNvSpPr/>
          <p:nvPr/>
        </p:nvSpPr>
        <p:spPr>
          <a:xfrm>
            <a:off x="1403648" y="4869159"/>
            <a:ext cx="864096" cy="28803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0" name="Espace réservé du contenu 2"/>
          <p:cNvSpPr txBox="1">
            <a:spLocks/>
          </p:cNvSpPr>
          <p:nvPr/>
        </p:nvSpPr>
        <p:spPr bwMode="auto">
          <a:xfrm>
            <a:off x="394841" y="2863371"/>
            <a:ext cx="8642350" cy="217747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914400" rtl="0" eaLnBrk="1" latinLnBrk="0" hangingPunct="1">
              <a:spcBef>
                <a:spcPct val="20000"/>
              </a:spcBef>
              <a:buFont typeface="Wingdings" panose="05000000000000000000" pitchFamily="2" charset="2"/>
              <a:buChar char="Ø"/>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Calibri" panose="020F050202020403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Calibri" panose="020F050202020403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CA" sz="2400" dirty="0" smtClean="0"/>
              <a:t>Accessibles aux sections « Sources de la Cartes » et « Ressources de données »</a:t>
            </a:r>
          </a:p>
          <a:p>
            <a:endParaRPr lang="fr-CA" sz="2400" dirty="0"/>
          </a:p>
        </p:txBody>
      </p:sp>
      <p:pic>
        <p:nvPicPr>
          <p:cNvPr id="6" name="Audio 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521700" y="6235700"/>
            <a:ext cx="406400" cy="406400"/>
          </a:xfrm>
          <a:prstGeom prst="rect">
            <a:avLst/>
          </a:prstGeom>
        </p:spPr>
      </p:pic>
    </p:spTree>
    <p:custDataLst>
      <p:tags r:id="rId1"/>
    </p:custDataLst>
    <p:extLst>
      <p:ext uri="{BB962C8B-B14F-4D97-AF65-F5344CB8AC3E}">
        <p14:creationId xmlns:p14="http://schemas.microsoft.com/office/powerpoint/2010/main" val="947412313"/>
      </p:ext>
    </p:extLst>
  </p:cSld>
  <p:clrMapOvr>
    <a:masterClrMapping/>
  </p:clrMapOvr>
  <mc:AlternateContent xmlns:mc="http://schemas.openxmlformats.org/markup-compatibility/2006" xmlns:p14="http://schemas.microsoft.com/office/powerpoint/2010/main">
    <mc:Choice Requires="p14">
      <p:transition spd="slow" p14:dur="2000" advTm="27539"/>
    </mc:Choice>
    <mc:Fallback xmlns="">
      <p:transition spd="slow" advTm="275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500"/>
                            </p:stCondLst>
                            <p:childTnLst>
                              <p:par>
                                <p:cTn id="13" presetID="22" presetClass="entr" presetSubtype="4"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par>
                          <p:cTn id="16" fill="hold">
                            <p:stCondLst>
                              <p:cond delay="1000"/>
                            </p:stCondLst>
                            <p:childTnLst>
                              <p:par>
                                <p:cTn id="17" presetID="2" presetClass="entr" presetSubtype="8"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0-#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2" presetClass="entr" presetSubtype="8"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0-#ppt_w/2"/>
                                          </p:val>
                                        </p:tav>
                                        <p:tav tm="100000">
                                          <p:val>
                                            <p:strVal val="#ppt_x"/>
                                          </p:val>
                                        </p:tav>
                                      </p:tavLst>
                                    </p:anim>
                                    <p:anim calcmode="lin" valueType="num">
                                      <p:cBhvr additive="base">
                                        <p:cTn id="25"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6" fill="hold" display="0">
                  <p:stCondLst>
                    <p:cond delay="indefinite"/>
                  </p:stCondLst>
                  <p:endCondLst>
                    <p:cond evt="onStopAudio" delay="0">
                      <p:tgtEl>
                        <p:sldTgt/>
                      </p:tgtEl>
                    </p:cond>
                  </p:endCondLst>
                </p:cTn>
                <p:tgtEl>
                  <p:spTgt spid="6"/>
                </p:tgtEl>
              </p:cMediaNode>
            </p:audio>
          </p:childTnLst>
        </p:cTn>
      </p:par>
    </p:tnLst>
    <p:bldLst>
      <p:bldP spid="8" grpId="0" animBg="1"/>
      <p:bldP spid="9" grpId="0" animBg="1"/>
      <p:bldP spid="10" grpId="0"/>
    </p:bldLst>
  </p:timing>
  <p:extLst mod="1">
    <p:ext uri="{3A86A75C-4F4B-4683-9AE1-C65F6400EC91}">
      <p14:laserTraceLst xmlns:p14="http://schemas.microsoft.com/office/powerpoint/2010/main">
        <p14:tracePtLst>
          <p14:tracePt t="277" x="419100" y="5181600"/>
          <p14:tracePt t="344" x="419100" y="5175250"/>
          <p14:tracePt t="6089" x="57150" y="889000"/>
          <p14:tracePt t="6097" x="171450" y="895350"/>
          <p14:tracePt t="6105" x="279400" y="920750"/>
          <p14:tracePt t="6118" x="361950" y="927100"/>
          <p14:tracePt t="6135" x="444500" y="939800"/>
          <p14:tracePt t="6152" x="463550" y="939800"/>
          <p14:tracePt t="6217" x="457200" y="939800"/>
          <p14:tracePt t="6233" x="450850" y="939800"/>
          <p14:tracePt t="6241" x="444500" y="939800"/>
          <p14:tracePt t="6270" x="406400" y="933450"/>
          <p14:tracePt t="6302" x="323850" y="908050"/>
          <p14:tracePt t="6332" x="254000" y="876300"/>
          <p14:tracePt t="6337" x="241300" y="857250"/>
          <p14:tracePt t="6368" x="215900" y="844550"/>
          <p14:tracePt t="6398" x="196850" y="825500"/>
          <p14:tracePt t="6409" x="190500" y="819150"/>
          <p14:tracePt t="6489" x="184150" y="819150"/>
          <p14:tracePt t="6505" x="184150" y="825500"/>
          <p14:tracePt t="6513" x="184150" y="831850"/>
          <p14:tracePt t="6536" x="196850" y="850900"/>
          <p14:tracePt t="6568" x="215900" y="869950"/>
          <p14:tracePt t="6572" x="222250" y="876300"/>
          <p14:tracePt t="6601" x="241300" y="933450"/>
          <p14:tracePt t="6632" x="254000" y="958850"/>
          <p14:tracePt t="6657" x="254000" y="965200"/>
          <p14:tracePt t="6669" x="260350" y="971550"/>
          <p14:tracePt t="6701" x="266700" y="977900"/>
          <p14:tracePt t="6732" x="279400" y="1003300"/>
          <p14:tracePt t="6737" x="292100" y="1016000"/>
          <p14:tracePt t="6769" x="298450" y="1054100"/>
          <p14:tracePt t="6772" x="304800" y="1079500"/>
          <p14:tracePt t="6801" x="342900" y="1162050"/>
          <p14:tracePt t="6832" x="368300" y="1219200"/>
          <p14:tracePt t="6834" x="374650" y="1238250"/>
          <p14:tracePt t="6865" x="393700" y="1320800"/>
          <p14:tracePt t="6873" x="393700" y="1333500"/>
          <p14:tracePt t="6902" x="406400" y="1377950"/>
          <p14:tracePt t="6935" x="412750" y="1403350"/>
          <p14:tracePt t="7098" x="412750" y="1409700"/>
          <p14:tracePt t="7185" x="412750" y="1416050"/>
          <p14:tracePt t="7201" x="412750" y="1422400"/>
          <p14:tracePt t="7225" x="419100" y="1428750"/>
          <p14:tracePt t="7249" x="419100" y="1435100"/>
          <p14:tracePt t="7267" x="425450" y="1441450"/>
          <p14:tracePt t="7299" x="431800" y="1454150"/>
          <p14:tracePt t="7361" x="431800" y="1460500"/>
          <p14:tracePt t="7417" x="431800" y="1466850"/>
          <p14:tracePt t="7465" x="431800" y="1473200"/>
          <p14:tracePt t="7489" x="431800" y="1479550"/>
          <p14:tracePt t="7929" x="431800" y="1485900"/>
          <p14:tracePt t="8010" x="431800" y="1492250"/>
          <p14:tracePt t="8018" x="438150" y="1498600"/>
          <p14:tracePt t="8122" x="444500" y="1504950"/>
          <p14:tracePt t="8361" x="450850" y="1511300"/>
          <p14:tracePt t="8402" x="450850" y="1517650"/>
          <p14:tracePt t="8410" x="457200" y="1524000"/>
          <p14:tracePt t="8449" x="457200" y="1530350"/>
          <p14:tracePt t="8466" x="463550" y="1543050"/>
          <p14:tracePt t="8498" x="469900" y="1555750"/>
          <p14:tracePt t="8506" x="476250" y="1562100"/>
          <p14:tracePt t="8534" x="476250" y="1581150"/>
          <p14:tracePt t="8567" x="482600" y="1631950"/>
          <p14:tracePt t="8570" x="482600" y="1644650"/>
          <p14:tracePt t="8600" x="495300" y="1682750"/>
          <p14:tracePt t="8633" x="508000" y="1720850"/>
          <p14:tracePt t="8634" x="514350" y="1733550"/>
          <p14:tracePt t="8666" x="514350" y="1739900"/>
          <p14:tracePt t="8674" x="514350" y="1746250"/>
          <p14:tracePt t="8700" x="527050" y="1765300"/>
          <p14:tracePt t="8734" x="546100" y="1790700"/>
          <p14:tracePt t="8766" x="565150" y="1822450"/>
          <p14:tracePt t="8797" x="571500" y="1841500"/>
          <p14:tracePt t="8801" x="577850" y="1847850"/>
          <p14:tracePt t="8832" x="590550" y="1866900"/>
          <p14:tracePt t="8834" x="596900" y="1873250"/>
          <p14:tracePt t="8866" x="615950" y="1898650"/>
          <p14:tracePt t="8897" x="641350" y="1930400"/>
          <p14:tracePt t="8906" x="647700" y="1936750"/>
          <p14:tracePt t="8934" x="666750" y="1962150"/>
          <p14:tracePt t="8967" x="685800" y="1981200"/>
          <p14:tracePt t="9000" x="717550" y="2012950"/>
          <p14:tracePt t="9010" x="723900" y="2019300"/>
          <p14:tracePt t="9034" x="730250" y="2025650"/>
          <p14:tracePt t="9722" x="730250" y="2032000"/>
          <p14:tracePt t="9841" x="723900" y="2038350"/>
          <p14:tracePt t="9890" x="717550" y="2044700"/>
          <p14:tracePt t="9922" x="711200" y="2051050"/>
          <p14:tracePt t="9962" x="711200" y="2057400"/>
          <p14:tracePt t="9978" x="704850" y="2063750"/>
          <p14:tracePt t="9999" x="704850" y="2070100"/>
          <p14:tracePt t="10032" x="698500" y="2082800"/>
          <p14:tracePt t="10042" x="698500" y="2089150"/>
          <p14:tracePt t="10066" x="698500" y="2101850"/>
          <p14:tracePt t="10098" x="692150" y="2127250"/>
          <p14:tracePt t="10129" x="692150" y="2159000"/>
          <p14:tracePt t="10130" x="692150" y="2171700"/>
          <p14:tracePt t="10138" x="692150" y="2184400"/>
          <p14:tracePt t="10166" x="692150" y="2203450"/>
          <p14:tracePt t="10198" x="685800" y="2209800"/>
          <p14:tracePt t="10210" x="685800" y="2216150"/>
          <p14:tracePt t="10231" x="679450" y="2222500"/>
          <p14:tracePt t="10262" x="679450" y="2228850"/>
          <p14:tracePt t="10265" x="673100" y="2235200"/>
          <p14:tracePt t="10298" x="673100" y="2241550"/>
          <p14:tracePt t="10322" x="673100" y="2247900"/>
          <p14:tracePt t="10332" x="666750" y="2254250"/>
          <p14:tracePt t="10365" x="666750" y="2260600"/>
          <p14:tracePt t="10370" x="666750" y="2266950"/>
          <p14:tracePt t="10398" x="666750" y="2279650"/>
          <p14:tracePt t="10428" x="666750" y="2298700"/>
          <p14:tracePt t="10433" x="666750" y="2305050"/>
          <p14:tracePt t="10464" x="666750" y="2324100"/>
          <p14:tracePt t="10466" x="666750" y="2330450"/>
          <p14:tracePt t="10497" x="666750" y="2343150"/>
          <p14:tracePt t="10530" x="660400" y="2355850"/>
          <p14:tracePt t="11098" x="660400" y="2362200"/>
          <p14:tracePt t="11106" x="660400" y="2368550"/>
          <p14:tracePt t="11131" x="660400" y="2387600"/>
          <p14:tracePt t="11161" x="660400" y="2419350"/>
          <p14:tracePt t="11164" x="660400" y="2432050"/>
          <p14:tracePt t="11195" x="673100" y="2476500"/>
          <p14:tracePt t="11210" x="673100" y="2489200"/>
          <p14:tracePt t="11232" x="679450" y="2501900"/>
          <p14:tracePt t="11263" x="679450" y="2508250"/>
          <p14:tracePt t="11266" x="679450" y="2514600"/>
          <p14:tracePt t="11296" x="685800" y="2527300"/>
          <p14:tracePt t="11298" x="685800" y="2533650"/>
          <p14:tracePt t="11328" x="685800" y="2540000"/>
          <p14:tracePt t="11330" x="685800" y="2546350"/>
          <p14:tracePt t="11361" x="685800" y="2565400"/>
          <p14:tracePt t="11362" x="685800" y="2571750"/>
          <p14:tracePt t="11378" x="685800" y="2578100"/>
          <p14:tracePt t="11398" x="685800" y="2584450"/>
          <p14:tracePt t="11430" x="685800" y="2609850"/>
          <p14:tracePt t="11434" x="685800" y="2616200"/>
          <p14:tracePt t="11463" x="685800" y="2628900"/>
          <p14:tracePt t="11494" x="685800" y="2641600"/>
          <p14:tracePt t="11506" x="685800" y="2647950"/>
          <p14:tracePt t="11546" x="679450" y="2660650"/>
          <p14:tracePt t="11618" x="679450" y="2667000"/>
          <p14:tracePt t="11642" x="679450" y="2673350"/>
          <p14:tracePt t="11946" x="679450" y="2679700"/>
          <p14:tracePt t="11954" x="679450" y="2686050"/>
          <p14:tracePt t="11963" x="685800" y="2698750"/>
          <p14:tracePt t="11994" x="698500" y="2711450"/>
          <p14:tracePt t="12002" x="704850" y="2717800"/>
          <p14:tracePt t="12029" x="717550" y="2736850"/>
          <p14:tracePt t="12060" x="723900" y="2743200"/>
          <p14:tracePt t="12258" x="717550" y="2743200"/>
          <p14:tracePt t="12330" x="711200" y="2736850"/>
          <p14:tracePt t="12442" x="704850" y="2730500"/>
          <p14:tracePt t="19411" x="704850" y="2724150"/>
          <p14:tracePt t="26156" x="704850" y="2711450"/>
        </p14:tracePtLst>
      </p14:laserTraceLst>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descr="C:\Users\yboucher\Desktop\Snap_Legende.jpg"/>
          <p:cNvPicPr>
            <a:picLocks noChangeAspect="1" noChangeArrowheads="1"/>
          </p:cNvPicPr>
          <p:nvPr>
            <p:custDataLst>
              <p:tags r:id="rId2"/>
            </p:custDataLst>
          </p:nvPr>
        </p:nvPicPr>
        <p:blipFill rotWithShape="1">
          <a:blip r:embed="rId16">
            <a:extLst>
              <a:ext uri="{28A0092B-C50C-407E-A947-70E740481C1C}">
                <a14:useLocalDpi xmlns:a14="http://schemas.microsoft.com/office/drawing/2010/main" val="0"/>
              </a:ext>
            </a:extLst>
          </a:blip>
          <a:srcRect b="54114"/>
          <a:stretch/>
        </p:blipFill>
        <p:spPr bwMode="auto">
          <a:xfrm>
            <a:off x="80496" y="2345379"/>
            <a:ext cx="4347488" cy="2019725"/>
          </a:xfrm>
          <a:prstGeom prst="rect">
            <a:avLst/>
          </a:prstGeom>
          <a:noFill/>
          <a:ln>
            <a:solidFill>
              <a:srgbClr val="00642D"/>
            </a:solidFill>
          </a:ln>
          <a:extLst>
            <a:ext uri="{909E8E84-426E-40DD-AFC4-6F175D3DCCD1}">
              <a14:hiddenFill xmlns:a14="http://schemas.microsoft.com/office/drawing/2010/main">
                <a:solidFill>
                  <a:srgbClr val="FFFFFF"/>
                </a:solidFill>
              </a14:hiddenFill>
            </a:ext>
          </a:extLst>
        </p:spPr>
      </p:pic>
      <p:pic>
        <p:nvPicPr>
          <p:cNvPr id="1028" name="Picture 4" descr="C:\Users\yboucher\Desktop\ExempleRRN.jpg"/>
          <p:cNvPicPr>
            <a:picLocks noChangeAspect="1" noChangeArrowheads="1"/>
          </p:cNvPicPr>
          <p:nvPr>
            <p:custDataLst>
              <p:tags r:id="rId3"/>
            </p:custDataLst>
          </p:nvPr>
        </p:nvPicPr>
        <p:blipFill rotWithShape="1">
          <a:blip r:embed="rId17">
            <a:extLst>
              <a:ext uri="{28A0092B-C50C-407E-A947-70E740481C1C}">
                <a14:useLocalDpi xmlns:a14="http://schemas.microsoft.com/office/drawing/2010/main" val="0"/>
              </a:ext>
            </a:extLst>
          </a:blip>
          <a:srcRect l="1" t="-1" r="31479" b="34826"/>
          <a:stretch/>
        </p:blipFill>
        <p:spPr bwMode="auto">
          <a:xfrm>
            <a:off x="4878553" y="2290757"/>
            <a:ext cx="4085935" cy="3874548"/>
          </a:xfrm>
          <a:prstGeom prst="rect">
            <a:avLst/>
          </a:prstGeom>
          <a:noFill/>
          <a:ln w="9525">
            <a:solidFill>
              <a:srgbClr val="00642D"/>
            </a:solidFill>
          </a:ln>
          <a:effectLst>
            <a:softEdge rad="25400"/>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custDataLst>
              <p:tags r:id="rId4"/>
            </p:custDataLst>
          </p:nvPr>
        </p:nvSpPr>
        <p:spPr>
          <a:xfrm>
            <a:off x="251520" y="548680"/>
            <a:ext cx="8642350" cy="823913"/>
          </a:xfrm>
        </p:spPr>
        <p:txBody>
          <a:bodyPr/>
          <a:lstStyle/>
          <a:p>
            <a:r>
              <a:rPr lang="en-CA" dirty="0" err="1"/>
              <a:t>Règles</a:t>
            </a:r>
            <a:r>
              <a:rPr lang="en-CA" dirty="0"/>
              <a:t> </a:t>
            </a:r>
            <a:r>
              <a:rPr lang="en-CA" dirty="0" err="1"/>
              <a:t>particulières</a:t>
            </a:r>
            <a:r>
              <a:rPr lang="en-CA" dirty="0"/>
              <a:t> de </a:t>
            </a:r>
            <a:r>
              <a:rPr lang="en-CA" dirty="0" err="1"/>
              <a:t>nommage</a:t>
            </a:r>
            <a:r>
              <a:rPr lang="en-CA" dirty="0"/>
              <a:t> </a:t>
            </a:r>
            <a:r>
              <a:rPr lang="en-CA" dirty="0" smtClean="0"/>
              <a:t>pour les</a:t>
            </a:r>
            <a:br>
              <a:rPr lang="en-CA" dirty="0" smtClean="0"/>
            </a:br>
            <a:r>
              <a:rPr lang="en-CA" dirty="0" err="1" smtClean="0"/>
              <a:t>Ressources</a:t>
            </a:r>
            <a:r>
              <a:rPr lang="en-CA" dirty="0" smtClean="0"/>
              <a:t> </a:t>
            </a:r>
            <a:r>
              <a:rPr lang="en-CA" dirty="0" err="1"/>
              <a:t>cartographiques</a:t>
            </a:r>
            <a:r>
              <a:rPr lang="en-CA" sz="3800" dirty="0"/>
              <a:t/>
            </a:r>
            <a:br>
              <a:rPr lang="en-CA" sz="3800" dirty="0"/>
            </a:br>
            <a:endParaRPr lang="en-US" sz="3200" dirty="0"/>
          </a:p>
        </p:txBody>
      </p:sp>
      <p:sp>
        <p:nvSpPr>
          <p:cNvPr id="6" name="Slide Number Placeholder 5"/>
          <p:cNvSpPr>
            <a:spLocks noGrp="1"/>
          </p:cNvSpPr>
          <p:nvPr>
            <p:ph type="sldNum" sz="quarter" idx="4294967295"/>
            <p:custDataLst>
              <p:tags r:id="rId5"/>
            </p:custDataLst>
          </p:nvPr>
        </p:nvSpPr>
        <p:spPr/>
        <p:txBody>
          <a:bodyPr/>
          <a:lstStyle/>
          <a:p>
            <a:pPr>
              <a:defRPr/>
            </a:pPr>
            <a:fld id="{9BA93479-80B2-4929-9655-4990D8911978}" type="slidenum">
              <a:rPr lang="en-CA" smtClean="0"/>
              <a:pPr>
                <a:defRPr/>
              </a:pPr>
              <a:t>4</a:t>
            </a:fld>
            <a:endParaRPr lang="en-CA" dirty="0"/>
          </a:p>
        </p:txBody>
      </p:sp>
      <p:sp>
        <p:nvSpPr>
          <p:cNvPr id="5" name="Flèche droite 4"/>
          <p:cNvSpPr/>
          <p:nvPr>
            <p:custDataLst>
              <p:tags r:id="rId6"/>
            </p:custDataLst>
          </p:nvPr>
        </p:nvSpPr>
        <p:spPr>
          <a:xfrm rot="16200000">
            <a:off x="647564" y="3753036"/>
            <a:ext cx="288032" cy="648072"/>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Flèche droite 7"/>
          <p:cNvSpPr/>
          <p:nvPr>
            <p:custDataLst>
              <p:tags r:id="rId7"/>
            </p:custDataLst>
          </p:nvPr>
        </p:nvSpPr>
        <p:spPr>
          <a:xfrm rot="7772502">
            <a:off x="6291339" y="3864287"/>
            <a:ext cx="484201" cy="417525"/>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ZoneTexte 2"/>
          <p:cNvSpPr txBox="1"/>
          <p:nvPr>
            <p:custDataLst>
              <p:tags r:id="rId8"/>
            </p:custDataLst>
          </p:nvPr>
        </p:nvSpPr>
        <p:spPr>
          <a:xfrm>
            <a:off x="122400" y="1879976"/>
            <a:ext cx="1353256" cy="369332"/>
          </a:xfrm>
          <a:prstGeom prst="rect">
            <a:avLst/>
          </a:prstGeom>
          <a:noFill/>
        </p:spPr>
        <p:txBody>
          <a:bodyPr wrap="none" rtlCol="0">
            <a:spAutoFit/>
          </a:bodyPr>
          <a:lstStyle/>
          <a:p>
            <a:r>
              <a:rPr lang="fr-CA" b="1" dirty="0">
                <a:solidFill>
                  <a:srgbClr val="00642D"/>
                </a:solidFill>
              </a:rPr>
              <a:t>Catalogue</a:t>
            </a:r>
          </a:p>
        </p:txBody>
      </p:sp>
      <p:sp>
        <p:nvSpPr>
          <p:cNvPr id="10" name="ZoneTexte 9"/>
          <p:cNvSpPr txBox="1"/>
          <p:nvPr>
            <p:custDataLst>
              <p:tags r:id="rId9"/>
            </p:custDataLst>
          </p:nvPr>
        </p:nvSpPr>
        <p:spPr>
          <a:xfrm>
            <a:off x="4897111" y="1879976"/>
            <a:ext cx="1229824" cy="369332"/>
          </a:xfrm>
          <a:prstGeom prst="rect">
            <a:avLst/>
          </a:prstGeom>
          <a:noFill/>
        </p:spPr>
        <p:txBody>
          <a:bodyPr wrap="none" rtlCol="0">
            <a:spAutoFit/>
          </a:bodyPr>
          <a:lstStyle/>
          <a:p>
            <a:r>
              <a:rPr lang="fr-CA" b="1" dirty="0" err="1" smtClean="0">
                <a:solidFill>
                  <a:srgbClr val="00642D"/>
                </a:solidFill>
              </a:rPr>
              <a:t>Visualiseur</a:t>
            </a:r>
            <a:endParaRPr lang="fr-CA" b="1" dirty="0">
              <a:solidFill>
                <a:srgbClr val="00642D"/>
              </a:solidFill>
            </a:endParaRPr>
          </a:p>
        </p:txBody>
      </p:sp>
      <p:pic>
        <p:nvPicPr>
          <p:cNvPr id="7" name="Recorded Sound">
            <a:hlinkClick r:id="" action="ppaction://media"/>
          </p:cNvPr>
          <p:cNvPicPr>
            <a:picLocks noChangeAspect="1"/>
          </p:cNvPicPr>
          <p:nvPr>
            <a:audioFile r:link="rId11"/>
            <p:extLst>
              <p:ext uri="{DAA4B4D4-6D71-4841-9C94-3DE7FCFB9230}">
                <p14:media xmlns:p14="http://schemas.microsoft.com/office/powerpoint/2010/main" r:embed="rId10"/>
              </p:ext>
            </p:extLst>
          </p:nvPr>
        </p:nvPicPr>
        <p:blipFill>
          <a:blip r:embed="rId18"/>
          <a:stretch>
            <a:fillRect/>
          </a:stretch>
        </p:blipFill>
        <p:spPr>
          <a:xfrm>
            <a:off x="8487470" y="6217064"/>
            <a:ext cx="406400" cy="406400"/>
          </a:xfrm>
          <a:prstGeom prst="rect">
            <a:avLst/>
          </a:prstGeom>
        </p:spPr>
      </p:pic>
      <p:pic>
        <p:nvPicPr>
          <p:cNvPr id="9" name="Recorded Sound">
            <a:hlinkClick r:id="" action="ppaction://media"/>
          </p:cNvPr>
          <p:cNvPicPr>
            <a:picLocks noChangeAspect="1"/>
          </p:cNvPicPr>
          <p:nvPr>
            <a:audioFile r:link="rId13"/>
            <p:extLst>
              <p:ext uri="{DAA4B4D4-6D71-4841-9C94-3DE7FCFB9230}">
                <p14:media xmlns:p14="http://schemas.microsoft.com/office/powerpoint/2010/main" r:embed="rId12"/>
              </p:ext>
            </p:extLst>
          </p:nvPr>
        </p:nvPicPr>
        <p:blipFill>
          <a:blip r:embed="rId18"/>
          <a:stretch>
            <a:fillRect/>
          </a:stretch>
        </p:blipFill>
        <p:spPr>
          <a:xfrm>
            <a:off x="4368800" y="3225800"/>
            <a:ext cx="406400" cy="406400"/>
          </a:xfrm>
          <a:prstGeom prst="rect">
            <a:avLst/>
          </a:prstGeom>
        </p:spPr>
      </p:pic>
    </p:spTree>
    <p:custDataLst>
      <p:tags r:id="rId1"/>
    </p:custDataLst>
    <p:extLst>
      <p:ext uri="{BB962C8B-B14F-4D97-AF65-F5344CB8AC3E}">
        <p14:creationId xmlns:p14="http://schemas.microsoft.com/office/powerpoint/2010/main" val="162592159"/>
      </p:ext>
    </p:extLst>
  </p:cSld>
  <p:clrMapOvr>
    <a:masterClrMapping/>
  </p:clrMapOvr>
  <mc:AlternateContent xmlns:mc="http://schemas.openxmlformats.org/markup-compatibility/2006" xmlns:p14="http://schemas.microsoft.com/office/powerpoint/2010/main">
    <mc:Choice Requires="p14">
      <p:transition spd="slow" p14:dur="2000" advTm="39237"/>
    </mc:Choice>
    <mc:Fallback xmlns="">
      <p:transition spd="slow" advTm="392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4776" fill="hold"/>
                                        <p:tgtEl>
                                          <p:spTgt spid="9"/>
                                        </p:tgtEl>
                                      </p:cBhvr>
                                    </p:cmd>
                                  </p:childTnLst>
                                </p:cTn>
                              </p:par>
                              <p:par>
                                <p:cTn id="7" presetID="42"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animEffect transition="in" filter="fade">
                                      <p:cBhvr>
                                        <p:cTn id="9" dur="1000"/>
                                        <p:tgtEl>
                                          <p:spTgt spid="5"/>
                                        </p:tgtEl>
                                      </p:cBhvr>
                                    </p:animEffect>
                                    <p:anim calcmode="lin" valueType="num">
                                      <p:cBhvr>
                                        <p:cTn id="10" dur="1000" fill="hold"/>
                                        <p:tgtEl>
                                          <p:spTgt spid="5"/>
                                        </p:tgtEl>
                                        <p:attrNameLst>
                                          <p:attrName>ppt_x</p:attrName>
                                        </p:attrNameLst>
                                      </p:cBhvr>
                                      <p:tavLst>
                                        <p:tav tm="0">
                                          <p:val>
                                            <p:strVal val="#ppt_x"/>
                                          </p:val>
                                        </p:tav>
                                        <p:tav tm="100000">
                                          <p:val>
                                            <p:strVal val="#ppt_x"/>
                                          </p:val>
                                        </p:tav>
                                      </p:tavLst>
                                    </p:anim>
                                    <p:anim calcmode="lin" valueType="num">
                                      <p:cBhvr>
                                        <p:cTn id="11" dur="1000" fill="hold"/>
                                        <p:tgtEl>
                                          <p:spTgt spid="5"/>
                                        </p:tgtEl>
                                        <p:attrNameLst>
                                          <p:attrName>ppt_y</p:attrName>
                                        </p:attrNameLst>
                                      </p:cBhvr>
                                      <p:tavLst>
                                        <p:tav tm="0">
                                          <p:val>
                                            <p:strVal val="#ppt_y+.1"/>
                                          </p:val>
                                        </p:tav>
                                        <p:tav tm="100000">
                                          <p:val>
                                            <p:strVal val="#ppt_y"/>
                                          </p:val>
                                        </p:tav>
                                      </p:tavLst>
                                    </p:anim>
                                  </p:childTnLst>
                                </p:cTn>
                              </p:par>
                              <p:par>
                                <p:cTn id="12" presetID="42" presetClass="entr" presetSubtype="0" fill="hold" grpId="0"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mute="1">
                <p:cTn id="17" fill="hold" display="0">
                  <p:stCondLst>
                    <p:cond delay="indefinite"/>
                  </p:stCondLst>
                  <p:endCondLst>
                    <p:cond evt="onStopAudio" delay="0">
                      <p:tgtEl>
                        <p:sldTgt/>
                      </p:tgtEl>
                    </p:cond>
                  </p:endCondLst>
                </p:cTn>
                <p:tgtEl>
                  <p:spTgt spid="7"/>
                </p:tgtEl>
              </p:cMediaNode>
            </p:audio>
            <p:audio>
              <p:cMediaNode vol="80000">
                <p:cTn id="18" fill="hold" display="0">
                  <p:stCondLst>
                    <p:cond delay="indefinite"/>
                  </p:stCondLst>
                  <p:endCondLst>
                    <p:cond evt="onStopAudio" delay="0">
                      <p:tgtEl>
                        <p:sldTgt/>
                      </p:tgtEl>
                    </p:cond>
                  </p:endCondLst>
                </p:cTn>
                <p:tgtEl>
                  <p:spTgt spid="9"/>
                </p:tgtEl>
              </p:cMediaNode>
            </p:audio>
          </p:childTnLst>
        </p:cTn>
      </p:par>
    </p:tnLst>
    <p:bldLst>
      <p:bldP spid="5" grpId="0" animBg="1"/>
      <p:bldP spid="8" grpId="0" animBg="1"/>
    </p:bldLst>
  </p:timing>
  <p:extLst mod="1">
    <p:ext uri="{3A86A75C-4F4B-4683-9AE1-C65F6400EC91}">
      <p14:laserTraceLst xmlns:p14="http://schemas.microsoft.com/office/powerpoint/2010/main">
        <p14:tracePtLst>
          <p14:tracePt t="840" x="704850" y="2698750"/>
          <p14:tracePt t="843" x="692150" y="2692400"/>
          <p14:tracePt t="875" x="635000" y="2660650"/>
          <p14:tracePt t="911" x="400050" y="2641600"/>
          <p14:tracePt t="915" x="311150" y="2628900"/>
          <p14:tracePt t="943" x="82550" y="2590800"/>
        </p14:tracePtLst>
      </p14:laserTraceLst>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251520" y="620688"/>
            <a:ext cx="8642350" cy="648072"/>
          </a:xfrm>
        </p:spPr>
        <p:txBody>
          <a:bodyPr/>
          <a:lstStyle/>
          <a:p>
            <a:r>
              <a:rPr lang="en-CA" dirty="0" err="1"/>
              <a:t>Règles</a:t>
            </a:r>
            <a:r>
              <a:rPr lang="en-CA" dirty="0"/>
              <a:t> </a:t>
            </a:r>
            <a:r>
              <a:rPr lang="en-CA" dirty="0" err="1"/>
              <a:t>particulières</a:t>
            </a:r>
            <a:r>
              <a:rPr lang="en-CA" dirty="0"/>
              <a:t> </a:t>
            </a:r>
            <a:r>
              <a:rPr lang="en-CA" dirty="0" smtClean="0"/>
              <a:t>pour </a:t>
            </a:r>
            <a:r>
              <a:rPr lang="en-CA" dirty="0"/>
              <a:t>les </a:t>
            </a:r>
            <a:r>
              <a:rPr lang="en-CA" dirty="0" err="1"/>
              <a:t>autres</a:t>
            </a:r>
            <a:r>
              <a:rPr lang="en-CA" dirty="0"/>
              <a:t> </a:t>
            </a:r>
            <a:r>
              <a:rPr lang="en-CA" dirty="0" err="1"/>
              <a:t>ressources</a:t>
            </a:r>
            <a:r>
              <a:rPr lang="en-CA" sz="3800" dirty="0"/>
              <a:t/>
            </a:r>
            <a:br>
              <a:rPr lang="en-CA" sz="3800" dirty="0"/>
            </a:br>
            <a:endParaRPr lang="en-US" sz="3200" dirty="0"/>
          </a:p>
        </p:txBody>
      </p:sp>
      <p:sp>
        <p:nvSpPr>
          <p:cNvPr id="6" name="Slide Number Placeholder 5"/>
          <p:cNvSpPr>
            <a:spLocks noGrp="1"/>
          </p:cNvSpPr>
          <p:nvPr>
            <p:ph type="sldNum" sz="quarter" idx="4294967295"/>
            <p:custDataLst>
              <p:tags r:id="rId3"/>
            </p:custDataLst>
          </p:nvPr>
        </p:nvSpPr>
        <p:spPr/>
        <p:txBody>
          <a:bodyPr/>
          <a:lstStyle/>
          <a:p>
            <a:pPr>
              <a:defRPr/>
            </a:pPr>
            <a:fld id="{9BA93479-80B2-4929-9655-4990D8911978}" type="slidenum">
              <a:rPr lang="en-CA" smtClean="0"/>
              <a:pPr>
                <a:defRPr/>
              </a:pPr>
              <a:t>5</a:t>
            </a:fld>
            <a:endParaRPr lang="en-CA" dirty="0"/>
          </a:p>
        </p:txBody>
      </p:sp>
      <p:sp>
        <p:nvSpPr>
          <p:cNvPr id="9" name="ZoneTexte 8"/>
          <p:cNvSpPr txBox="1"/>
          <p:nvPr>
            <p:custDataLst>
              <p:tags r:id="rId4"/>
            </p:custDataLst>
          </p:nvPr>
        </p:nvSpPr>
        <p:spPr>
          <a:xfrm>
            <a:off x="467545" y="1415678"/>
            <a:ext cx="8280920" cy="1754326"/>
          </a:xfrm>
          <a:prstGeom prst="rect">
            <a:avLst/>
          </a:prstGeom>
          <a:noFill/>
        </p:spPr>
        <p:txBody>
          <a:bodyPr wrap="square" rtlCol="0">
            <a:spAutoFit/>
          </a:bodyPr>
          <a:lstStyle/>
          <a:p>
            <a:r>
              <a:rPr lang="fr-CA" kern="0" dirty="0" smtClean="0">
                <a:ea typeface="ＭＳ Ｐゴシック" charset="0"/>
              </a:rPr>
              <a:t>Le format ZIP peut être utilisé dans les 2 cas suivants:</a:t>
            </a:r>
          </a:p>
          <a:p>
            <a:pPr marL="342900" indent="-342900">
              <a:buFont typeface="+mj-lt"/>
              <a:buAutoNum type="arabicParenR"/>
            </a:pPr>
            <a:r>
              <a:rPr lang="fr-CA" kern="0" dirty="0" smtClean="0">
                <a:ea typeface="ＭＳ Ｐゴシック" charset="0"/>
              </a:rPr>
              <a:t>lorsque </a:t>
            </a:r>
            <a:r>
              <a:rPr lang="fr-CA" kern="0" dirty="0">
                <a:ea typeface="ＭＳ Ｐゴシック" charset="0"/>
              </a:rPr>
              <a:t>le fichier compressé comporte plusieurs format de données</a:t>
            </a:r>
          </a:p>
          <a:p>
            <a:pPr marL="342900" indent="-342900">
              <a:buFont typeface="+mj-lt"/>
              <a:buAutoNum type="arabicParenR"/>
            </a:pPr>
            <a:r>
              <a:rPr lang="fr-CA" kern="0" dirty="0" smtClean="0">
                <a:ea typeface="ＭＳ Ｐゴシック" charset="0"/>
              </a:rPr>
              <a:t>lorsque le format n’est pas dans la liste des formats autorisés </a:t>
            </a:r>
          </a:p>
          <a:p>
            <a:endParaRPr lang="fr-CA" kern="0" dirty="0" smtClean="0">
              <a:ea typeface="ＭＳ Ｐゴシック" charset="0"/>
            </a:endParaRPr>
          </a:p>
          <a:p>
            <a:r>
              <a:rPr lang="fr-CA" b="1" kern="0" dirty="0">
                <a:ea typeface="ＭＳ Ｐゴシック" charset="0"/>
              </a:rPr>
              <a:t>M</a:t>
            </a:r>
            <a:r>
              <a:rPr lang="fr-CA" b="1" kern="0" dirty="0" smtClean="0">
                <a:ea typeface="ＭＳ Ｐゴシック" charset="0"/>
              </a:rPr>
              <a:t>entionner les formats dans le nom de la ressource </a:t>
            </a:r>
          </a:p>
          <a:p>
            <a:r>
              <a:rPr lang="fr-CA" b="1" kern="0" dirty="0" smtClean="0">
                <a:ea typeface="ＭＳ Ｐゴシック" charset="0"/>
              </a:rPr>
              <a:t>lorsque le format ZIP est utilisé.</a:t>
            </a:r>
          </a:p>
        </p:txBody>
      </p:sp>
      <p:pic>
        <p:nvPicPr>
          <p:cNvPr id="4" name="Image 3"/>
          <p:cNvPicPr>
            <a:picLocks noChangeAspect="1"/>
          </p:cNvPicPr>
          <p:nvPr/>
        </p:nvPicPr>
        <p:blipFill rotWithShape="1">
          <a:blip r:embed="rId9">
            <a:extLst>
              <a:ext uri="{28A0092B-C50C-407E-A947-70E740481C1C}">
                <a14:useLocalDpi xmlns:a14="http://schemas.microsoft.com/office/drawing/2010/main" val="0"/>
              </a:ext>
            </a:extLst>
          </a:blip>
          <a:srcRect t="37103" b="30624"/>
          <a:stretch/>
        </p:blipFill>
        <p:spPr>
          <a:xfrm>
            <a:off x="210708" y="3789040"/>
            <a:ext cx="8533566" cy="2154190"/>
          </a:xfrm>
          <a:prstGeom prst="rect">
            <a:avLst/>
          </a:prstGeom>
          <a:noFill/>
          <a:ln>
            <a:solidFill>
              <a:schemeClr val="tx1">
                <a:lumMod val="50000"/>
                <a:lumOff val="50000"/>
              </a:schemeClr>
            </a:solidFill>
          </a:ln>
        </p:spPr>
      </p:pic>
      <p:cxnSp>
        <p:nvCxnSpPr>
          <p:cNvPr id="5" name="Straight Connector 4"/>
          <p:cNvCxnSpPr/>
          <p:nvPr/>
        </p:nvCxnSpPr>
        <p:spPr>
          <a:xfrm>
            <a:off x="1115616" y="5085184"/>
            <a:ext cx="129614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1" name="Straight Connector 10"/>
          <p:cNvCxnSpPr/>
          <p:nvPr/>
        </p:nvCxnSpPr>
        <p:spPr>
          <a:xfrm>
            <a:off x="1115616" y="5661248"/>
            <a:ext cx="1080120" cy="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10" name="Rectangle 9"/>
          <p:cNvSpPr/>
          <p:nvPr/>
        </p:nvSpPr>
        <p:spPr>
          <a:xfrm>
            <a:off x="7668344" y="4797153"/>
            <a:ext cx="580526" cy="432047"/>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Rectangle 13"/>
          <p:cNvSpPr/>
          <p:nvPr/>
        </p:nvSpPr>
        <p:spPr>
          <a:xfrm>
            <a:off x="7668344" y="5370191"/>
            <a:ext cx="580526" cy="432047"/>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Audio 2">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0"/>
          <a:stretch>
            <a:fillRect/>
          </a:stretch>
        </p:blipFill>
        <p:spPr>
          <a:xfrm>
            <a:off x="8521700" y="6235700"/>
            <a:ext cx="406400" cy="406400"/>
          </a:xfrm>
          <a:prstGeom prst="rect">
            <a:avLst/>
          </a:prstGeom>
        </p:spPr>
      </p:pic>
    </p:spTree>
    <p:custDataLst>
      <p:tags r:id="rId1"/>
    </p:custDataLst>
    <p:extLst>
      <p:ext uri="{BB962C8B-B14F-4D97-AF65-F5344CB8AC3E}">
        <p14:creationId xmlns:p14="http://schemas.microsoft.com/office/powerpoint/2010/main" val="4055293980"/>
      </p:ext>
    </p:extLst>
  </p:cSld>
  <p:clrMapOvr>
    <a:masterClrMapping/>
  </p:clrMapOvr>
  <mc:AlternateContent xmlns:mc="http://schemas.openxmlformats.org/markup-compatibility/2006" xmlns:p14="http://schemas.microsoft.com/office/powerpoint/2010/main">
    <mc:Choice Requires="p14">
      <p:transition spd="slow" p14:dur="2000" advTm="37565"/>
    </mc:Choice>
    <mc:Fallback xmlns="">
      <p:transition spd="slow" advTm="375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mod="1">
    <p:ext uri="{3A86A75C-4F4B-4683-9AE1-C65F6400EC91}">
      <p14:laserTraceLst xmlns:p14="http://schemas.microsoft.com/office/powerpoint/2010/main">
        <p14:tracePtLst>
          <p14:tracePt t="32645" x="12700" y="2717800"/>
          <p14:tracePt t="32660" x="19050" y="2724150"/>
          <p14:tracePt t="32677" x="69850" y="2724150"/>
          <p14:tracePt t="32694" x="133350" y="2724150"/>
          <p14:tracePt t="32710" x="209550" y="2724150"/>
          <p14:tracePt t="32727" x="279400" y="2724150"/>
          <p14:tracePt t="32745" x="330200" y="2724150"/>
          <p14:tracePt t="32760" x="361950" y="2730500"/>
          <p14:tracePt t="32776" x="387350" y="2730500"/>
          <p14:tracePt t="32793" x="400050" y="2730500"/>
          <p14:tracePt t="32810" x="412750" y="2730500"/>
          <p14:tracePt t="32827" x="419100" y="2730500"/>
          <p14:tracePt t="32843" x="425450" y="2730500"/>
          <p14:tracePt t="32860" x="431800" y="2730500"/>
          <p14:tracePt t="32876" x="444500" y="2730500"/>
          <p14:tracePt t="32893" x="450850" y="2730500"/>
          <p14:tracePt t="32910" x="457200" y="2730500"/>
          <p14:tracePt t="32949" x="463550" y="2730500"/>
          <p14:tracePt t="32957" x="476250" y="2743200"/>
          <p14:tracePt t="32981" x="482600" y="2755900"/>
          <p14:tracePt t="32988" x="488950" y="2762250"/>
          <p14:tracePt t="32997" x="501650" y="2774950"/>
          <p14:tracePt t="33010" x="514350" y="2787650"/>
          <p14:tracePt t="33026" x="552450" y="2813050"/>
          <p14:tracePt t="33043" x="596900" y="2832100"/>
          <p14:tracePt t="33061" x="660400" y="2870200"/>
          <p14:tracePt t="33078" x="704850" y="2914650"/>
          <p14:tracePt t="33094" x="755650" y="2952750"/>
          <p14:tracePt t="33111" x="787400" y="2984500"/>
          <p14:tracePt t="33128" x="825500" y="3016250"/>
          <p14:tracePt t="33144" x="869950" y="3054350"/>
          <p14:tracePt t="33161" x="914400" y="3098800"/>
          <p14:tracePt t="33178" x="958850" y="3130550"/>
          <p14:tracePt t="33194" x="996950" y="3168650"/>
          <p14:tracePt t="33210" x="1022350" y="3200400"/>
          <p14:tracePt t="33226" x="1047750" y="3244850"/>
          <p14:tracePt t="33243" x="1054100" y="3289300"/>
          <p14:tracePt t="33261" x="1066800" y="3352800"/>
          <p14:tracePt t="33278" x="1073150" y="3384550"/>
          <p14:tracePt t="33294" x="1079500" y="3429000"/>
          <p14:tracePt t="33311" x="1092200" y="3473450"/>
          <p14:tracePt t="33327" x="1104900" y="3492500"/>
          <p14:tracePt t="33344" x="1111250" y="3524250"/>
          <p14:tracePt t="33361" x="1117600" y="3562350"/>
          <p14:tracePt t="33377" x="1130300" y="3587750"/>
          <p14:tracePt t="33394" x="1136650" y="3606800"/>
          <p14:tracePt t="33410" x="1136650" y="3625850"/>
          <p14:tracePt t="33426" x="1136650" y="3638550"/>
          <p14:tracePt t="33443" x="1136650" y="3651250"/>
          <p14:tracePt t="33460" x="1136650" y="3663950"/>
          <p14:tracePt t="33476" x="1136650" y="3689350"/>
          <p14:tracePt t="33494" x="1136650" y="3746500"/>
          <p14:tracePt t="33511" x="1136650" y="3797300"/>
          <p14:tracePt t="33527" x="1143000" y="3848100"/>
          <p14:tracePt t="33544" x="1155700" y="3911600"/>
          <p14:tracePt t="33561" x="1155700" y="3968750"/>
          <p14:tracePt t="33577" x="1155700" y="4019550"/>
          <p14:tracePt t="33594" x="1155700" y="4076700"/>
          <p14:tracePt t="33611" x="1174750" y="4146550"/>
          <p14:tracePt t="33626" x="1193800" y="4235450"/>
          <p14:tracePt t="33643" x="1206500" y="4318000"/>
          <p14:tracePt t="33661" x="1225550" y="4387850"/>
          <p14:tracePt t="33661" x="1225550" y="4432300"/>
          <p14:tracePt t="33677" x="1231900" y="4483100"/>
          <p14:tracePt t="33694" x="1244600" y="4540250"/>
          <p14:tracePt t="33710" x="1263650" y="4603750"/>
          <p14:tracePt t="33727" x="1270000" y="4635500"/>
          <p14:tracePt t="33744" x="1289050" y="4692650"/>
          <p14:tracePt t="33760" x="1301750" y="4724400"/>
          <p14:tracePt t="33777" x="1314450" y="4756150"/>
          <p14:tracePt t="33794" x="1314450" y="4781550"/>
          <p14:tracePt t="33810" x="1320800" y="4806950"/>
          <p14:tracePt t="33826" x="1327150" y="4826000"/>
          <p14:tracePt t="33842" x="1333500" y="4851400"/>
          <p14:tracePt t="33859" x="1346200" y="4895850"/>
          <p14:tracePt t="33877" x="1371600" y="4953000"/>
          <p14:tracePt t="33892" x="1371600" y="4984750"/>
          <p14:tracePt t="33909" x="1397000" y="5029200"/>
          <p14:tracePt t="33926" x="1409700" y="5054600"/>
          <p14:tracePt t="33942" x="1422400" y="5080000"/>
          <p14:tracePt t="33960" x="1435100" y="5092700"/>
          <p14:tracePt t="34069" x="1441450" y="5092700"/>
          <p14:tracePt t="34093" x="1447800" y="5092700"/>
          <p14:tracePt t="34645" x="1454150" y="5099050"/>
          <p14:tracePt t="34677" x="1454150" y="5105400"/>
          <p14:tracePt t="34685" x="1454150" y="5111750"/>
          <p14:tracePt t="34693" x="1454150" y="5124450"/>
          <p14:tracePt t="34710" x="1454150" y="5137150"/>
          <p14:tracePt t="34727" x="1454150" y="5143500"/>
          <p14:tracePt t="34743" x="1454150" y="5149850"/>
          <p14:tracePt t="34760" x="1454150" y="5162550"/>
          <p14:tracePt t="34776" x="1454150" y="5175250"/>
          <p14:tracePt t="34793" x="1454150" y="5181600"/>
          <p14:tracePt t="34810" x="1460500" y="5187950"/>
          <p14:tracePt t="34826" x="1460500" y="5200650"/>
          <p14:tracePt t="34843" x="1460500" y="5207000"/>
          <p14:tracePt t="34858" x="1460500" y="5219700"/>
          <p14:tracePt t="34875" x="1460500" y="5232400"/>
          <p14:tracePt t="34892" x="1460500" y="5245100"/>
          <p14:tracePt t="34908" x="1466850" y="5257800"/>
          <p14:tracePt t="34925" x="1466850" y="5270500"/>
          <p14:tracePt t="34942" x="1466850" y="5289550"/>
          <p14:tracePt t="34959" x="1473200" y="5308600"/>
          <p14:tracePt t="34981" x="1473200" y="5314950"/>
          <p14:tracePt t="34991" x="1479550" y="5327650"/>
          <p14:tracePt t="35008" x="1485900" y="5340350"/>
          <p14:tracePt t="35025" x="1485900" y="5353050"/>
          <p14:tracePt t="35042" x="1492250" y="5372100"/>
          <p14:tracePt t="35058" x="1498600" y="5384800"/>
          <p14:tracePt t="35117" x="1498600" y="5391150"/>
          <p14:tracePt t="35141" x="1498600" y="5397500"/>
          <p14:tracePt t="35165" x="1498600" y="5403850"/>
          <p14:tracePt t="35189" x="1498600" y="5410200"/>
          <p14:tracePt t="35197" x="1498600" y="5416550"/>
          <p14:tracePt t="35209" x="1498600" y="5429250"/>
          <p14:tracePt t="35224" x="1498600" y="5441950"/>
          <p14:tracePt t="35241" x="1498600" y="5454650"/>
          <p14:tracePt t="35261" x="1498600" y="5461000"/>
          <p14:tracePt t="35275" x="1498600" y="5467350"/>
          <p14:tracePt t="35292" x="1498600" y="5473700"/>
          <p14:tracePt t="35309" x="1498600" y="5486400"/>
          <p14:tracePt t="35326" x="1498600" y="5492750"/>
          <p14:tracePt t="35342" x="1498600" y="5499100"/>
          <p14:tracePt t="35359" x="1498600" y="5505450"/>
          <p14:tracePt t="35376" x="1498600" y="5511800"/>
          <p14:tracePt t="35461" x="1498600" y="5518150"/>
          <p14:tracePt t="35493" x="1498600" y="5524500"/>
          <p14:tracePt t="35517" x="1498600" y="5530850"/>
          <p14:tracePt t="35901" x="1498600" y="5537200"/>
          <p14:tracePt t="36181" x="1485900" y="5543550"/>
          <p14:tracePt t="36197" x="1485900" y="5549900"/>
          <p14:tracePt t="36205" x="1473200" y="5556250"/>
          <p14:tracePt t="36221" x="1466850" y="5562600"/>
          <p14:tracePt t="36237" x="1466850" y="5568950"/>
          <p14:tracePt t="36317" x="1460500" y="5575300"/>
          <p14:tracePt t="36893" x="1466850" y="5568950"/>
          <p14:tracePt t="37518" x="1473200" y="5568950"/>
        </p14:tracePtLst>
      </p14:laserTraceLst>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dirty="0"/>
          </a:p>
        </p:txBody>
      </p:sp>
      <p:sp>
        <p:nvSpPr>
          <p:cNvPr id="3" name="Espace réservé du contenu 2"/>
          <p:cNvSpPr>
            <a:spLocks noGrp="1"/>
          </p:cNvSpPr>
          <p:nvPr>
            <p:ph idx="1"/>
          </p:nvPr>
        </p:nvSpPr>
        <p:spPr/>
        <p:txBody>
          <a:bodyPr/>
          <a:lstStyle/>
          <a:p>
            <a:pPr marL="0" indent="0">
              <a:buNone/>
            </a:pPr>
            <a:endParaRPr lang="fr-CA" dirty="0"/>
          </a:p>
          <a:p>
            <a:pPr marL="0" indent="0">
              <a:buNone/>
            </a:pPr>
            <a:r>
              <a:rPr lang="fr-CA" dirty="0"/>
              <a:t>Vous </a:t>
            </a:r>
            <a:r>
              <a:rPr lang="fr-CA" dirty="0" smtClean="0"/>
              <a:t>voulez en savoir davantage …</a:t>
            </a:r>
            <a:endParaRPr lang="fr-CA" dirty="0"/>
          </a:p>
          <a:p>
            <a:pPr marL="0" indent="0">
              <a:buNone/>
            </a:pPr>
            <a:endParaRPr lang="fr-CA" dirty="0"/>
          </a:p>
          <a:p>
            <a:pPr marL="0" indent="0" algn="ctr">
              <a:buNone/>
            </a:pPr>
            <a:r>
              <a:rPr lang="fr-CA" dirty="0"/>
              <a:t>Contacter l’Équipe </a:t>
            </a:r>
            <a:r>
              <a:rPr lang="fr-CA" dirty="0" smtClean="0"/>
              <a:t>du </a:t>
            </a:r>
            <a:r>
              <a:rPr lang="fr-CA" dirty="0"/>
              <a:t>service à la clientèle</a:t>
            </a:r>
          </a:p>
          <a:p>
            <a:pPr marL="0" indent="0" algn="ctr">
              <a:buNone/>
            </a:pPr>
            <a:r>
              <a:rPr lang="fr-CA" dirty="0"/>
              <a:t>NRCan.fgp-pgf.RNCan@canada.ca</a:t>
            </a: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674021257"/>
      </p:ext>
    </p:extLst>
  </p:cSld>
  <p:clrMapOvr>
    <a:masterClrMapping/>
  </p:clrMapOvr>
  <mc:AlternateContent xmlns:mc="http://schemas.openxmlformats.org/markup-compatibility/2006" xmlns:p14="http://schemas.microsoft.com/office/powerpoint/2010/main">
    <mc:Choice Requires="p14">
      <p:transition spd="slow" p14:dur="2000" advTm="10380"/>
    </mc:Choice>
    <mc:Fallback xmlns="">
      <p:transition spd="slow" advTm="103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mod="1"/>
</p:sld>
</file>

<file path=ppt/tags/tag1.xml><?xml version="1.0" encoding="utf-8"?>
<p:tagLst xmlns:a="http://schemas.openxmlformats.org/drawingml/2006/main" xmlns:r="http://schemas.openxmlformats.org/officeDocument/2006/relationships" xmlns:p="http://schemas.openxmlformats.org/presentationml/2006/main">
  <p:tag name="TIMING" val="|15.5|2.7|35.8|11|6.3|20.5"/>
</p:tagLst>
</file>

<file path=ppt/tags/tag2.xml><?xml version="1.0" encoding="utf-8"?>
<p:tagLst xmlns:a="http://schemas.openxmlformats.org/drawingml/2006/main" xmlns:r="http://schemas.openxmlformats.org/officeDocument/2006/relationships" xmlns:p="http://schemas.openxmlformats.org/presentationml/2006/main">
  <p:tag name="NUM" val="1"/>
</p:tagLst>
</file>

<file path=ppt/tags/tag3.xml><?xml version="1.0" encoding="utf-8"?>
<p:tagLst xmlns:a="http://schemas.openxmlformats.org/drawingml/2006/main" xmlns:r="http://schemas.openxmlformats.org/officeDocument/2006/relationships" xmlns:p="http://schemas.openxmlformats.org/presentationml/2006/main">
  <p:tag name="NUM" val="2"/>
</p:tagLst>
</file>

<file path=ppt/tags/tag4.xml><?xml version="1.0" encoding="utf-8"?>
<p:tagLst xmlns:a="http://schemas.openxmlformats.org/drawingml/2006/main" xmlns:r="http://schemas.openxmlformats.org/officeDocument/2006/relationships" xmlns:p="http://schemas.openxmlformats.org/presentationml/2006/main">
  <p:tag name="NUM" val="3"/>
</p:tagLst>
</file>

<file path=ppt/tags/tag5.xml><?xml version="1.0" encoding="utf-8"?>
<p:tagLst xmlns:a="http://schemas.openxmlformats.org/drawingml/2006/main" xmlns:r="http://schemas.openxmlformats.org/officeDocument/2006/relationships" xmlns:p="http://schemas.openxmlformats.org/presentationml/2006/main">
  <p:tag name="TIMING" val="|21.1"/>
</p:tagLst>
</file>

<file path=ppt/tags/tag6.xml><?xml version="1.0" encoding="utf-8"?>
<p:tagLst xmlns:a="http://schemas.openxmlformats.org/drawingml/2006/main" xmlns:r="http://schemas.openxmlformats.org/officeDocument/2006/relationships" xmlns:p="http://schemas.openxmlformats.org/presentationml/2006/main">
  <p:tag name="TIMING" val="|28.9|3.2"/>
</p:tagLst>
</file>

<file path=ppt/tags/tag7.xml><?xml version="1.0" encoding="utf-8"?>
<p:tagLst xmlns:a="http://schemas.openxmlformats.org/drawingml/2006/main" xmlns:r="http://schemas.openxmlformats.org/officeDocument/2006/relationships" xmlns:p="http://schemas.openxmlformats.org/presentationml/2006/main">
  <p:tag name="NUM" val="1"/>
</p:tagLst>
</file>

<file path=ppt/tags/tag8.xml><?xml version="1.0" encoding="utf-8"?>
<p:tagLst xmlns:a="http://schemas.openxmlformats.org/drawingml/2006/main" xmlns:r="http://schemas.openxmlformats.org/officeDocument/2006/relationships" xmlns:p="http://schemas.openxmlformats.org/presentationml/2006/main">
  <p:tag name="NUM" val="2"/>
</p:tagLst>
</file>

<file path=ppt/tags/tag9.xml><?xml version="1.0" encoding="utf-8"?>
<p:tagLst xmlns:a="http://schemas.openxmlformats.org/drawingml/2006/main" xmlns:r="http://schemas.openxmlformats.org/officeDocument/2006/relationships" xmlns:p="http://schemas.openxmlformats.org/presentationml/2006/main">
  <p:tag name="NUM" val="3"/>
</p:tagLst>
</file>

<file path=ppt/tags/tag10.xml><?xml version="1.0" encoding="utf-8"?>
<p:tagLst xmlns:a="http://schemas.openxmlformats.org/drawingml/2006/main" xmlns:r="http://schemas.openxmlformats.org/officeDocument/2006/relationships" xmlns:p="http://schemas.openxmlformats.org/presentationml/2006/main">
  <p:tag name="NUM" val="4"/>
</p:tagLst>
</file>

<file path=ppt/tags/tag11.xml><?xml version="1.0" encoding="utf-8"?>
<p:tagLst xmlns:a="http://schemas.openxmlformats.org/drawingml/2006/main" xmlns:r="http://schemas.openxmlformats.org/officeDocument/2006/relationships" xmlns:p="http://schemas.openxmlformats.org/presentationml/2006/main">
  <p:tag name="NUM" val="5"/>
</p:tagLst>
</file>

<file path=ppt/tags/tag12.xml><?xml version="1.0" encoding="utf-8"?>
<p:tagLst xmlns:a="http://schemas.openxmlformats.org/drawingml/2006/main" xmlns:r="http://schemas.openxmlformats.org/officeDocument/2006/relationships" xmlns:p="http://schemas.openxmlformats.org/presentationml/2006/main">
  <p:tag name="NUM" val="6"/>
</p:tagLst>
</file>

<file path=ppt/tags/tag13.xml><?xml version="1.0" encoding="utf-8"?>
<p:tagLst xmlns:a="http://schemas.openxmlformats.org/drawingml/2006/main" xmlns:r="http://schemas.openxmlformats.org/officeDocument/2006/relationships" xmlns:p="http://schemas.openxmlformats.org/presentationml/2006/main">
  <p:tag name="NUM" val="7"/>
</p:tagLst>
</file>

<file path=ppt/tags/tag14.xml><?xml version="1.0" encoding="utf-8"?>
<p:tagLst xmlns:a="http://schemas.openxmlformats.org/drawingml/2006/main" xmlns:r="http://schemas.openxmlformats.org/officeDocument/2006/relationships" xmlns:p="http://schemas.openxmlformats.org/presentationml/2006/main">
  <p:tag name="NUM" val="8"/>
</p:tagLst>
</file>

<file path=ppt/tags/tag15.xml><?xml version="1.0" encoding="utf-8"?>
<p:tagLst xmlns:a="http://schemas.openxmlformats.org/drawingml/2006/main" xmlns:r="http://schemas.openxmlformats.org/officeDocument/2006/relationships" xmlns:p="http://schemas.openxmlformats.org/presentationml/2006/main">
  <p:tag name="TIMING" val="|31.3"/>
</p:tagLst>
</file>

<file path=ppt/tags/tag16.xml><?xml version="1.0" encoding="utf-8"?>
<p:tagLst xmlns:a="http://schemas.openxmlformats.org/drawingml/2006/main" xmlns:r="http://schemas.openxmlformats.org/officeDocument/2006/relationships" xmlns:p="http://schemas.openxmlformats.org/presentationml/2006/main">
  <p:tag name="NUM" val="2"/>
</p:tagLst>
</file>

<file path=ppt/tags/tag17.xml><?xml version="1.0" encoding="utf-8"?>
<p:tagLst xmlns:a="http://schemas.openxmlformats.org/drawingml/2006/main" xmlns:r="http://schemas.openxmlformats.org/officeDocument/2006/relationships" xmlns:p="http://schemas.openxmlformats.org/presentationml/2006/main">
  <p:tag name="NUM" val="3"/>
</p:tagLst>
</file>

<file path=ppt/tags/tag18.xml><?xml version="1.0" encoding="utf-8"?>
<p:tagLst xmlns:a="http://schemas.openxmlformats.org/drawingml/2006/main" xmlns:r="http://schemas.openxmlformats.org/officeDocument/2006/relationships" xmlns:p="http://schemas.openxmlformats.org/presentationml/2006/main">
  <p:tag name="NUM" val="6"/>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829</TotalTime>
  <Words>635</Words>
  <Application>Microsoft Office PowerPoint</Application>
  <PresentationFormat>On-screen Show (4:3)</PresentationFormat>
  <Paragraphs>94</Paragraphs>
  <Slides>6</Slides>
  <Notes>6</Notes>
  <HiddenSlides>0</HiddenSlides>
  <MMClips>7</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ＭＳ Ｐゴシック</vt:lpstr>
      <vt:lpstr>Arial</vt:lpstr>
      <vt:lpstr>Calibri</vt:lpstr>
      <vt:lpstr>Tahoma</vt:lpstr>
      <vt:lpstr>Wingdings</vt:lpstr>
      <vt:lpstr>Office Theme</vt:lpstr>
      <vt:lpstr>PowerPoint Presentation</vt:lpstr>
      <vt:lpstr>Convention de nommage et pratiques exemplaires </vt:lpstr>
      <vt:lpstr>Noms des ressources</vt:lpstr>
      <vt:lpstr>Règles particulières de nommage pour les Ressources cartographiques </vt:lpstr>
      <vt:lpstr>Règles particulières pour les autres ressources </vt:lpstr>
      <vt:lpstr>PowerPoint Presentation</vt:lpstr>
    </vt:vector>
  </TitlesOfParts>
  <Company>NRCan / RNCan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Dunning, Steve</dc:creator>
  <cp:lastModifiedBy>Merry, Andrea</cp:lastModifiedBy>
  <cp:revision>105</cp:revision>
  <cp:lastPrinted>2017-08-30T20:23:51Z</cp:lastPrinted>
  <dcterms:created xsi:type="dcterms:W3CDTF">2015-09-10T13:46:21Z</dcterms:created>
  <dcterms:modified xsi:type="dcterms:W3CDTF">2018-03-06T19:29:57Z</dcterms:modified>
</cp:coreProperties>
</file>