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256" r:id="rId3"/>
    <p:sldId id="265" r:id="rId4"/>
    <p:sldId id="260" r:id="rId5"/>
    <p:sldId id="261" r:id="rId6"/>
    <p:sldId id="262" r:id="rId7"/>
    <p:sldId id="264" r:id="rId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0" autoAdjust="0"/>
    <p:restoredTop sz="78374" autoAdjust="0"/>
  </p:normalViewPr>
  <p:slideViewPr>
    <p:cSldViewPr>
      <p:cViewPr varScale="1">
        <p:scale>
          <a:sx n="88" d="100"/>
          <a:sy n="88" d="100"/>
        </p:scale>
        <p:origin x="558" y="10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298" tIns="46148" rIns="92298" bIns="46148" rtlCol="0"/>
          <a:lstStyle>
            <a:lvl1pPr algn="l">
              <a:defRPr sz="1200"/>
            </a:lvl1pPr>
          </a:lstStyle>
          <a:p>
            <a:endParaRPr lang="en-CA"/>
          </a:p>
        </p:txBody>
      </p:sp>
      <p:sp>
        <p:nvSpPr>
          <p:cNvPr id="3" name="Date Placeholder 2"/>
          <p:cNvSpPr>
            <a:spLocks noGrp="1"/>
          </p:cNvSpPr>
          <p:nvPr>
            <p:ph type="dt" idx="1"/>
          </p:nvPr>
        </p:nvSpPr>
        <p:spPr>
          <a:xfrm>
            <a:off x="3884616" y="0"/>
            <a:ext cx="2971800" cy="464820"/>
          </a:xfrm>
          <a:prstGeom prst="rect">
            <a:avLst/>
          </a:prstGeom>
        </p:spPr>
        <p:txBody>
          <a:bodyPr vert="horz" lIns="92298" tIns="46148" rIns="92298" bIns="46148"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04900" y="695325"/>
            <a:ext cx="4648200" cy="3487738"/>
          </a:xfrm>
          <a:prstGeom prst="rect">
            <a:avLst/>
          </a:prstGeom>
          <a:noFill/>
          <a:ln w="12700">
            <a:solidFill>
              <a:prstClr val="black"/>
            </a:solidFill>
          </a:ln>
        </p:spPr>
        <p:txBody>
          <a:bodyPr vert="horz" lIns="92298" tIns="46148" rIns="92298" bIns="46148" rtlCol="0" anchor="ctr"/>
          <a:lstStyle/>
          <a:p>
            <a:endParaRPr lang="en-CA"/>
          </a:p>
        </p:txBody>
      </p:sp>
      <p:sp>
        <p:nvSpPr>
          <p:cNvPr id="5" name="Notes Placeholder 4"/>
          <p:cNvSpPr>
            <a:spLocks noGrp="1"/>
          </p:cNvSpPr>
          <p:nvPr>
            <p:ph type="body" sz="quarter" idx="3"/>
          </p:nvPr>
        </p:nvSpPr>
        <p:spPr>
          <a:xfrm>
            <a:off x="685801" y="4415792"/>
            <a:ext cx="5486400" cy="4183380"/>
          </a:xfrm>
          <a:prstGeom prst="rect">
            <a:avLst/>
          </a:prstGeom>
        </p:spPr>
        <p:txBody>
          <a:bodyPr vert="horz" lIns="92298" tIns="46148" rIns="92298" bIns="4614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8"/>
            <a:ext cx="2971800" cy="464820"/>
          </a:xfrm>
          <a:prstGeom prst="rect">
            <a:avLst/>
          </a:prstGeom>
        </p:spPr>
        <p:txBody>
          <a:bodyPr vert="horz" lIns="92298" tIns="46148" rIns="92298" bIns="46148" rtlCol="0" anchor="b"/>
          <a:lstStyle>
            <a:lvl1pPr algn="l">
              <a:defRPr sz="1200"/>
            </a:lvl1pPr>
          </a:lstStyle>
          <a:p>
            <a:endParaRPr lang="en-CA"/>
          </a:p>
        </p:txBody>
      </p:sp>
      <p:sp>
        <p:nvSpPr>
          <p:cNvPr id="7" name="Slide Number Placeholder 6"/>
          <p:cNvSpPr>
            <a:spLocks noGrp="1"/>
          </p:cNvSpPr>
          <p:nvPr>
            <p:ph type="sldNum" sz="quarter" idx="5"/>
          </p:nvPr>
        </p:nvSpPr>
        <p:spPr>
          <a:xfrm>
            <a:off x="3884616" y="8829968"/>
            <a:ext cx="2971800" cy="464820"/>
          </a:xfrm>
          <a:prstGeom prst="rect">
            <a:avLst/>
          </a:prstGeom>
        </p:spPr>
        <p:txBody>
          <a:bodyPr vert="horz" lIns="92298" tIns="46148" rIns="92298" bIns="46148"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6.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discuss the naming convention and best practices that apply to the naming of metadata titles and metadata resources.</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4167183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defTabSz="905790"/>
            <a:r>
              <a:rPr lang="en-CA" baseline="0" noProof="0" dirty="0"/>
              <a:t>The naming convention helps contributors step back and question themselves in order to choose a representative name for the data while considering the data </a:t>
            </a:r>
            <a:r>
              <a:rPr lang="en-CA" baseline="0" noProof="0" dirty="0" smtClean="0"/>
              <a:t>user’s </a:t>
            </a:r>
            <a:r>
              <a:rPr lang="en-CA" baseline="0" noProof="0" dirty="0"/>
              <a:t>point of view. </a:t>
            </a:r>
            <a:r>
              <a:rPr lang="en-CA" noProof="0" dirty="0"/>
              <a:t>The more meaningful the name, the easier the users can find the data.</a:t>
            </a:r>
          </a:p>
          <a:p>
            <a:endParaRPr lang="en-CA" baseline="0" noProof="0" dirty="0"/>
          </a:p>
          <a:p>
            <a:r>
              <a:rPr lang="en-CA" baseline="0" noProof="0" dirty="0"/>
              <a:t>Here are the rules and best practices for naming data.</a:t>
            </a:r>
          </a:p>
          <a:p>
            <a:endParaRPr lang="en-CA" baseline="0" noProof="0" dirty="0"/>
          </a:p>
          <a:p>
            <a:r>
              <a:rPr lang="en-CA" baseline="0" noProof="0" dirty="0"/>
              <a:t>If the dataset or resource you are describing already has an official name, you should use that name, but still consider the following guidelines:  </a:t>
            </a:r>
          </a:p>
          <a:p>
            <a:r>
              <a:rPr lang="en-US" baseline="0" noProof="0" dirty="0"/>
              <a:t>	</a:t>
            </a:r>
            <a:r>
              <a:rPr lang="en-CA" baseline="0" noProof="0" dirty="0"/>
              <a:t>- Use clear language;</a:t>
            </a:r>
          </a:p>
          <a:p>
            <a:r>
              <a:rPr lang="en-US" baseline="0" noProof="0" dirty="0"/>
              <a:t>	</a:t>
            </a:r>
            <a:r>
              <a:rPr lang="en-CA" baseline="0" noProof="0" dirty="0"/>
              <a:t>- Avoid </a:t>
            </a:r>
            <a:r>
              <a:rPr lang="en-CA" baseline="0" noProof="0" dirty="0" smtClean="0"/>
              <a:t>using acronyms</a:t>
            </a:r>
            <a:r>
              <a:rPr lang="en-CA" baseline="0" noProof="0" dirty="0"/>
              <a:t>; if you use an acronym</a:t>
            </a:r>
            <a:r>
              <a:rPr lang="en-CA" noProof="0" dirty="0"/>
              <a:t>, make sure that the </a:t>
            </a:r>
            <a:r>
              <a:rPr lang="en-CA" noProof="0" dirty="0" smtClean="0"/>
              <a:t>abstract includes the </a:t>
            </a:r>
            <a:r>
              <a:rPr lang="en-CA" noProof="0" dirty="0"/>
              <a:t>non-abbreviated </a:t>
            </a:r>
            <a:r>
              <a:rPr lang="en-CA" noProof="0" dirty="0" smtClean="0"/>
              <a:t>version;</a:t>
            </a:r>
            <a:endParaRPr lang="en-CA" noProof="0" dirty="0"/>
          </a:p>
          <a:p>
            <a:r>
              <a:rPr lang="en-US" baseline="0" noProof="0" dirty="0"/>
              <a:t>	</a:t>
            </a:r>
            <a:r>
              <a:rPr lang="en-CA" baseline="0" noProof="0" dirty="0"/>
              <a:t>- </a:t>
            </a:r>
            <a:r>
              <a:rPr lang="en-CA" kern="0" baseline="0" noProof="0" dirty="0">
                <a:solidFill>
                  <a:srgbClr val="000000"/>
                </a:solidFill>
              </a:rPr>
              <a:t>The </a:t>
            </a:r>
            <a:r>
              <a:rPr lang="en-CA" kern="0" noProof="0" dirty="0">
                <a:solidFill>
                  <a:srgbClr val="000000"/>
                </a:solidFill>
              </a:rPr>
              <a:t>first 70 characters of the title must be unique</a:t>
            </a:r>
            <a:r>
              <a:rPr lang="en-CA" kern="1200" baseline="0" noProof="0" dirty="0">
                <a:solidFill>
                  <a:schemeClr val="tx1"/>
                </a:solidFill>
              </a:rPr>
              <a:t>;</a:t>
            </a:r>
          </a:p>
          <a:p>
            <a:r>
              <a:rPr lang="en-US" kern="1200" baseline="0" noProof="0" dirty="0">
                <a:solidFill>
                  <a:schemeClr val="tx1"/>
                </a:solidFill>
              </a:rPr>
              <a:t>	</a:t>
            </a:r>
            <a:r>
              <a:rPr lang="en-CA" kern="1200" baseline="0" noProof="0" dirty="0">
                <a:solidFill>
                  <a:schemeClr val="tx1"/>
                </a:solidFill>
              </a:rPr>
              <a:t>- Make sure to put the title’s significant information at the </a:t>
            </a:r>
            <a:r>
              <a:rPr lang="en-CA" kern="1200" baseline="0" noProof="0" dirty="0" smtClean="0">
                <a:solidFill>
                  <a:schemeClr val="tx1"/>
                </a:solidFill>
              </a:rPr>
              <a:t>beginning;</a:t>
            </a:r>
          </a:p>
          <a:p>
            <a:r>
              <a:rPr lang="en-US" baseline="0" noProof="0" dirty="0"/>
              <a:t>	</a:t>
            </a:r>
            <a:r>
              <a:rPr lang="en-CA" baseline="0" noProof="0" dirty="0"/>
              <a:t>- Do not include the name of the organization in the title, it is easily accessible in the metadata;</a:t>
            </a:r>
          </a:p>
          <a:p>
            <a:r>
              <a:rPr lang="en-US" baseline="0" noProof="0" dirty="0"/>
              <a:t>	</a:t>
            </a:r>
            <a:r>
              <a:rPr lang="en-CA" baseline="0" noProof="0" dirty="0"/>
              <a:t>- Do not start a title with an article such as </a:t>
            </a:r>
            <a:r>
              <a:rPr lang="en-CA" baseline="0" noProof="0" dirty="0" smtClean="0"/>
              <a:t>“The” </a:t>
            </a:r>
            <a:r>
              <a:rPr lang="en-CA" baseline="0" noProof="0" dirty="0"/>
              <a:t>or </a:t>
            </a:r>
            <a:r>
              <a:rPr lang="en-CA" baseline="0" noProof="0" dirty="0" smtClean="0"/>
              <a:t>“A”;</a:t>
            </a:r>
            <a:endParaRPr lang="en-CA" baseline="0" noProof="0" dirty="0"/>
          </a:p>
          <a:p>
            <a:r>
              <a:rPr lang="en-US" baseline="0" noProof="0" dirty="0"/>
              <a:t>	</a:t>
            </a:r>
            <a:r>
              <a:rPr lang="en-CA" baseline="0" noProof="0" dirty="0"/>
              <a:t>- Avoid special </a:t>
            </a:r>
            <a:r>
              <a:rPr lang="en-CA" baseline="0" noProof="0" dirty="0" smtClean="0"/>
              <a:t>characters.</a:t>
            </a:r>
            <a:endParaRPr lang="en-CA" baseline="0" noProof="0" dirty="0"/>
          </a:p>
          <a:p>
            <a:endParaRPr lang="en-CA" baseline="0" noProof="0" dirty="0"/>
          </a:p>
          <a:p>
            <a:r>
              <a:rPr lang="en-CA" baseline="0" noProof="0" dirty="0"/>
              <a:t>The naming convention allows the concatenation of complementary information in a title such as</a:t>
            </a:r>
            <a:r>
              <a:rPr lang="en-CA" noProof="0" dirty="0"/>
              <a:t>:</a:t>
            </a:r>
            <a:endParaRPr lang="en-CA" baseline="0" noProof="0" dirty="0"/>
          </a:p>
          <a:p>
            <a:r>
              <a:rPr lang="en-US" baseline="0" noProof="0" dirty="0"/>
              <a:t>	</a:t>
            </a:r>
            <a:r>
              <a:rPr lang="en-CA" baseline="0" noProof="0" dirty="0"/>
              <a:t>-  the place name, a date, a data report scale.</a:t>
            </a: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72440-B759-4211-B5C2-355135E427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9794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CA" baseline="0" noProof="0" dirty="0" smtClean="0"/>
              <a:t>The naming convention also applies to the names of online resources, such as data files, Web services, APIs, applications or supporting documents that are accessible through a URL link.  </a:t>
            </a:r>
          </a:p>
          <a:p>
            <a:endParaRPr lang="en-CA" baseline="0" noProof="0" dirty="0" smtClean="0"/>
          </a:p>
          <a:p>
            <a:r>
              <a:rPr lang="en-CA" baseline="0" noProof="0" dirty="0" smtClean="0"/>
              <a:t>The names of the online resources are displayed in the “Map Resources” and “Data Resources” sections on the metadata record page.</a:t>
            </a:r>
          </a:p>
          <a:p>
            <a:r>
              <a:rPr lang="en-US" baseline="0" dirty="0" smtClean="0"/>
              <a:t>  </a:t>
            </a:r>
            <a:endParaRPr lang="en-US" dirty="0" smtClean="0"/>
          </a:p>
          <a:p>
            <a:endParaRPr lang="fr-CA" dirty="0"/>
          </a:p>
        </p:txBody>
      </p:sp>
      <p:sp>
        <p:nvSpPr>
          <p:cNvPr id="4" name="Espace réservé du numéro de diapositive 3"/>
          <p:cNvSpPr>
            <a:spLocks noGrp="1"/>
          </p:cNvSpPr>
          <p:nvPr>
            <p:ph type="sldNum" sz="quarter" idx="10"/>
          </p:nvPr>
        </p:nvSpPr>
        <p:spPr/>
        <p:txBody>
          <a:bodyPr/>
          <a:lstStyle/>
          <a:p>
            <a:fld id="{36BA2D07-BC1B-4486-B260-FD11A6C9F86F}" type="slidenum">
              <a:rPr lang="en-US" smtClean="0"/>
              <a:t>3</a:t>
            </a:fld>
            <a:endParaRPr lang="en-US"/>
          </a:p>
        </p:txBody>
      </p:sp>
    </p:spTree>
    <p:extLst>
      <p:ext uri="{BB962C8B-B14F-4D97-AF65-F5344CB8AC3E}">
        <p14:creationId xmlns:p14="http://schemas.microsoft.com/office/powerpoint/2010/main" val="485332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noProof="0" dirty="0" smtClean="0"/>
              <a:t>For the map resource that will be associated with the “View on Map” button, the title of the resource will be entered in the viewer’s legend. Use short and meaningful terms. Avoid adding the service format and language. This information is automatically displayed on the catalogue page.</a:t>
            </a:r>
          </a:p>
          <a:p>
            <a:endParaRPr lang="en-CA" baseline="0" noProof="0" dirty="0" smtClean="0"/>
          </a:p>
          <a:p>
            <a:r>
              <a:rPr lang="en-CA" baseline="0" noProof="0" dirty="0" smtClean="0"/>
              <a:t>When multiple metadata use similar map resource names, make sure the names that appear in the viewer can </a:t>
            </a:r>
            <a:r>
              <a:rPr lang="en-CA" baseline="0" noProof="0" smtClean="0"/>
              <a:t>be distinguished. </a:t>
            </a:r>
            <a:endParaRPr lang="en-CA" baseline="0" noProof="0" dirty="0" smtClean="0"/>
          </a:p>
          <a:p>
            <a:endParaRPr lang="en-US" baseline="0" dirty="0"/>
          </a:p>
        </p:txBody>
      </p:sp>
      <p:sp>
        <p:nvSpPr>
          <p:cNvPr id="4" name="Slide Number Placeholder 3"/>
          <p:cNvSpPr>
            <a:spLocks noGrp="1"/>
          </p:cNvSpPr>
          <p:nvPr>
            <p:ph type="sldNum" sz="quarter" idx="10"/>
          </p:nvPr>
        </p:nvSpPr>
        <p:spPr/>
        <p:txBody>
          <a:bodyPr/>
          <a:lstStyle/>
          <a:p>
            <a:fld id="{4E472440-B759-4211-B5C2-355135E4279A}" type="slidenum">
              <a:rPr lang="en-US" smtClean="0"/>
              <a:t>4</a:t>
            </a:fld>
            <a:endParaRPr lang="en-US"/>
          </a:p>
        </p:txBody>
      </p:sp>
    </p:spTree>
    <p:extLst>
      <p:ext uri="{BB962C8B-B14F-4D97-AF65-F5344CB8AC3E}">
        <p14:creationId xmlns:p14="http://schemas.microsoft.com/office/powerpoint/2010/main" val="1757734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noProof="0" dirty="0" smtClean="0"/>
              <a:t>For other resources, make sure to use</a:t>
            </a:r>
            <a:r>
              <a:rPr lang="en-CA" dirty="0" smtClean="0"/>
              <a:t> </a:t>
            </a:r>
            <a:r>
              <a:rPr lang="en-CA" baseline="0" noProof="0" dirty="0" smtClean="0"/>
              <a:t>meaningful terms.  </a:t>
            </a:r>
          </a:p>
          <a:p>
            <a:endParaRPr lang="en-CA" baseline="0" noProof="0" dirty="0" smtClean="0"/>
          </a:p>
          <a:p>
            <a:r>
              <a:rPr lang="en-CA" dirty="0" smtClean="0"/>
              <a:t>The Zip format can be used in the following two cases:</a:t>
            </a:r>
          </a:p>
          <a:p>
            <a:r>
              <a:rPr lang="en-CA" dirty="0" smtClean="0"/>
              <a:t>-   when the compressed file has multiple data formats;</a:t>
            </a:r>
          </a:p>
          <a:p>
            <a:pPr marL="171090" indent="-171090">
              <a:buFontTx/>
              <a:buChar char="-"/>
            </a:pPr>
            <a:r>
              <a:rPr lang="en-CA" dirty="0" smtClean="0"/>
              <a:t>when the format is not yet recognized in the FGP.</a:t>
            </a:r>
          </a:p>
          <a:p>
            <a:pPr marL="171090" indent="-171090">
              <a:buFontTx/>
              <a:buChar char="-"/>
            </a:pPr>
            <a:endParaRPr lang="en-CA" dirty="0" smtClean="0"/>
          </a:p>
          <a:p>
            <a:r>
              <a:rPr lang="en-CA" dirty="0" smtClean="0"/>
              <a:t>When the ZIP format is used, in the name of the resource include the significant format(s) contained in the compressed file.</a:t>
            </a:r>
          </a:p>
          <a:p>
            <a:endParaRPr lang="fr-CA" dirty="0"/>
          </a:p>
          <a:p>
            <a:r>
              <a:rPr lang="en-US" dirty="0"/>
              <a:t>	</a:t>
            </a:r>
          </a:p>
        </p:txBody>
      </p:sp>
      <p:sp>
        <p:nvSpPr>
          <p:cNvPr id="4" name="Slide Number Placeholder 3"/>
          <p:cNvSpPr>
            <a:spLocks noGrp="1"/>
          </p:cNvSpPr>
          <p:nvPr>
            <p:ph type="sldNum" sz="quarter" idx="10"/>
          </p:nvPr>
        </p:nvSpPr>
        <p:spPr/>
        <p:txBody>
          <a:bodyPr/>
          <a:lstStyle/>
          <a:p>
            <a:fld id="{4E472440-B759-4211-B5C2-355135E4279A}" type="slidenum">
              <a:rPr lang="en-US" smtClean="0"/>
              <a:t>5</a:t>
            </a:fld>
            <a:endParaRPr lang="en-US"/>
          </a:p>
        </p:txBody>
      </p:sp>
    </p:spTree>
    <p:extLst>
      <p:ext uri="{BB962C8B-B14F-4D97-AF65-F5344CB8AC3E}">
        <p14:creationId xmlns:p14="http://schemas.microsoft.com/office/powerpoint/2010/main" val="3075176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0462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039523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503291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21170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469724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363643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064816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8758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263304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80569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91251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05584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12956436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slideLayout" Target="../slideLayouts/slideLayout1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2.m4a"/><Relationship Id="rId5" Type="http://schemas.microsoft.com/office/2007/relationships/media" Target="../media/media2.m4a"/><Relationship Id="rId4" Type="http://schemas.openxmlformats.org/officeDocument/2006/relationships/tags" Target="../tags/tag4.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3.png"/><Relationship Id="rId2" Type="http://schemas.microsoft.com/office/2007/relationships/media" Target="../media/media3.m4a"/><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notesSlide" Target="../notesSlides/notesSlide4.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slideLayout" Target="../slideLayouts/slideLayout2.xml"/><Relationship Id="rId2" Type="http://schemas.openxmlformats.org/officeDocument/2006/relationships/tags" Target="../tags/tag10.xml"/><Relationship Id="rId16" Type="http://schemas.openxmlformats.org/officeDocument/2006/relationships/image" Target="../media/image3.pn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audio" Target="../media/media4.m4a"/><Relationship Id="rId5" Type="http://schemas.openxmlformats.org/officeDocument/2006/relationships/tags" Target="../tags/tag13.xml"/><Relationship Id="rId15" Type="http://schemas.openxmlformats.org/officeDocument/2006/relationships/image" Target="../media/image6.PNG"/><Relationship Id="rId10" Type="http://schemas.microsoft.com/office/2007/relationships/media" Target="../media/media4.m4a"/><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20.xml"/><Relationship Id="rId7"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audio" Target="../media/media5.m4a"/><Relationship Id="rId5" Type="http://schemas.microsoft.com/office/2007/relationships/media" Target="../media/media5.m4a"/><Relationship Id="rId10" Type="http://schemas.openxmlformats.org/officeDocument/2006/relationships/image" Target="../media/image3.png"/><Relationship Id="rId4" Type="http://schemas.openxmlformats.org/officeDocument/2006/relationships/tags" Target="../tags/tag21.xml"/><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microsoft.com/office/2007/relationships/media" Target="../media/media6.m4a"/><Relationship Id="rId7" Type="http://schemas.openxmlformats.org/officeDocument/2006/relationships/image" Target="../media/image3.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6.xml"/><Relationship Id="rId5" Type="http://schemas.openxmlformats.org/officeDocument/2006/relationships/slideLayout" Target="../slideLayouts/slideLayout13.xml"/><Relationship Id="rId4" Type="http://schemas.openxmlformats.org/officeDocument/2006/relationships/audio" Target="../media/media6.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200" b="1" dirty="0">
                <a:latin typeface="Tahoma" panose="020B0604030504040204" pitchFamily="34" charset="0"/>
              </a:rPr>
              <a:t>Naming Convention</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4429"/>
    </mc:Choice>
    <mc:Fallback xmlns="">
      <p:transition spd="slow" advTm="14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51520" y="404664"/>
            <a:ext cx="8642350" cy="823913"/>
          </a:xfrm>
        </p:spPr>
        <p:txBody>
          <a:bodyPr/>
          <a:lstStyle/>
          <a:p>
            <a:r>
              <a:rPr lang="en-CA" noProof="0" dirty="0"/>
              <a:t>Naming </a:t>
            </a:r>
            <a:r>
              <a:rPr lang="en-CA" noProof="0" dirty="0" smtClean="0"/>
              <a:t>convention </a:t>
            </a:r>
            <a:r>
              <a:rPr lang="en-CA" noProof="0" dirty="0"/>
              <a:t>and </a:t>
            </a:r>
            <a:r>
              <a:rPr lang="en-CA" noProof="0" dirty="0" smtClean="0"/>
              <a:t>best practices</a:t>
            </a:r>
            <a:r>
              <a:rPr dirty="0"/>
              <a:t/>
            </a:r>
            <a:br>
              <a:rPr dirty="0"/>
            </a:br>
            <a:endParaRPr lang="en-CA" sz="3200" noProof="0" dirty="0"/>
          </a:p>
        </p:txBody>
      </p:sp>
      <p:sp>
        <p:nvSpPr>
          <p:cNvPr id="12" name="Content Placeholder 2"/>
          <p:cNvSpPr>
            <a:spLocks noGrp="1"/>
          </p:cNvSpPr>
          <p:nvPr>
            <p:ph idx="1"/>
            <p:custDataLst>
              <p:tags r:id="rId3"/>
            </p:custDataLst>
          </p:nvPr>
        </p:nvSpPr>
        <p:spPr>
          <a:xfrm>
            <a:off x="324620" y="1228577"/>
            <a:ext cx="8642350" cy="6021288"/>
          </a:xfrm>
        </p:spPr>
        <p:txBody>
          <a:bodyPr/>
          <a:lstStyle/>
          <a:p>
            <a:pPr marL="0" indent="0">
              <a:buNone/>
            </a:pPr>
            <a:r>
              <a:rPr lang="en-CA" sz="2400" noProof="0" dirty="0"/>
              <a:t>Follow the recommended naming conventions for the title of the metadata:</a:t>
            </a:r>
          </a:p>
          <a:p>
            <a:r>
              <a:rPr lang="en-CA" sz="2000" kern="0" noProof="0" dirty="0">
                <a:solidFill>
                  <a:srgbClr val="000000"/>
                </a:solidFill>
              </a:rPr>
              <a:t>Use the official name of the resource, while respecting the following rules</a:t>
            </a:r>
          </a:p>
          <a:p>
            <a:r>
              <a:rPr lang="en-CA" sz="2000" noProof="0" dirty="0"/>
              <a:t>Use plain language</a:t>
            </a:r>
          </a:p>
          <a:p>
            <a:r>
              <a:rPr lang="en-CA" sz="2000" kern="0" noProof="0" dirty="0">
                <a:solidFill>
                  <a:srgbClr val="000000"/>
                </a:solidFill>
              </a:rPr>
              <a:t>Avoid the use of acronyms</a:t>
            </a:r>
          </a:p>
          <a:p>
            <a:r>
              <a:rPr lang="en-CA" sz="2000" kern="0" noProof="0" dirty="0">
                <a:solidFill>
                  <a:srgbClr val="000000"/>
                </a:solidFill>
              </a:rPr>
              <a:t>Make sure the first 70 characters of the title are unique</a:t>
            </a:r>
          </a:p>
          <a:p>
            <a:r>
              <a:rPr lang="en-CA" sz="2000" kern="0" noProof="0" dirty="0">
                <a:solidFill>
                  <a:srgbClr val="000000"/>
                </a:solidFill>
              </a:rPr>
              <a:t>Ensure that the </a:t>
            </a:r>
            <a:r>
              <a:rPr lang="en-CA" sz="2000" kern="0" noProof="0" dirty="0" smtClean="0">
                <a:solidFill>
                  <a:srgbClr val="000000"/>
                </a:solidFill>
              </a:rPr>
              <a:t>most information-rich text occurs in </a:t>
            </a:r>
            <a:r>
              <a:rPr lang="en-CA" sz="2000" kern="0" noProof="0" dirty="0">
                <a:solidFill>
                  <a:srgbClr val="000000"/>
                </a:solidFill>
              </a:rPr>
              <a:t>the first 70 characters</a:t>
            </a:r>
          </a:p>
          <a:p>
            <a:r>
              <a:rPr lang="en-CA" sz="2000" kern="0" noProof="0" dirty="0">
                <a:solidFill>
                  <a:srgbClr val="000000"/>
                </a:solidFill>
              </a:rPr>
              <a:t>Do not include the name of the </a:t>
            </a:r>
            <a:r>
              <a:rPr lang="en-CA" sz="2000" kern="0" noProof="0" dirty="0" smtClean="0">
                <a:solidFill>
                  <a:srgbClr val="000000"/>
                </a:solidFill>
              </a:rPr>
              <a:t>organization/originator</a:t>
            </a:r>
            <a:endParaRPr lang="en-CA" sz="2000" kern="0" noProof="0" dirty="0">
              <a:solidFill>
                <a:srgbClr val="000000"/>
              </a:solidFill>
            </a:endParaRPr>
          </a:p>
          <a:p>
            <a:r>
              <a:rPr lang="en-CA" sz="2000" kern="0" noProof="0" dirty="0">
                <a:solidFill>
                  <a:srgbClr val="000000"/>
                </a:solidFill>
              </a:rPr>
              <a:t>Do not start with an article such as The or </a:t>
            </a:r>
            <a:r>
              <a:rPr lang="en-CA" sz="2000" kern="0" noProof="0" dirty="0" smtClean="0">
                <a:solidFill>
                  <a:srgbClr val="000000"/>
                </a:solidFill>
              </a:rPr>
              <a:t>A </a:t>
            </a:r>
            <a:r>
              <a:rPr lang="en-CA" sz="2000" kern="0" noProof="0" dirty="0">
                <a:solidFill>
                  <a:srgbClr val="000000"/>
                </a:solidFill>
              </a:rPr>
              <a:t>and avoid special characters</a:t>
            </a:r>
          </a:p>
          <a:p>
            <a:r>
              <a:rPr lang="en-CA" sz="2000" kern="0" noProof="0" dirty="0">
                <a:solidFill>
                  <a:srgbClr val="000000"/>
                </a:solidFill>
              </a:rPr>
              <a:t>Concatenation of complementary information can be used</a:t>
            </a:r>
          </a:p>
          <a:p>
            <a:pPr marL="1200150" lvl="2" indent="-285750" fontAlgn="base">
              <a:spcAft>
                <a:spcPct val="0"/>
              </a:spcAft>
              <a:buClr>
                <a:srgbClr val="6496C8"/>
              </a:buClr>
              <a:buFont typeface="Arial" panose="020B0604020202020204" pitchFamily="34" charset="0"/>
              <a:buChar char="•"/>
            </a:pPr>
            <a:r>
              <a:rPr lang="en-CA" sz="1600" b="1" kern="0" noProof="0" dirty="0">
                <a:solidFill>
                  <a:srgbClr val="000000"/>
                </a:solidFill>
              </a:rPr>
              <a:t>Place name</a:t>
            </a:r>
            <a:endParaRPr lang="en-CA" sz="1400" b="1" i="1" kern="0" noProof="0" dirty="0">
              <a:solidFill>
                <a:srgbClr val="000000"/>
              </a:solidFill>
              <a:ea typeface="ＭＳ Ｐゴシック" pitchFamily="34" charset="-128"/>
            </a:endParaRPr>
          </a:p>
          <a:p>
            <a:pPr marL="1200150" lvl="2" indent="-285750" fontAlgn="base">
              <a:spcAft>
                <a:spcPct val="0"/>
              </a:spcAft>
              <a:buClr>
                <a:srgbClr val="6496C8"/>
              </a:buClr>
              <a:buFont typeface="Arial" panose="020B0604020202020204" pitchFamily="34" charset="0"/>
              <a:buChar char="•"/>
            </a:pPr>
            <a:r>
              <a:rPr lang="en-CA" sz="1600" b="1" kern="0" noProof="0" dirty="0">
                <a:solidFill>
                  <a:srgbClr val="000000"/>
                </a:solidFill>
              </a:rPr>
              <a:t>A date</a:t>
            </a:r>
            <a:r>
              <a:rPr lang="en-CA" sz="1600" kern="0" noProof="0" dirty="0">
                <a:solidFill>
                  <a:srgbClr val="000000"/>
                </a:solidFill>
              </a:rPr>
              <a:t> or date range,</a:t>
            </a:r>
            <a:r>
              <a:rPr lang="en-CA" sz="1400" i="1" kern="0" noProof="0" dirty="0">
                <a:solidFill>
                  <a:srgbClr val="000000"/>
                </a:solidFill>
              </a:rPr>
              <a:t> in compliance with ISO 8601 (YYYY, YYYY-MM, YYYY-MM-DD)</a:t>
            </a:r>
          </a:p>
          <a:p>
            <a:pPr marL="1200150" lvl="2" indent="-285750" fontAlgn="base">
              <a:spcAft>
                <a:spcPct val="0"/>
              </a:spcAft>
              <a:buClr>
                <a:srgbClr val="6496C8"/>
              </a:buClr>
              <a:buFont typeface="Arial" panose="020B0604020202020204" pitchFamily="34" charset="0"/>
              <a:buChar char="•"/>
            </a:pPr>
            <a:r>
              <a:rPr lang="en-CA" sz="1600" b="1" kern="0" noProof="0" dirty="0">
                <a:solidFill>
                  <a:srgbClr val="000000"/>
                </a:solidFill>
              </a:rPr>
              <a:t>Scale </a:t>
            </a:r>
            <a:r>
              <a:rPr lang="en-CA" sz="1600" kern="0" noProof="0" dirty="0">
                <a:solidFill>
                  <a:srgbClr val="000000"/>
                </a:solidFill>
              </a:rPr>
              <a:t>(e.g., 1:50 000)</a:t>
            </a:r>
          </a:p>
          <a:p>
            <a:pPr marL="0" indent="0">
              <a:buNone/>
            </a:pPr>
            <a:endParaRPr lang="en-CA" sz="2400" noProof="0" dirty="0"/>
          </a:p>
          <a:p>
            <a:pPr marL="0" indent="0">
              <a:buNone/>
            </a:pPr>
            <a:endParaRPr lang="en-CA" sz="1600" noProof="0" dirty="0"/>
          </a:p>
          <a:p>
            <a:pPr marL="0" indent="0">
              <a:buNone/>
            </a:pPr>
            <a:endParaRPr lang="en-CA" sz="1600" noProof="0" dirty="0"/>
          </a:p>
          <a:p>
            <a:pPr marL="0" indent="0">
              <a:buNone/>
            </a:pPr>
            <a:endParaRPr lang="en-CA" sz="500" noProof="0" dirty="0"/>
          </a:p>
          <a:p>
            <a:pPr marL="0" indent="0">
              <a:buNone/>
            </a:pPr>
            <a:endParaRPr lang="en-CA" sz="1600" noProof="0" dirty="0"/>
          </a:p>
          <a:p>
            <a:pPr marL="0" indent="0">
              <a:buNone/>
            </a:pPr>
            <a:endParaRPr lang="en-CA" sz="1600" noProof="0" dirty="0"/>
          </a:p>
          <a:p>
            <a:pPr marL="0" indent="0">
              <a:buNone/>
            </a:pPr>
            <a:endParaRPr lang="en-CA" sz="1600" noProof="0" dirty="0"/>
          </a:p>
          <a:p>
            <a:pPr marL="0" indent="0">
              <a:buNone/>
            </a:pPr>
            <a:endParaRPr lang="en-CA" sz="1600" noProof="0" dirty="0"/>
          </a:p>
          <a:p>
            <a:pPr marL="0" indent="0">
              <a:buNone/>
            </a:pPr>
            <a:endParaRPr lang="en-CA" sz="1600" noProof="0" dirty="0"/>
          </a:p>
          <a:p>
            <a:pPr marL="0" indent="0">
              <a:buNone/>
            </a:pPr>
            <a:endParaRPr lang="en-CA" sz="1600" noProof="0" dirty="0"/>
          </a:p>
          <a:p>
            <a:pPr marL="0" indent="0">
              <a:buNone/>
            </a:pPr>
            <a:endParaRPr lang="en-CA" sz="1600" noProof="0" dirty="0"/>
          </a:p>
          <a:p>
            <a:pPr marL="0" indent="0">
              <a:buNone/>
            </a:pPr>
            <a:endParaRPr lang="en-CA" sz="1600" noProof="0" dirty="0"/>
          </a:p>
          <a:p>
            <a:pPr marL="0" indent="0" algn="r">
              <a:buNone/>
            </a:pPr>
            <a:endParaRPr lang="en-CA" sz="1600" noProof="0" dirty="0"/>
          </a:p>
          <a:p>
            <a:pPr marL="0" indent="0" algn="r">
              <a:buNone/>
            </a:pPr>
            <a:endParaRPr lang="en-CA" sz="1600" noProof="0" dirty="0"/>
          </a:p>
          <a:p>
            <a:pPr marL="0" indent="0" algn="r">
              <a:buNone/>
            </a:pPr>
            <a:endParaRPr lang="en-CA" sz="1600" noProof="0" dirty="0"/>
          </a:p>
          <a:p>
            <a:pPr marL="0" indent="0" algn="r">
              <a:buNone/>
            </a:pPr>
            <a:r>
              <a:rPr lang="en-CA" sz="1600" noProof="0" dirty="0">
                <a:hlinkClick r:id="" action="ppaction://noaction"/>
              </a:rPr>
              <a:t>FGP Dataset Naming Guidelines</a:t>
            </a:r>
            <a:endParaRPr lang="en-CA" sz="1600" noProof="0" dirty="0"/>
          </a:p>
        </p:txBody>
      </p:sp>
      <p:sp>
        <p:nvSpPr>
          <p:cNvPr id="6" name="Slide Number Placeholder 5"/>
          <p:cNvSpPr>
            <a:spLocks noGrp="1"/>
          </p:cNvSpPr>
          <p:nvPr>
            <p:ph type="sldNum" sz="quarter" idx="4294967295"/>
            <p:custDataLst>
              <p:tags r:id="rId4"/>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Audio 4">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80547175"/>
      </p:ext>
    </p:extLst>
  </p:cSld>
  <p:clrMapOvr>
    <a:masterClrMapping/>
  </p:clrMapOvr>
  <mc:AlternateContent xmlns:mc="http://schemas.openxmlformats.org/markup-compatibility/2006" xmlns:p14="http://schemas.microsoft.com/office/powerpoint/2010/main">
    <mc:Choice Requires="p14">
      <p:transition spd="slow" p14:dur="2000" advTm="87075"/>
    </mc:Choice>
    <mc:Fallback xmlns="">
      <p:transition spd="slow" advTm="87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2"/>
          <p:cNvSpPr txBox="1">
            <a:spLocks/>
          </p:cNvSpPr>
          <p:nvPr/>
        </p:nvSpPr>
        <p:spPr bwMode="auto">
          <a:xfrm>
            <a:off x="457200" y="2835701"/>
            <a:ext cx="8642350" cy="21774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sz="2400" dirty="0"/>
              <a:t>Accessible in the “Map Sources” and “Data Resources” sections</a:t>
            </a:r>
          </a:p>
          <a:p>
            <a:endParaRPr lang="fr-CA" sz="2400" dirty="0"/>
          </a:p>
        </p:txBody>
      </p:sp>
      <p:sp>
        <p:nvSpPr>
          <p:cNvPr id="2" name="Titre 1"/>
          <p:cNvSpPr>
            <a:spLocks noGrp="1"/>
          </p:cNvSpPr>
          <p:nvPr>
            <p:ph type="title"/>
          </p:nvPr>
        </p:nvSpPr>
        <p:spPr/>
        <p:txBody>
          <a:bodyPr/>
          <a:lstStyle/>
          <a:p>
            <a:r>
              <a:rPr lang="en-CA" dirty="0"/>
              <a:t>Resource name</a:t>
            </a:r>
            <a:endParaRPr lang="fr-CA" dirty="0"/>
          </a:p>
        </p:txBody>
      </p:sp>
      <p:sp>
        <p:nvSpPr>
          <p:cNvPr id="3" name="Espace réservé du contenu 2"/>
          <p:cNvSpPr>
            <a:spLocks noGrp="1"/>
          </p:cNvSpPr>
          <p:nvPr>
            <p:ph idx="1"/>
          </p:nvPr>
        </p:nvSpPr>
        <p:spPr>
          <a:xfrm>
            <a:off x="251520" y="990599"/>
            <a:ext cx="8642350" cy="2150370"/>
          </a:xfrm>
        </p:spPr>
        <p:txBody>
          <a:bodyPr/>
          <a:lstStyle/>
          <a:p>
            <a:r>
              <a:rPr lang="en-CA" sz="2400" dirty="0"/>
              <a:t>The naming convention also applies to the names of online resources such as:</a:t>
            </a:r>
          </a:p>
          <a:p>
            <a:pPr lvl="1"/>
            <a:r>
              <a:rPr lang="en-CA" sz="2000" dirty="0"/>
              <a:t>Data files,</a:t>
            </a:r>
          </a:p>
          <a:p>
            <a:pPr lvl="1"/>
            <a:r>
              <a:rPr lang="en-CA" sz="2000" dirty="0"/>
              <a:t>Web map services,</a:t>
            </a:r>
          </a:p>
          <a:p>
            <a:pPr lvl="1"/>
            <a:r>
              <a:rPr lang="en-CA" sz="2000" dirty="0"/>
              <a:t>Applications, APIs and supporting documents</a:t>
            </a:r>
          </a:p>
          <a:p>
            <a:endParaRPr lang="fr-CA" sz="2400" dirty="0"/>
          </a:p>
        </p:txBody>
      </p:sp>
      <p:sp>
        <p:nvSpPr>
          <p:cNvPr id="4" name="Espace réservé du numéro de diapositive 3"/>
          <p:cNvSpPr>
            <a:spLocks noGrp="1"/>
          </p:cNvSpPr>
          <p:nvPr>
            <p:ph type="sldNum" sz="quarter" idx="4294967295"/>
          </p:nvPr>
        </p:nvSpPr>
        <p:spPr/>
        <p:txBody>
          <a:bodyPr/>
          <a:lstStyle/>
          <a:p>
            <a:pPr>
              <a:defRPr/>
            </a:pPr>
            <a:fld id="{9BA93479-80B2-4929-9655-4990D8911978}" type="slidenum">
              <a:rPr lang="en-CA" smtClean="0"/>
              <a:pPr>
                <a:defRPr/>
              </a:pPr>
              <a:t>3</a:t>
            </a:fld>
            <a:endParaRPr lang="en-CA" dirty="0"/>
          </a:p>
        </p:txBody>
      </p:sp>
      <p:pic>
        <p:nvPicPr>
          <p:cNvPr id="5" name="Imag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61029" y="3592195"/>
            <a:ext cx="4647276" cy="2643505"/>
          </a:xfrm>
          <a:prstGeom prst="rect">
            <a:avLst/>
          </a:prstGeom>
          <a:ln>
            <a:solidFill>
              <a:schemeClr val="tx1">
                <a:lumMod val="50000"/>
                <a:lumOff val="50000"/>
              </a:schemeClr>
            </a:solidFill>
          </a:ln>
        </p:spPr>
      </p:pic>
      <p:sp>
        <p:nvSpPr>
          <p:cNvPr id="8" name="Flèche droite 7"/>
          <p:cNvSpPr/>
          <p:nvPr/>
        </p:nvSpPr>
        <p:spPr>
          <a:xfrm>
            <a:off x="1694092" y="3617354"/>
            <a:ext cx="864096" cy="243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Flèche droite 8"/>
          <p:cNvSpPr/>
          <p:nvPr/>
        </p:nvSpPr>
        <p:spPr>
          <a:xfrm>
            <a:off x="1694092" y="4698038"/>
            <a:ext cx="864096" cy="2880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947412313"/>
      </p:ext>
    </p:extLst>
  </p:cSld>
  <p:clrMapOvr>
    <a:masterClrMapping/>
  </p:clrMapOvr>
  <mc:AlternateContent xmlns:mc="http://schemas.openxmlformats.org/markup-compatibility/2006" xmlns:p14="http://schemas.microsoft.com/office/powerpoint/2010/main">
    <mc:Choice Requires="p14">
      <p:transition spd="slow" p14:dur="2000" advTm="30019"/>
    </mc:Choice>
    <mc:Fallback xmlns="">
      <p:transition spd="slow" advTm="30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7"/>
                </p:tgtEl>
              </p:cMediaNode>
            </p:audio>
          </p:childTnLst>
        </p:cTn>
      </p:par>
    </p:tnLst>
    <p:bldLst>
      <p:bldP spid="10" grpId="0"/>
      <p:bldP spid="8" grpId="0" animBg="1"/>
      <p:bldP spid="9" grpId="0" animBg="1"/>
    </p:bld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custDataLst>
              <p:tags r:id="rId2"/>
            </p:custDataLst>
          </p:nvPr>
        </p:nvPicPr>
        <p:blipFill>
          <a:blip r:embed="rId14">
            <a:extLst>
              <a:ext uri="{28A0092B-C50C-407E-A947-70E740481C1C}">
                <a14:useLocalDpi xmlns:a14="http://schemas.microsoft.com/office/drawing/2010/main" val="0"/>
              </a:ext>
            </a:extLst>
          </a:blip>
          <a:stretch>
            <a:fillRect/>
          </a:stretch>
        </p:blipFill>
        <p:spPr bwMode="auto">
          <a:xfrm>
            <a:off x="80496" y="2756690"/>
            <a:ext cx="4347488" cy="1752429"/>
          </a:xfrm>
          <a:prstGeom prst="rect">
            <a:avLst/>
          </a:prstGeom>
          <a:noFill/>
          <a:ln>
            <a:solidFill>
              <a:srgbClr val="00642D"/>
            </a:solidFill>
          </a:ln>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custDataLst>
              <p:tags r:id="rId3"/>
            </p:custDataLst>
          </p:nvPr>
        </p:nvPicPr>
        <p:blipFill>
          <a:blip r:embed="rId15">
            <a:extLst>
              <a:ext uri="{28A0092B-C50C-407E-A947-70E740481C1C}">
                <a14:useLocalDpi xmlns:a14="http://schemas.microsoft.com/office/drawing/2010/main" val="0"/>
              </a:ext>
            </a:extLst>
          </a:blip>
          <a:stretch>
            <a:fillRect/>
          </a:stretch>
        </p:blipFill>
        <p:spPr bwMode="auto">
          <a:xfrm>
            <a:off x="4878553" y="2549260"/>
            <a:ext cx="4265447" cy="3328012"/>
          </a:xfrm>
          <a:prstGeom prst="rect">
            <a:avLst/>
          </a:prstGeom>
          <a:noFill/>
          <a:ln w="9525">
            <a:solidFill>
              <a:srgbClr val="00642D"/>
            </a:solidFill>
          </a:ln>
          <a:effectLst>
            <a:softEdge rad="254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custDataLst>
              <p:tags r:id="rId4"/>
            </p:custDataLst>
          </p:nvPr>
        </p:nvSpPr>
        <p:spPr>
          <a:xfrm>
            <a:off x="251520" y="548680"/>
            <a:ext cx="8642350" cy="823913"/>
          </a:xfrm>
        </p:spPr>
        <p:txBody>
          <a:bodyPr/>
          <a:lstStyle/>
          <a:p>
            <a:r>
              <a:rPr lang="en-CA" dirty="0"/>
              <a:t>Special rules for naming Map Resources</a:t>
            </a:r>
            <a:r>
              <a:rPr lang="en-CA" sz="3800" dirty="0"/>
              <a:t/>
            </a:r>
            <a:br>
              <a:rPr lang="en-CA" sz="3800" dirty="0"/>
            </a:br>
            <a:endParaRPr lang="en-US" sz="3200" dirty="0"/>
          </a:p>
        </p:txBody>
      </p:sp>
      <p:sp>
        <p:nvSpPr>
          <p:cNvPr id="6" name="Slide Number Placeholder 5"/>
          <p:cNvSpPr>
            <a:spLocks noGrp="1"/>
          </p:cNvSpPr>
          <p:nvPr>
            <p:ph type="sldNum" sz="quarter" idx="4294967295"/>
            <p:custDataLst>
              <p:tags r:id="rId5"/>
            </p:custDataLst>
          </p:nvPr>
        </p:nvSpPr>
        <p:spPr/>
        <p:txBody>
          <a:bodyPr/>
          <a:lstStyle/>
          <a:p>
            <a:pPr>
              <a:defRPr/>
            </a:pPr>
            <a:fld id="{9BA93479-80B2-4929-9655-4990D8911978}" type="slidenum">
              <a:rPr lang="en-CA" smtClean="0"/>
              <a:pPr>
                <a:defRPr/>
              </a:pPr>
              <a:t>4</a:t>
            </a:fld>
            <a:endParaRPr lang="en-CA" dirty="0"/>
          </a:p>
        </p:txBody>
      </p:sp>
      <p:sp>
        <p:nvSpPr>
          <p:cNvPr id="5" name="Flèche droite 4"/>
          <p:cNvSpPr/>
          <p:nvPr>
            <p:custDataLst>
              <p:tags r:id="rId6"/>
            </p:custDataLst>
          </p:nvPr>
        </p:nvSpPr>
        <p:spPr>
          <a:xfrm rot="16200000">
            <a:off x="647564" y="3753036"/>
            <a:ext cx="288032" cy="64807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lèche droite 7"/>
          <p:cNvSpPr/>
          <p:nvPr>
            <p:custDataLst>
              <p:tags r:id="rId7"/>
            </p:custDataLst>
          </p:nvPr>
        </p:nvSpPr>
        <p:spPr>
          <a:xfrm rot="7772502">
            <a:off x="6291339" y="3864287"/>
            <a:ext cx="484201" cy="417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ZoneTexte 2"/>
          <p:cNvSpPr txBox="1"/>
          <p:nvPr>
            <p:custDataLst>
              <p:tags r:id="rId8"/>
            </p:custDataLst>
          </p:nvPr>
        </p:nvSpPr>
        <p:spPr>
          <a:xfrm>
            <a:off x="114952" y="2179627"/>
            <a:ext cx="898451" cy="369332"/>
          </a:xfrm>
          <a:prstGeom prst="rect">
            <a:avLst/>
          </a:prstGeom>
          <a:noFill/>
        </p:spPr>
        <p:txBody>
          <a:bodyPr wrap="none" rtlCol="0">
            <a:spAutoFit/>
          </a:bodyPr>
          <a:lstStyle/>
          <a:p>
            <a:r>
              <a:rPr lang="fr-CA" b="1" dirty="0" err="1" smtClean="0">
                <a:solidFill>
                  <a:srgbClr val="00642D"/>
                </a:solidFill>
              </a:rPr>
              <a:t>Catalog</a:t>
            </a:r>
            <a:endParaRPr lang="fr-CA" b="1" dirty="0">
              <a:solidFill>
                <a:srgbClr val="00642D"/>
              </a:solidFill>
            </a:endParaRPr>
          </a:p>
        </p:txBody>
      </p:sp>
      <p:sp>
        <p:nvSpPr>
          <p:cNvPr id="10" name="ZoneTexte 9"/>
          <p:cNvSpPr txBox="1"/>
          <p:nvPr>
            <p:custDataLst>
              <p:tags r:id="rId9"/>
            </p:custDataLst>
          </p:nvPr>
        </p:nvSpPr>
        <p:spPr>
          <a:xfrm>
            <a:off x="4878553" y="2114530"/>
            <a:ext cx="858184" cy="369332"/>
          </a:xfrm>
          <a:prstGeom prst="rect">
            <a:avLst/>
          </a:prstGeom>
          <a:noFill/>
        </p:spPr>
        <p:txBody>
          <a:bodyPr wrap="none" rtlCol="0">
            <a:spAutoFit/>
          </a:bodyPr>
          <a:lstStyle/>
          <a:p>
            <a:r>
              <a:rPr lang="fr-CA" b="1" dirty="0" smtClean="0">
                <a:solidFill>
                  <a:srgbClr val="00642D"/>
                </a:solidFill>
              </a:rPr>
              <a:t>Viewer</a:t>
            </a:r>
            <a:endParaRPr lang="fr-CA" b="1" dirty="0">
              <a:solidFill>
                <a:srgbClr val="00642D"/>
              </a:solidFill>
            </a:endParaRPr>
          </a:p>
        </p:txBody>
      </p:sp>
      <p:pic>
        <p:nvPicPr>
          <p:cNvPr id="4" name="Audio 3">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16"/>
          <a:stretch>
            <a:fillRect/>
          </a:stretch>
        </p:blipFill>
        <p:spPr>
          <a:xfrm>
            <a:off x="8388424" y="5942670"/>
            <a:ext cx="609600" cy="609600"/>
          </a:xfrm>
          <a:prstGeom prst="rect">
            <a:avLst/>
          </a:prstGeom>
        </p:spPr>
      </p:pic>
    </p:spTree>
    <p:custDataLst>
      <p:tags r:id="rId1"/>
    </p:custDataLst>
    <p:extLst>
      <p:ext uri="{BB962C8B-B14F-4D97-AF65-F5344CB8AC3E}">
        <p14:creationId xmlns:p14="http://schemas.microsoft.com/office/powerpoint/2010/main" val="162592159"/>
      </p:ext>
    </p:extLst>
  </p:cSld>
  <p:clrMapOvr>
    <a:masterClrMapping/>
  </p:clrMapOvr>
  <mc:AlternateContent xmlns:mc="http://schemas.openxmlformats.org/markup-compatibility/2006" xmlns:p14="http://schemas.microsoft.com/office/powerpoint/2010/main">
    <mc:Choice Requires="p14">
      <p:transition spd="slow" p14:dur="2000" advTm="35074"/>
    </mc:Choice>
    <mc:Fallback xmlns="">
      <p:transition spd="slow" advTm="35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5" grpId="0" animBg="1"/>
      <p:bldP spid="8" grpId="0" animBg="1"/>
    </p:bldLst>
  </p:timing>
  <p:extLst mod="1">
    <p:ext uri="{E180D4A7-C9FB-4DFB-919C-405C955672EB}">
      <p14:showEvtLst xmlns:p14="http://schemas.microsoft.com/office/powerpoint/2010/main">
        <p14:playEvt time="165" objId="9"/>
        <p14:stopEvt time="35074" objId="9"/>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51520" y="620688"/>
            <a:ext cx="8642350" cy="648072"/>
          </a:xfrm>
        </p:spPr>
        <p:txBody>
          <a:bodyPr/>
          <a:lstStyle/>
          <a:p>
            <a:r>
              <a:rPr lang="en-CA" dirty="0"/>
              <a:t>Special rules for other resources</a:t>
            </a:r>
            <a:r>
              <a:rPr lang="en-CA" sz="3800" dirty="0"/>
              <a:t/>
            </a:r>
            <a:br>
              <a:rPr lang="en-CA" sz="3800" dirty="0"/>
            </a:br>
            <a:endParaRPr lang="en-US" sz="3200" dirty="0"/>
          </a:p>
        </p:txBody>
      </p:sp>
      <p:sp>
        <p:nvSpPr>
          <p:cNvPr id="6" name="Slide Number Placeholder 5"/>
          <p:cNvSpPr>
            <a:spLocks noGrp="1"/>
          </p:cNvSpPr>
          <p:nvPr>
            <p:ph type="sldNum" sz="quarter" idx="4294967295"/>
            <p:custDataLst>
              <p:tags r:id="rId3"/>
            </p:custDataLst>
          </p:nvPr>
        </p:nvSpPr>
        <p:spPr/>
        <p:txBody>
          <a:bodyPr/>
          <a:lstStyle/>
          <a:p>
            <a:pPr>
              <a:defRPr/>
            </a:pPr>
            <a:fld id="{9BA93479-80B2-4929-9655-4990D8911978}" type="slidenum">
              <a:rPr lang="en-CA" smtClean="0"/>
              <a:pPr>
                <a:defRPr/>
              </a:pPr>
              <a:t>5</a:t>
            </a:fld>
            <a:endParaRPr lang="en-CA" dirty="0"/>
          </a:p>
        </p:txBody>
      </p:sp>
      <p:sp>
        <p:nvSpPr>
          <p:cNvPr id="9" name="ZoneTexte 8"/>
          <p:cNvSpPr txBox="1"/>
          <p:nvPr>
            <p:custDataLst>
              <p:tags r:id="rId4"/>
            </p:custDataLst>
          </p:nvPr>
        </p:nvSpPr>
        <p:spPr>
          <a:xfrm>
            <a:off x="467545" y="1415678"/>
            <a:ext cx="8280920" cy="1754326"/>
          </a:xfrm>
          <a:prstGeom prst="rect">
            <a:avLst/>
          </a:prstGeom>
          <a:noFill/>
        </p:spPr>
        <p:txBody>
          <a:bodyPr wrap="square" rtlCol="0">
            <a:spAutoFit/>
          </a:bodyPr>
          <a:lstStyle/>
          <a:p>
            <a:r>
              <a:rPr lang="en-CA" kern="0" dirty="0"/>
              <a:t>The ZIP format can be used in the following two cases:</a:t>
            </a:r>
          </a:p>
          <a:p>
            <a:pPr marL="342900" indent="-342900">
              <a:buFont typeface="+mj-lt"/>
              <a:buAutoNum type="arabicParenR"/>
            </a:pPr>
            <a:r>
              <a:rPr lang="en-CA" kern="0" dirty="0"/>
              <a:t>when the compressed file has multiple data formats</a:t>
            </a:r>
          </a:p>
          <a:p>
            <a:pPr marL="342900" indent="-342900">
              <a:buFont typeface="+mj-lt"/>
              <a:buAutoNum type="arabicParenR"/>
            </a:pPr>
            <a:r>
              <a:rPr lang="en-CA" kern="0" dirty="0"/>
              <a:t>when the format is not in the list of allowed formats </a:t>
            </a:r>
          </a:p>
          <a:p>
            <a:endParaRPr lang="en-CA" kern="0" dirty="0">
              <a:ea typeface="ＭＳ Ｐゴシック" charset="0"/>
            </a:endParaRPr>
          </a:p>
          <a:p>
            <a:r>
              <a:rPr lang="en-CA" b="1" kern="0" dirty="0"/>
              <a:t>Include the formats in the resource name </a:t>
            </a:r>
          </a:p>
          <a:p>
            <a:r>
              <a:rPr lang="en-CA" b="1" kern="0" dirty="0"/>
              <a:t>when the ZIP format is used.</a:t>
            </a:r>
          </a:p>
        </p:txBody>
      </p:sp>
      <p:pic>
        <p:nvPicPr>
          <p:cNvPr id="4" name="Imag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7545" y="3497984"/>
            <a:ext cx="7781325" cy="2592288"/>
          </a:xfrm>
          <a:prstGeom prst="rect">
            <a:avLst/>
          </a:prstGeom>
          <a:noFill/>
          <a:ln>
            <a:solidFill>
              <a:schemeClr val="tx1">
                <a:lumMod val="50000"/>
                <a:lumOff val="50000"/>
              </a:schemeClr>
            </a:solidFill>
          </a:ln>
        </p:spPr>
      </p:pic>
      <p:cxnSp>
        <p:nvCxnSpPr>
          <p:cNvPr id="5" name="Straight Connector 4"/>
          <p:cNvCxnSpPr/>
          <p:nvPr/>
        </p:nvCxnSpPr>
        <p:spPr>
          <a:xfrm>
            <a:off x="4795842" y="4998515"/>
            <a:ext cx="129614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Straight Connector 10"/>
          <p:cNvCxnSpPr/>
          <p:nvPr/>
        </p:nvCxnSpPr>
        <p:spPr>
          <a:xfrm flipV="1">
            <a:off x="611560" y="5877272"/>
            <a:ext cx="2160240" cy="1"/>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0" name="Rectangle 9"/>
          <p:cNvSpPr/>
          <p:nvPr/>
        </p:nvSpPr>
        <p:spPr>
          <a:xfrm>
            <a:off x="7652896" y="4578105"/>
            <a:ext cx="580526" cy="43204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7668344" y="5269148"/>
            <a:ext cx="580526" cy="43204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Audio 6">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55293980"/>
      </p:ext>
    </p:extLst>
  </p:cSld>
  <p:clrMapOvr>
    <a:masterClrMapping/>
  </p:clrMapOvr>
  <mc:AlternateContent xmlns:mc="http://schemas.openxmlformats.org/markup-compatibility/2006" xmlns:p14="http://schemas.microsoft.com/office/powerpoint/2010/main">
    <mc:Choice Requires="p14">
      <p:transition spd="slow" p14:dur="2000" advTm="33193"/>
    </mc:Choice>
    <mc:Fallback xmlns="">
      <p:transition spd="slow" advTm="331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a:t>NRCan.fgp-pgf.RNCan@Canada.ca</a:t>
            </a:r>
            <a:endParaRPr lang="en-CA" dirty="0"/>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66914824"/>
      </p:ext>
    </p:extLst>
  </p:cSld>
  <p:clrMapOvr>
    <a:masterClrMapping/>
  </p:clrMapOvr>
  <mc:AlternateContent xmlns:mc="http://schemas.openxmlformats.org/markup-compatibility/2006" xmlns:p14="http://schemas.microsoft.com/office/powerpoint/2010/main">
    <mc:Choice Requires="p14">
      <p:transition spd="slow" p14:dur="2000" advTm="9680"/>
    </mc:Choice>
    <mc:Fallback xmlns="">
      <p:transition spd="slow" advTm="9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15.5|2.7|35.8|11|6.3|20.5"/>
</p:tagLst>
</file>

<file path=ppt/tags/tag2.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6.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7.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8.xml><?xml version="1.0" encoding="utf-8"?>
<p:tagLst xmlns:a="http://schemas.openxmlformats.org/drawingml/2006/main" xmlns:r="http://schemas.openxmlformats.org/officeDocument/2006/relationships" xmlns:p="http://schemas.openxmlformats.org/presentationml/2006/main">
  <p:tag name="TIMING" val="|19.7"/>
</p:tagLst>
</file>

<file path=ppt/tags/tag9.xml><?xml version="1.0" encoding="utf-8"?>
<p:tagLst xmlns:a="http://schemas.openxmlformats.org/drawingml/2006/main" xmlns:r="http://schemas.openxmlformats.org/officeDocument/2006/relationships" xmlns:p="http://schemas.openxmlformats.org/presentationml/2006/main">
  <p:tag name="TIMING" val="|28.9|3.2"/>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6"/>
</p:tagLst>
</file>

<file path=ppt/tags/tag16.xml><?xml version="1.0" encoding="utf-8"?>
<p:tagLst xmlns:a="http://schemas.openxmlformats.org/drawingml/2006/main" xmlns:r="http://schemas.openxmlformats.org/officeDocument/2006/relationships" xmlns:p="http://schemas.openxmlformats.org/presentationml/2006/main">
  <p:tag name="NUM" val="7"/>
</p:tagLst>
</file>

<file path=ppt/tags/tag17.xml><?xml version="1.0" encoding="utf-8"?>
<p:tagLst xmlns:a="http://schemas.openxmlformats.org/drawingml/2006/main" xmlns:r="http://schemas.openxmlformats.org/officeDocument/2006/relationships" xmlns:p="http://schemas.openxmlformats.org/presentationml/2006/main">
  <p:tag name="NUM" val="8"/>
</p:tagLst>
</file>

<file path=ppt/tags/tag18.xml><?xml version="1.0" encoding="utf-8"?>
<p:tagLst xmlns:a="http://schemas.openxmlformats.org/drawingml/2006/main" xmlns:r="http://schemas.openxmlformats.org/officeDocument/2006/relationships" xmlns:p="http://schemas.openxmlformats.org/presentationml/2006/main">
  <p:tag name="TIMING" val="|31.3"/>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6"/>
</p:tagLst>
</file>

<file path=ppt/tags/tag22.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3.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24.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25.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26.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1877</TotalTime>
  <Words>575</Words>
  <Application>Microsoft Office PowerPoint</Application>
  <PresentationFormat>On-screen Show (4:3)</PresentationFormat>
  <Paragraphs>94</Paragraphs>
  <Slides>6</Slides>
  <Notes>6</Notes>
  <HiddenSlides>0</HiddenSlides>
  <MMClips>6</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vt:i4>
      </vt:variant>
    </vt:vector>
  </HeadingPairs>
  <TitlesOfParts>
    <vt:vector size="13" baseType="lpstr">
      <vt:lpstr>ＭＳ Ｐゴシック</vt:lpstr>
      <vt:lpstr>Arial</vt:lpstr>
      <vt:lpstr>Calibri</vt:lpstr>
      <vt:lpstr>Tahoma</vt:lpstr>
      <vt:lpstr>Wingdings</vt:lpstr>
      <vt:lpstr>Office Theme</vt:lpstr>
      <vt:lpstr>1_Office Theme</vt:lpstr>
      <vt:lpstr>PowerPoint Presentation</vt:lpstr>
      <vt:lpstr>Naming convention and best practices </vt:lpstr>
      <vt:lpstr>Resource name</vt:lpstr>
      <vt:lpstr>Special rules for naming Map Resources </vt:lpstr>
      <vt:lpstr>Special rules for other resources </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116</cp:revision>
  <cp:lastPrinted>2017-08-30T20:23:51Z</cp:lastPrinted>
  <dcterms:created xsi:type="dcterms:W3CDTF">2015-09-10T13:46:21Z</dcterms:created>
  <dcterms:modified xsi:type="dcterms:W3CDTF">2018-03-06T19:06:39Z</dcterms:modified>
</cp:coreProperties>
</file>