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7.xml" ContentType="application/vnd.openxmlformats-officedocument.presentationml.notesSlide+xml"/>
  <Override PartName="/ppt/tags/tag37.xml" ContentType="application/vnd.openxmlformats-officedocument.presentationml.tags+xml"/>
  <Override PartName="/ppt/notesSlides/notesSlide1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handoutMasterIdLst>
    <p:handoutMasterId r:id="rId24"/>
  </p:handoutMasterIdLst>
  <p:sldIdLst>
    <p:sldId id="256" r:id="rId3"/>
    <p:sldId id="259" r:id="rId4"/>
    <p:sldId id="285" r:id="rId5"/>
    <p:sldId id="262" r:id="rId6"/>
    <p:sldId id="265" r:id="rId7"/>
    <p:sldId id="266" r:id="rId8"/>
    <p:sldId id="286" r:id="rId9"/>
    <p:sldId id="282" r:id="rId10"/>
    <p:sldId id="268" r:id="rId11"/>
    <p:sldId id="269" r:id="rId12"/>
    <p:sldId id="270" r:id="rId13"/>
    <p:sldId id="271" r:id="rId14"/>
    <p:sldId id="287" r:id="rId15"/>
    <p:sldId id="273" r:id="rId16"/>
    <p:sldId id="288" r:id="rId17"/>
    <p:sldId id="289" r:id="rId18"/>
    <p:sldId id="275" r:id="rId19"/>
    <p:sldId id="276" r:id="rId20"/>
    <p:sldId id="290" r:id="rId21"/>
    <p:sldId id="284" r:id="rId2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hislaine Cyr" initials="GC" lastIdx="1" clrIdx="0">
    <p:extLst>
      <p:ext uri="{19B8F6BF-5375-455C-9EA6-DF929625EA0E}">
        <p15:presenceInfo xmlns:p15="http://schemas.microsoft.com/office/powerpoint/2012/main" userId="S-1-5-21-1097746622-914383597-1481268402-163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0" autoAdjust="0"/>
    <p:restoredTop sz="75285" autoAdjust="0"/>
  </p:normalViewPr>
  <p:slideViewPr>
    <p:cSldViewPr>
      <p:cViewPr varScale="1">
        <p:scale>
          <a:sx n="85" d="100"/>
          <a:sy n="85" d="100"/>
        </p:scale>
        <p:origin x="93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027" y="1"/>
            <a:ext cx="2972421" cy="466725"/>
          </a:xfrm>
          <a:prstGeom prst="rect">
            <a:avLst/>
          </a:prstGeom>
        </p:spPr>
        <p:txBody>
          <a:bodyPr vert="horz" lIns="91440" tIns="45720" rIns="91440" bIns="45720" rtlCol="0"/>
          <a:lstStyle>
            <a:lvl1pPr algn="r">
              <a:defRPr sz="1200"/>
            </a:lvl1pPr>
          </a:lstStyle>
          <a:p>
            <a:fld id="{868A9DA8-88CC-4791-BAB5-3A173446EBAD}" type="datetimeFigureOut">
              <a:rPr lang="en-CA" smtClean="0"/>
              <a:t>2018-03-08</a:t>
            </a:fld>
            <a:endParaRPr lang="en-CA"/>
          </a:p>
        </p:txBody>
      </p:sp>
      <p:sp>
        <p:nvSpPr>
          <p:cNvPr id="4" name="Footer Placeholder 3"/>
          <p:cNvSpPr>
            <a:spLocks noGrp="1"/>
          </p:cNvSpPr>
          <p:nvPr>
            <p:ph type="ftr" sz="quarter" idx="2"/>
          </p:nvPr>
        </p:nvSpPr>
        <p:spPr>
          <a:xfrm>
            <a:off x="1" y="8829676"/>
            <a:ext cx="2972421"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027" y="8829676"/>
            <a:ext cx="2972421" cy="466725"/>
          </a:xfrm>
          <a:prstGeom prst="rect">
            <a:avLst/>
          </a:prstGeom>
        </p:spPr>
        <p:txBody>
          <a:bodyPr vert="horz" lIns="91440" tIns="45720" rIns="91440" bIns="45720" rtlCol="0" anchor="b"/>
          <a:lstStyle>
            <a:lvl1pPr algn="r">
              <a:defRPr sz="1200"/>
            </a:lvl1pPr>
          </a:lstStyle>
          <a:p>
            <a:fld id="{5FCB2177-3784-45BA-B058-590BB21F8DCD}" type="slidenum">
              <a:rPr lang="en-CA" smtClean="0"/>
              <a:t>‹#›</a:t>
            </a:fld>
            <a:endParaRPr lang="en-CA"/>
          </a:p>
        </p:txBody>
      </p:sp>
    </p:spTree>
    <p:extLst>
      <p:ext uri="{BB962C8B-B14F-4D97-AF65-F5344CB8AC3E}">
        <p14:creationId xmlns:p14="http://schemas.microsoft.com/office/powerpoint/2010/main" val="38677993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6" tIns="46588" rIns="93176" bIns="46588" rtlCol="0"/>
          <a:lstStyle>
            <a:lvl1pPr algn="l">
              <a:defRPr sz="1200"/>
            </a:lvl1pPr>
          </a:lstStyle>
          <a:p>
            <a:endParaRPr lang="en-CA"/>
          </a:p>
        </p:txBody>
      </p:sp>
      <p:sp>
        <p:nvSpPr>
          <p:cNvPr id="3" name="Date Placeholder 2"/>
          <p:cNvSpPr>
            <a:spLocks noGrp="1"/>
          </p:cNvSpPr>
          <p:nvPr>
            <p:ph type="dt" idx="1"/>
          </p:nvPr>
        </p:nvSpPr>
        <p:spPr>
          <a:xfrm>
            <a:off x="3884614" y="0"/>
            <a:ext cx="2971800" cy="464820"/>
          </a:xfrm>
          <a:prstGeom prst="rect">
            <a:avLst/>
          </a:prstGeom>
        </p:spPr>
        <p:txBody>
          <a:bodyPr vert="horz" lIns="93176" tIns="46588" rIns="93176" bIns="46588"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6" tIns="46588" rIns="93176" bIns="46588" rtlCol="0" anchor="ctr"/>
          <a:lstStyle/>
          <a:p>
            <a:endParaRPr lang="en-CA"/>
          </a:p>
        </p:txBody>
      </p:sp>
      <p:sp>
        <p:nvSpPr>
          <p:cNvPr id="5" name="Notes Placeholder 4"/>
          <p:cNvSpPr>
            <a:spLocks noGrp="1"/>
          </p:cNvSpPr>
          <p:nvPr>
            <p:ph type="body" sz="quarter" idx="3"/>
          </p:nvPr>
        </p:nvSpPr>
        <p:spPr>
          <a:xfrm>
            <a:off x="685801" y="4415791"/>
            <a:ext cx="5486400" cy="4183380"/>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6"/>
            <a:ext cx="2971800" cy="464820"/>
          </a:xfrm>
          <a:prstGeom prst="rect">
            <a:avLst/>
          </a:prstGeom>
        </p:spPr>
        <p:txBody>
          <a:bodyPr vert="horz" lIns="93176" tIns="46588" rIns="93176" bIns="46588" rtlCol="0" anchor="b"/>
          <a:lstStyle>
            <a:lvl1pPr algn="l">
              <a:defRPr sz="1200"/>
            </a:lvl1pPr>
          </a:lstStyle>
          <a:p>
            <a:endParaRPr lang="en-CA"/>
          </a:p>
        </p:txBody>
      </p:sp>
      <p:sp>
        <p:nvSpPr>
          <p:cNvPr id="7" name="Slide Number Placeholder 6"/>
          <p:cNvSpPr>
            <a:spLocks noGrp="1"/>
          </p:cNvSpPr>
          <p:nvPr>
            <p:ph type="sldNum" sz="quarter" idx="5"/>
          </p:nvPr>
        </p:nvSpPr>
        <p:spPr>
          <a:xfrm>
            <a:off x="3884614" y="8829966"/>
            <a:ext cx="2971800" cy="464820"/>
          </a:xfrm>
          <a:prstGeom prst="rect">
            <a:avLst/>
          </a:prstGeom>
        </p:spPr>
        <p:txBody>
          <a:bodyPr vert="horz" lIns="93176" tIns="46588" rIns="93176" bIns="46588"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slide" Target="../slides/slide20.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describe the metadata information required by FGP according to the Harmonized North American Profile Standard.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254139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CA" dirty="0" smtClean="0"/>
              <a:t>The </a:t>
            </a:r>
            <a:r>
              <a:rPr lang="en-CA" i="1" dirty="0" smtClean="0"/>
              <a:t>Harmonized</a:t>
            </a:r>
            <a:r>
              <a:rPr lang="en-CA" dirty="0" smtClean="0"/>
              <a:t> North American Profile, or HNAP, is the metadata standard used in the FGP. The HNAP is based on ISO 19115 – North American Profile. It is the result of the collaboration of five departments, hence the term “harmonized.”</a:t>
            </a:r>
          </a:p>
          <a:p>
            <a:pPr defTabSz="921167">
              <a:defRPr/>
            </a:pPr>
            <a:endParaRPr lang="en-CA" dirty="0" smtClean="0"/>
          </a:p>
          <a:p>
            <a:pPr defTabSz="921167">
              <a:defRPr/>
            </a:pPr>
            <a:r>
              <a:rPr lang="en-CA" dirty="0" smtClean="0"/>
              <a:t>The HNAP presents the required metadata elements of ISO 19115 – North American Profile, with rules and guidelines, allowing contributors to create consistent metadata. </a:t>
            </a:r>
          </a:p>
          <a:p>
            <a:pPr defTabSz="921167">
              <a:defRPr/>
            </a:pPr>
            <a:endParaRPr lang="en-CA" dirty="0" smtClean="0"/>
          </a:p>
          <a:p>
            <a:pPr defTabSz="921167">
              <a:defRPr/>
            </a:pPr>
            <a:r>
              <a:rPr lang="en-CA" dirty="0" smtClean="0"/>
              <a:t>The HNAP standard is described in the above-mentioned document and is available in the “Quick links” section on the For Contributors Help page.</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2332261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21167">
              <a:defRPr/>
            </a:pPr>
            <a:r>
              <a:rPr lang="en-CA" dirty="0" smtClean="0"/>
              <a:t>A compilation file has been created to facilitate the understanding of the HNAP. </a:t>
            </a:r>
            <a:endParaRPr lang="en-CA" dirty="0"/>
          </a:p>
          <a:p>
            <a:endParaRPr lang="en-CA" dirty="0"/>
          </a:p>
          <a:p>
            <a:r>
              <a:rPr lang="en-CA" dirty="0" smtClean="0"/>
              <a:t>It provides detailed information on the standard’s required elements, business rules and best practices. It indicates the information that must be provided in both official languages, as well as the permitted values for the information submitted to a domain.</a:t>
            </a:r>
          </a:p>
          <a:p>
            <a:endParaRPr lang="en-CA" dirty="0"/>
          </a:p>
          <a:p>
            <a:r>
              <a:rPr lang="en-CA" dirty="0" smtClean="0"/>
              <a:t>This is a very useful reference when creating a new metadata record from the Catalogue or for creating an XML metadata file that is ready for import into the catalogue.</a:t>
            </a:r>
          </a:p>
          <a:p>
            <a:endParaRPr lang="en-CA" dirty="0"/>
          </a:p>
          <a:p>
            <a:r>
              <a:rPr lang="en-CA" dirty="0" smtClean="0"/>
              <a:t>This document is also available in the “Quick links” section on the For Contributors Help page.</a:t>
            </a:r>
            <a:endParaRPr lang="en-CA" baseline="0" dirty="0"/>
          </a:p>
          <a:p>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265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CA" dirty="0" smtClean="0"/>
              <a:t>The compilation file is in Excel format. </a:t>
            </a:r>
          </a:p>
          <a:p>
            <a:pPr defTabSz="921167">
              <a:defRPr/>
            </a:pPr>
            <a:r>
              <a:rPr lang="en-CA" dirty="0" smtClean="0"/>
              <a:t>Under the </a:t>
            </a:r>
            <a:r>
              <a:rPr lang="en-CA" b="1" dirty="0" err="1" smtClean="0"/>
              <a:t>XmlGuide_En</a:t>
            </a:r>
            <a:r>
              <a:rPr lang="en-CA" dirty="0" smtClean="0"/>
              <a:t> tab, the HNAP metadata items are presented in </a:t>
            </a:r>
            <a:r>
              <a:rPr lang="en-CA" b="1" dirty="0" smtClean="0"/>
              <a:t>order of entry into an xml file for import.</a:t>
            </a:r>
          </a:p>
          <a:p>
            <a:r>
              <a:rPr lang="en-CA" dirty="0" smtClean="0"/>
              <a:t>Where as, under the </a:t>
            </a:r>
            <a:r>
              <a:rPr lang="en-CA" b="1" dirty="0" err="1" smtClean="0"/>
              <a:t>RefGuide_En</a:t>
            </a:r>
            <a:r>
              <a:rPr lang="en-CA" b="0" baseline="0" dirty="0" smtClean="0"/>
              <a:t> </a:t>
            </a:r>
            <a:r>
              <a:rPr lang="en-CA" dirty="0" smtClean="0"/>
              <a:t>tab, the HNAP metadata items are presented in </a:t>
            </a:r>
            <a:r>
              <a:rPr lang="en-CA" b="1" dirty="0" smtClean="0"/>
              <a:t>order of appearance in the catalogue</a:t>
            </a:r>
            <a:r>
              <a:rPr lang="en-CA" dirty="0" smtClean="0"/>
              <a:t>.</a:t>
            </a:r>
          </a:p>
          <a:p>
            <a:endParaRPr lang="fr-FR"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3008481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r>
              <a:rPr lang="en-CA" dirty="0" smtClean="0"/>
              <a:t>We will use the compilation file to present the required HNAP information.</a:t>
            </a:r>
          </a:p>
          <a:p>
            <a:endParaRPr lang="en-CA" dirty="0" smtClean="0"/>
          </a:p>
          <a:p>
            <a:r>
              <a:rPr lang="en-CA" dirty="0" smtClean="0"/>
              <a:t>So, to briefly present this worksheet, under the </a:t>
            </a:r>
            <a:r>
              <a:rPr lang="en-CA" dirty="0" err="1" smtClean="0"/>
              <a:t>XmlGuide_EN</a:t>
            </a:r>
            <a:r>
              <a:rPr lang="en-CA" dirty="0" smtClean="0"/>
              <a:t> tab, we find: </a:t>
            </a:r>
          </a:p>
          <a:p>
            <a:endParaRPr lang="en-CA" dirty="0" smtClean="0"/>
          </a:p>
          <a:p>
            <a:r>
              <a:rPr lang="en-CA" b="1" dirty="0" smtClean="0"/>
              <a:t>The Metadata class, Clause and Metadata Item that relate to the NAP standard.</a:t>
            </a:r>
          </a:p>
          <a:p>
            <a:pPr defTabSz="921167">
              <a:defRPr/>
            </a:pPr>
            <a:r>
              <a:rPr lang="en-CA" dirty="0" smtClean="0"/>
              <a:t>The item name is also that which</a:t>
            </a:r>
            <a:r>
              <a:rPr lang="en-CA" baseline="0" dirty="0" smtClean="0"/>
              <a:t> is </a:t>
            </a:r>
            <a:r>
              <a:rPr lang="en-CA" dirty="0" smtClean="0"/>
              <a:t>used in the catalogue. When the catalogue uses a different name, it will be written in brackets. </a:t>
            </a:r>
          </a:p>
          <a:p>
            <a:pPr defTabSz="921167">
              <a:defRPr/>
            </a:pPr>
            <a:endParaRPr lang="fr-CA" dirty="0" smtClean="0"/>
          </a:p>
          <a:p>
            <a:r>
              <a:rPr lang="fr-FR" dirty="0" smtClean="0"/>
              <a:t>    </a:t>
            </a:r>
            <a:endParaRPr lang="fr-FR" dirty="0"/>
          </a:p>
          <a:p>
            <a:endParaRPr lang="fr-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4071620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smtClean="0"/>
              <a:t>The</a:t>
            </a:r>
            <a:r>
              <a:rPr lang="en-CA" b="1" dirty="0" smtClean="0"/>
              <a:t> Structure </a:t>
            </a:r>
            <a:r>
              <a:rPr lang="en-CA" b="0" dirty="0" smtClean="0"/>
              <a:t>column</a:t>
            </a:r>
            <a:r>
              <a:rPr lang="en-CA" b="1" dirty="0" smtClean="0"/>
              <a:t> </a:t>
            </a:r>
            <a:r>
              <a:rPr lang="en-CA" dirty="0" smtClean="0"/>
              <a:t>indicates whether the field is mandatory, optional or conditional, and whether it is repeatable.</a:t>
            </a:r>
          </a:p>
          <a:p>
            <a:r>
              <a:rPr lang="en-CA" b="0" dirty="0" smtClean="0"/>
              <a:t>The</a:t>
            </a:r>
            <a:r>
              <a:rPr lang="en-CA" b="1" dirty="0" smtClean="0"/>
              <a:t> Business rules </a:t>
            </a:r>
            <a:r>
              <a:rPr lang="en-CA" b="0" dirty="0" smtClean="0"/>
              <a:t>column</a:t>
            </a:r>
            <a:r>
              <a:rPr lang="en-CA" b="0" baseline="0" dirty="0" smtClean="0"/>
              <a:t> contains</a:t>
            </a:r>
            <a:r>
              <a:rPr lang="en-CA" dirty="0" smtClean="0"/>
              <a:t> the description of the required values. When there is a hyperlink, a value must be chosen from the offered pre-established list with a link.</a:t>
            </a:r>
            <a:br>
              <a:rPr lang="en-CA" dirty="0" smtClean="0"/>
            </a:br>
            <a:r>
              <a:rPr lang="en-CA" dirty="0" smtClean="0"/>
              <a:t>The </a:t>
            </a:r>
            <a:r>
              <a:rPr lang="en-CA" b="1" dirty="0" smtClean="0"/>
              <a:t>Value</a:t>
            </a:r>
            <a:r>
              <a:rPr lang="en-CA" dirty="0" smtClean="0"/>
              <a:t> column contains the value to add. </a:t>
            </a:r>
          </a:p>
          <a:p>
            <a:r>
              <a:rPr lang="en-CA" dirty="0" smtClean="0"/>
              <a:t>	The data written in bold in the </a:t>
            </a:r>
            <a:r>
              <a:rPr lang="en-CA" b="1" dirty="0" smtClean="0"/>
              <a:t>Value</a:t>
            </a:r>
            <a:r>
              <a:rPr lang="en-CA" dirty="0" smtClean="0"/>
              <a:t> field are the expected values,</a:t>
            </a:r>
          </a:p>
          <a:p>
            <a:r>
              <a:rPr lang="en-CA" dirty="0" smtClean="0"/>
              <a:t>	while for fields highlighted in red or pink, you must follow the instructions listed in the Business rules.</a:t>
            </a:r>
          </a:p>
          <a:p>
            <a:r>
              <a:rPr lang="en-CA" dirty="0" smtClean="0"/>
              <a:t>The</a:t>
            </a:r>
            <a:r>
              <a:rPr lang="en-CA" b="1" dirty="0" smtClean="0"/>
              <a:t> Line</a:t>
            </a:r>
            <a:r>
              <a:rPr lang="en-CA" b="1" baseline="0" dirty="0" smtClean="0"/>
              <a:t> ID</a:t>
            </a:r>
            <a:r>
              <a:rPr lang="en-CA" b="1" dirty="0" smtClean="0"/>
              <a:t> </a:t>
            </a:r>
            <a:r>
              <a:rPr lang="en-CA" b="0" dirty="0" smtClean="0"/>
              <a:t>column</a:t>
            </a:r>
            <a:r>
              <a:rPr lang="en-CA" b="0" baseline="0" dirty="0" smtClean="0"/>
              <a:t> contains</a:t>
            </a:r>
            <a:r>
              <a:rPr lang="en-CA" dirty="0" smtClean="0"/>
              <a:t> an identifier referring to an xml file template.</a:t>
            </a:r>
          </a:p>
          <a:p>
            <a:r>
              <a:rPr lang="en-CA" dirty="0" smtClean="0"/>
              <a:t>    </a:t>
            </a:r>
          </a:p>
          <a:p>
            <a:endParaRPr lang="fr-FR"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1359245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CA" baseline="0" dirty="0"/>
          </a:p>
          <a:p>
            <a:r>
              <a:rPr lang="en-CA" dirty="0" smtClean="0"/>
              <a:t>The metadata information specified by the HNAP standard is divided into three sections, each providing metadata information, data information, and information on data distribution.</a:t>
            </a:r>
          </a:p>
          <a:p>
            <a:endParaRPr lang="en-CA" baseline="0" dirty="0"/>
          </a:p>
          <a:p>
            <a:r>
              <a:rPr lang="en-CA" dirty="0" smtClean="0"/>
              <a:t>For each section, a contact is required: the metadata manager, the data manager, and the data distribution manager.  </a:t>
            </a:r>
          </a:p>
          <a:p>
            <a:endParaRPr lang="en-CA" baseline="0" dirty="0"/>
          </a:p>
          <a:p>
            <a:r>
              <a:rPr lang="en-CA" dirty="0" smtClean="0"/>
              <a:t>The </a:t>
            </a:r>
            <a:r>
              <a:rPr lang="en-CA" b="1" baseline="0" dirty="0"/>
              <a:t>required</a:t>
            </a:r>
            <a:r>
              <a:rPr lang="en-CA" dirty="0" smtClean="0"/>
              <a:t> fields for a contact are summarized in the name of the organization, the email and the role of that organization.</a:t>
            </a:r>
          </a:p>
          <a:p>
            <a:endParaRPr lang="en-CA" baseline="0" dirty="0"/>
          </a:p>
          <a:p>
            <a:pPr defTabSz="921167">
              <a:defRPr/>
            </a:pPr>
            <a:r>
              <a:rPr lang="en-CA" dirty="0" smtClean="0"/>
              <a:t>We will now see the detailed content of the HNAP standard for each section. For this part, we recommend that you print the information from the “XmlGuide_EN” tab of the compilation file.</a:t>
            </a:r>
            <a:endParaRPr lang="en-CA" dirty="0">
              <a:ln w="0"/>
              <a:solidFill>
                <a:schemeClr val="tx1"/>
              </a:solidFill>
            </a:endParaRPr>
          </a:p>
          <a:p>
            <a:endParaRPr lang="en-CA" baseline="0" dirty="0"/>
          </a:p>
          <a:p>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5558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r>
              <a:rPr lang="en-CA" dirty="0" smtClean="0"/>
              <a:t>We will start with the metadata information.</a:t>
            </a:r>
          </a:p>
          <a:p>
            <a:endParaRPr lang="en-CA" baseline="0" dirty="0" smtClean="0"/>
          </a:p>
          <a:p>
            <a:r>
              <a:rPr lang="en-CA" dirty="0" smtClean="0"/>
              <a:t>The</a:t>
            </a:r>
            <a:r>
              <a:rPr lang="en-CA" baseline="0" dirty="0" smtClean="0"/>
              <a:t> </a:t>
            </a:r>
            <a:r>
              <a:rPr lang="en-CA" b="1" baseline="0" dirty="0" smtClean="0"/>
              <a:t>file identifier </a:t>
            </a:r>
            <a:r>
              <a:rPr lang="en-CA" dirty="0" smtClean="0"/>
              <a:t>is associated with the metadata record. This identifier is generated automatically when creating the metadata from the catalogue.</a:t>
            </a:r>
          </a:p>
          <a:p>
            <a:endParaRPr lang="en-CA" dirty="0" smtClean="0"/>
          </a:p>
          <a:p>
            <a:r>
              <a:rPr lang="en-CA" dirty="0" smtClean="0"/>
              <a:t>The </a:t>
            </a:r>
            <a:r>
              <a:rPr lang="en-CA" b="1" baseline="0" dirty="0" smtClean="0"/>
              <a:t>metadata language, </a:t>
            </a:r>
            <a:r>
              <a:rPr lang="en-CA" b="0" baseline="0" dirty="0" smtClean="0"/>
              <a:t>is the first input language for information. This information </a:t>
            </a:r>
            <a:r>
              <a:rPr lang="en-CA" dirty="0" smtClean="0"/>
              <a:t>is also generated automatically when creating the metadata from the catalogue</a:t>
            </a:r>
            <a:endParaRPr lang="en-CA" b="0" baseline="0" dirty="0" smtClean="0"/>
          </a:p>
          <a:p>
            <a:r>
              <a:rPr lang="en-CA" dirty="0" smtClean="0"/>
              <a:t>The </a:t>
            </a:r>
            <a:r>
              <a:rPr lang="en-CA" b="1" baseline="0" dirty="0" smtClean="0"/>
              <a:t>character set</a:t>
            </a:r>
            <a:r>
              <a:rPr lang="en-CA" dirty="0" smtClean="0"/>
              <a:t>, is used for encoding the file, which is still automatically generated from the catalogue </a:t>
            </a:r>
          </a:p>
          <a:p>
            <a:r>
              <a:rPr lang="en-CA" dirty="0" smtClean="0"/>
              <a:t>The </a:t>
            </a:r>
            <a:r>
              <a:rPr lang="en-CA" b="1" baseline="0" dirty="0" smtClean="0"/>
              <a:t>hierarchy level</a:t>
            </a:r>
            <a:r>
              <a:rPr lang="en-CA" dirty="0" smtClean="0"/>
              <a:t>, which is typically</a:t>
            </a:r>
            <a:r>
              <a:rPr lang="en-CA" baseline="0" dirty="0" smtClean="0"/>
              <a:t> “</a:t>
            </a:r>
            <a:r>
              <a:rPr lang="en-CA" dirty="0" smtClean="0"/>
              <a:t>dataset; </a:t>
            </a:r>
            <a:r>
              <a:rPr lang="en-CA" dirty="0" err="1" smtClean="0"/>
              <a:t>jeuDonnées</a:t>
            </a:r>
            <a:r>
              <a:rPr lang="en-CA" dirty="0" smtClean="0"/>
              <a:t>” or “series; </a:t>
            </a:r>
            <a:r>
              <a:rPr lang="en-CA" dirty="0" err="1" smtClean="0"/>
              <a:t>série</a:t>
            </a:r>
            <a:r>
              <a:rPr lang="en-CA" dirty="0" smtClean="0"/>
              <a:t>” will be selected, with series being selected for a collection.</a:t>
            </a:r>
          </a:p>
          <a:p>
            <a:r>
              <a:rPr lang="en-CA" dirty="0" smtClean="0"/>
              <a:t>The </a:t>
            </a:r>
            <a:r>
              <a:rPr lang="en-CA" b="1" baseline="0" dirty="0" smtClean="0"/>
              <a:t>first</a:t>
            </a:r>
            <a:r>
              <a:rPr lang="en-CA" dirty="0" smtClean="0"/>
              <a:t> </a:t>
            </a:r>
            <a:r>
              <a:rPr lang="en-CA" b="1" baseline="0" dirty="0" smtClean="0"/>
              <a:t>contact, is the one associated with the editor or person responsible for the metadata, which is defined by</a:t>
            </a:r>
          </a:p>
          <a:p>
            <a:r>
              <a:rPr lang="en-CA" dirty="0" smtClean="0"/>
              <a:t>    - the name of the organization in English and French</a:t>
            </a:r>
          </a:p>
          <a:p>
            <a:r>
              <a:rPr lang="en-CA" dirty="0" smtClean="0"/>
              <a:t>    - the email address</a:t>
            </a:r>
          </a:p>
          <a:p>
            <a:r>
              <a:rPr lang="en-CA" dirty="0" smtClean="0"/>
              <a:t>    - The role of this contact, with the suggested value being the “contact”</a:t>
            </a:r>
          </a:p>
          <a:p>
            <a:endParaRPr lang="en-CA" baseline="0" dirty="0" smtClean="0"/>
          </a:p>
          <a:p>
            <a:pPr lvl="1"/>
            <a:r>
              <a:rPr lang="en-CA" dirty="0" smtClean="0"/>
              <a:t>Note that the name of the organization is the corporate title of the federal organization, preceded by the “Government of Canada” label.  You can add sub-organization names separated by the “;” character to indicate the sector, branch or division.</a:t>
            </a:r>
          </a:p>
        </p:txBody>
      </p:sp>
      <p:sp>
        <p:nvSpPr>
          <p:cNvPr id="4" name="Slide Number Placeholder 3"/>
          <p:cNvSpPr>
            <a:spLocks noGrp="1"/>
          </p:cNvSpPr>
          <p:nvPr>
            <p:ph type="sldNum" sz="quarter" idx="10"/>
          </p:nvPr>
        </p:nvSpPr>
        <p:spPr/>
        <p:txBody>
          <a:bodyPr/>
          <a:lstStyle/>
          <a:p>
            <a:fld id="{45986802-38FC-42D9-B26E-1EAD6091AB91}" type="slidenum">
              <a:rPr lang="en-CA" smtClean="0"/>
              <a:t>8</a:t>
            </a:fld>
            <a:endParaRPr lang="en-CA"/>
          </a:p>
        </p:txBody>
      </p:sp>
    </p:spTree>
    <p:extLst>
      <p:ext uri="{BB962C8B-B14F-4D97-AF65-F5344CB8AC3E}">
        <p14:creationId xmlns:p14="http://schemas.microsoft.com/office/powerpoint/2010/main" val="438972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CA" dirty="0" smtClean="0"/>
              <a:t>The </a:t>
            </a:r>
            <a:r>
              <a:rPr lang="en-CA" b="1" baseline="0" dirty="0" smtClean="0"/>
              <a:t>metadata date stamp</a:t>
            </a:r>
            <a:r>
              <a:rPr lang="en-CA" dirty="0" smtClean="0"/>
              <a:t>, is generated automatically when creating or editing the metadata from the catalogue. </a:t>
            </a:r>
          </a:p>
          <a:p>
            <a:pPr defTabSz="921167">
              <a:defRPr/>
            </a:pPr>
            <a:r>
              <a:rPr lang="en-CA" dirty="0" smtClean="0"/>
              <a:t>The </a:t>
            </a:r>
            <a:r>
              <a:rPr lang="en-CA" b="1" baseline="0" dirty="0" smtClean="0"/>
              <a:t>metadata standard name</a:t>
            </a:r>
            <a:r>
              <a:rPr lang="en-CA" dirty="0" smtClean="0"/>
              <a:t>, is automatically integrated when creating or editing the metadata from the catalogue. </a:t>
            </a:r>
          </a:p>
          <a:p>
            <a:r>
              <a:rPr lang="en-CA" dirty="0" smtClean="0"/>
              <a:t>The </a:t>
            </a:r>
            <a:r>
              <a:rPr lang="en-CA" b="1" baseline="0" dirty="0" smtClean="0"/>
              <a:t>second</a:t>
            </a:r>
            <a:r>
              <a:rPr lang="en-CA" dirty="0" smtClean="0"/>
              <a:t> </a:t>
            </a:r>
            <a:r>
              <a:rPr lang="en-CA" b="1" baseline="0" dirty="0" smtClean="0"/>
              <a:t>metadata language </a:t>
            </a:r>
            <a:r>
              <a:rPr lang="en-CA" b="0" baseline="0" dirty="0" smtClean="0"/>
              <a:t>is accompanied by the </a:t>
            </a:r>
            <a:r>
              <a:rPr lang="en-CA" b="1" baseline="0" dirty="0" smtClean="0"/>
              <a:t>country </a:t>
            </a:r>
            <a:r>
              <a:rPr lang="en-CA" b="0" baseline="0" dirty="0" smtClean="0"/>
              <a:t>associated with this second language and the character </a:t>
            </a:r>
            <a:r>
              <a:rPr lang="en-CA" b="1" baseline="0" dirty="0" smtClean="0"/>
              <a:t>encoding</a:t>
            </a:r>
            <a:r>
              <a:rPr lang="en-CA" b="0" baseline="0" dirty="0" smtClean="0"/>
              <a:t> for the second language. </a:t>
            </a:r>
          </a:p>
          <a:p>
            <a:r>
              <a:rPr lang="en-CA" b="0" baseline="0" dirty="0" smtClean="0"/>
              <a:t>This information associated with the second language</a:t>
            </a:r>
            <a:r>
              <a:rPr lang="en-CA" dirty="0" smtClean="0"/>
              <a:t> is also generated automatically when creating the metadata from the catalogue.</a:t>
            </a:r>
          </a:p>
          <a:p>
            <a:r>
              <a:rPr lang="en-CA" dirty="0" smtClean="0"/>
              <a:t>This section is completed by the </a:t>
            </a:r>
            <a:r>
              <a:rPr lang="en-CA" b="1" baseline="0" dirty="0" smtClean="0"/>
              <a:t>reference system(s)</a:t>
            </a:r>
            <a:r>
              <a:rPr lang="en-CA" dirty="0" smtClean="0"/>
              <a:t> associated with the geospatial data.  </a:t>
            </a:r>
          </a:p>
          <a:p>
            <a:r>
              <a:rPr lang="en-CA" dirty="0" smtClean="0"/>
              <a:t>The description of a reference system is done through:</a:t>
            </a:r>
          </a:p>
          <a:p>
            <a:pPr marL="633302" lvl="1" indent="-172719">
              <a:buFontTx/>
              <a:buChar char="-"/>
            </a:pPr>
            <a:r>
              <a:rPr lang="en-CA" b="0" baseline="0" dirty="0" smtClean="0"/>
              <a:t>the reference system code, usually an EPSG or SR-ORG code; </a:t>
            </a:r>
          </a:p>
          <a:p>
            <a:pPr marL="633302" lvl="1" indent="-172719">
              <a:buFontTx/>
              <a:buChar char="-"/>
            </a:pPr>
            <a:r>
              <a:rPr lang="en-CA" b="0" baseline="0" dirty="0" smtClean="0"/>
              <a:t>a link to the organization responsible for the reference system; and</a:t>
            </a:r>
          </a:p>
          <a:p>
            <a:pPr marL="633302" lvl="1" indent="-172719">
              <a:buFontTx/>
              <a:buChar char="-"/>
            </a:pPr>
            <a:r>
              <a:rPr lang="en-CA" b="0" baseline="0" dirty="0" smtClean="0"/>
              <a:t>the version.  </a:t>
            </a:r>
          </a:p>
          <a:p>
            <a:pPr marL="460583" lvl="1" indent="0">
              <a:buFontTx/>
              <a:buNone/>
            </a:pPr>
            <a:endParaRPr lang="en-CA" b="0" baseline="0" dirty="0" smtClean="0"/>
          </a:p>
          <a:p>
            <a:pPr marL="460583" lvl="1" indent="0">
              <a:buFontTx/>
              <a:buNone/>
            </a:pPr>
            <a:r>
              <a:rPr lang="en-CA" b="0" baseline="0" dirty="0" smtClean="0"/>
              <a:t>All reference systems in which geospatial data are available for download must be listed, as well as the web map service reference system through which the data is accessible without remapping.</a:t>
            </a:r>
            <a:endParaRPr lang="en-CA" baseline="0" dirty="0"/>
          </a:p>
        </p:txBody>
      </p:sp>
      <p:sp>
        <p:nvSpPr>
          <p:cNvPr id="4" name="Slide Number Placeholder 3"/>
          <p:cNvSpPr>
            <a:spLocks noGrp="1"/>
          </p:cNvSpPr>
          <p:nvPr>
            <p:ph type="sldNum" sz="quarter" idx="10"/>
          </p:nvPr>
        </p:nvSpPr>
        <p:spPr/>
        <p:txBody>
          <a:bodyPr/>
          <a:lstStyle/>
          <a:p>
            <a:fld id="{45986802-38FC-42D9-B26E-1EAD6091AB91}" type="slidenum">
              <a:rPr lang="en-CA" smtClean="0"/>
              <a:t>9</a:t>
            </a:fld>
            <a:endParaRPr lang="en-CA"/>
          </a:p>
        </p:txBody>
      </p:sp>
    </p:spTree>
    <p:extLst>
      <p:ext uri="{BB962C8B-B14F-4D97-AF65-F5344CB8AC3E}">
        <p14:creationId xmlns:p14="http://schemas.microsoft.com/office/powerpoint/2010/main" val="3910327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dirty="0" smtClean="0"/>
              <a:t>We will now start the second section that presents information on the data.</a:t>
            </a:r>
          </a:p>
          <a:p>
            <a:endParaRPr lang="en-CA" baseline="0" dirty="0" smtClean="0"/>
          </a:p>
          <a:p>
            <a:r>
              <a:rPr lang="en-CA" dirty="0" smtClean="0"/>
              <a:t>First, there is </a:t>
            </a:r>
            <a:r>
              <a:rPr lang="en-CA" b="1" baseline="0" dirty="0" smtClean="0"/>
              <a:t>the title corresponding to the record name.  </a:t>
            </a:r>
            <a:r>
              <a:rPr lang="en-CA" b="0" baseline="0" dirty="0" smtClean="0"/>
              <a:t>This field is important since it </a:t>
            </a:r>
            <a:r>
              <a:rPr lang="en-CA" dirty="0" smtClean="0"/>
              <a:t>allows FGP users to find the data. To help create the title of your data, follow the naming convention we saw earlier. Please note that it is necessary to include both an English title and a French title.</a:t>
            </a:r>
          </a:p>
          <a:p>
            <a:endParaRPr lang="en-CA" baseline="0" dirty="0" smtClean="0"/>
          </a:p>
          <a:p>
            <a:r>
              <a:rPr lang="en-CA" dirty="0" smtClean="0"/>
              <a:t>Next, </a:t>
            </a:r>
            <a:r>
              <a:rPr lang="en-CA" b="1" baseline="0" dirty="0" smtClean="0"/>
              <a:t>the date information </a:t>
            </a:r>
            <a:r>
              <a:rPr lang="en-CA" dirty="0" smtClean="0"/>
              <a:t>includes the date of </a:t>
            </a:r>
            <a:r>
              <a:rPr lang="en-CA" b="1" baseline="0" dirty="0" smtClean="0"/>
              <a:t>creation </a:t>
            </a:r>
            <a:r>
              <a:rPr lang="en-CA" b="0" baseline="0" dirty="0" smtClean="0"/>
              <a:t>of the data</a:t>
            </a:r>
            <a:r>
              <a:rPr lang="en-CA" dirty="0" smtClean="0"/>
              <a:t>, the </a:t>
            </a:r>
            <a:r>
              <a:rPr lang="en-CA" b="1" baseline="0" dirty="0" smtClean="0"/>
              <a:t>publication</a:t>
            </a:r>
            <a:r>
              <a:rPr lang="en-CA" dirty="0" smtClean="0"/>
              <a:t> date and, where applicable, the </a:t>
            </a:r>
            <a:r>
              <a:rPr lang="en-CA" b="1" baseline="0" dirty="0" smtClean="0"/>
              <a:t>revision date</a:t>
            </a:r>
            <a:r>
              <a:rPr lang="en-CA" dirty="0" smtClean="0"/>
              <a:t>. The creation date and the publication date are mandatory.</a:t>
            </a:r>
          </a:p>
          <a:p>
            <a:endParaRPr lang="en-CA" baseline="0" dirty="0" smtClean="0"/>
          </a:p>
          <a:p>
            <a:r>
              <a:rPr lang="en-CA" dirty="0" smtClean="0"/>
              <a:t>We then have the </a:t>
            </a:r>
            <a:r>
              <a:rPr lang="en-CA" b="1" baseline="0" dirty="0" smtClean="0"/>
              <a:t>required second contact</a:t>
            </a:r>
            <a:r>
              <a:rPr lang="en-CA" dirty="0" smtClean="0"/>
              <a:t>, the one associated with the data.</a:t>
            </a:r>
          </a:p>
          <a:p>
            <a:r>
              <a:rPr lang="en-CA" dirty="0" smtClean="0"/>
              <a:t>As with the previous contact, the name of the organization, the email address and the role associated with this contact must be provided.</a:t>
            </a:r>
          </a:p>
          <a:p>
            <a:endParaRPr lang="en-CA" baseline="0" dirty="0" smtClean="0"/>
          </a:p>
          <a:p>
            <a:pPr defTabSz="921167">
              <a:defRPr/>
            </a:pPr>
            <a:r>
              <a:rPr lang="en-CA" dirty="0" smtClean="0"/>
              <a:t>Then there is the </a:t>
            </a:r>
            <a:r>
              <a:rPr lang="en-CA" b="1" baseline="0" dirty="0" smtClean="0"/>
              <a:t>abstract</a:t>
            </a:r>
            <a:r>
              <a:rPr lang="en-CA" b="0" baseline="0" dirty="0" smtClean="0"/>
              <a:t>;</a:t>
            </a:r>
            <a:r>
              <a:rPr lang="en-CA" dirty="0" smtClean="0"/>
              <a:t> it gives information on the data. To be effective, the first lines of the abstract must describe the data effectively so that the reader can quickly get a clear idea of the content of the dataset involved.</a:t>
            </a:r>
          </a:p>
          <a:p>
            <a:pPr defTabSz="921167">
              <a:defRPr/>
            </a:pPr>
            <a:endParaRPr lang="en-CA" baseline="0" dirty="0" smtClean="0"/>
          </a:p>
          <a:p>
            <a:pPr defTabSz="921167">
              <a:defRPr/>
            </a:pPr>
            <a:r>
              <a:rPr lang="en-CA" b="1" baseline="0" dirty="0" smtClean="0"/>
              <a:t>The status</a:t>
            </a:r>
            <a:r>
              <a:rPr lang="en-CA" dirty="0" smtClean="0"/>
              <a:t> gives the development phase of the dataset: is it completed, archived, in production,</a:t>
            </a:r>
            <a:r>
              <a:rPr lang="en-CA" baseline="0" dirty="0" smtClean="0"/>
              <a:t> etc. ?</a:t>
            </a: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10</a:t>
            </a:fld>
            <a:endParaRPr lang="en-CA"/>
          </a:p>
        </p:txBody>
      </p:sp>
    </p:spTree>
    <p:extLst>
      <p:ext uri="{BB962C8B-B14F-4D97-AF65-F5344CB8AC3E}">
        <p14:creationId xmlns:p14="http://schemas.microsoft.com/office/powerpoint/2010/main" val="1733813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CA" dirty="0" smtClean="0"/>
              <a:t>For the </a:t>
            </a:r>
            <a:r>
              <a:rPr lang="en-CA" b="1" baseline="0" dirty="0" smtClean="0"/>
              <a:t>maintenance and update frequency:</a:t>
            </a:r>
            <a:r>
              <a:rPr lang="en-CA" dirty="0" smtClean="0"/>
              <a:t> you indicate</a:t>
            </a:r>
            <a:r>
              <a:rPr lang="en-CA" baseline="0" dirty="0" smtClean="0"/>
              <a:t> whether </a:t>
            </a:r>
            <a:r>
              <a:rPr lang="en-CA" dirty="0" smtClean="0"/>
              <a:t>the data is updated as needed, continuously, annually, or if</a:t>
            </a:r>
            <a:r>
              <a:rPr lang="en-CA" baseline="0" dirty="0" smtClean="0"/>
              <a:t> updating is</a:t>
            </a:r>
            <a:r>
              <a:rPr lang="en-CA" dirty="0" smtClean="0"/>
              <a:t> unplanned?</a:t>
            </a:r>
          </a:p>
          <a:p>
            <a:pPr defTabSz="921167">
              <a:defRPr/>
            </a:pPr>
            <a:endParaRPr lang="en-CA" baseline="0" dirty="0" smtClean="0"/>
          </a:p>
          <a:p>
            <a:pPr defTabSz="921167">
              <a:defRPr/>
            </a:pPr>
            <a:r>
              <a:rPr lang="en-CA" dirty="0" smtClean="0"/>
              <a:t>Now we are going to the </a:t>
            </a:r>
            <a:r>
              <a:rPr lang="en-CA" b="1" baseline="0" dirty="0" smtClean="0"/>
              <a:t>keywords</a:t>
            </a:r>
            <a:r>
              <a:rPr lang="en-CA" dirty="0" smtClean="0"/>
              <a:t>. At a minimum, one keyword must be supplied from the Government of Canada Core Subject Thesaurus.  </a:t>
            </a:r>
          </a:p>
          <a:p>
            <a:pPr defTabSz="921167">
              <a:defRPr/>
            </a:pPr>
            <a:endParaRPr lang="en-CA" baseline="0" dirty="0" smtClean="0"/>
          </a:p>
          <a:p>
            <a:pPr defTabSz="921167">
              <a:defRPr/>
            </a:pPr>
            <a:r>
              <a:rPr lang="en-CA" dirty="0" smtClean="0"/>
              <a:t>By selecting a keyword from the drop-down list in the catalogue, all of the following mandatory information will automatically be entered:</a:t>
            </a:r>
          </a:p>
          <a:p>
            <a:pPr marL="172719" indent="-172719" defTabSz="921167">
              <a:buFontTx/>
              <a:buChar char="-"/>
              <a:defRPr/>
            </a:pPr>
            <a:r>
              <a:rPr lang="en-CA" dirty="0" smtClean="0"/>
              <a:t>The keyword in English and the equivalent in French</a:t>
            </a:r>
          </a:p>
          <a:p>
            <a:pPr marL="172719" indent="-172719" defTabSz="921167">
              <a:buFontTx/>
              <a:buChar char="-"/>
              <a:defRPr/>
            </a:pPr>
            <a:r>
              <a:rPr lang="en-CA" dirty="0" smtClean="0"/>
              <a:t>The type of keyword that</a:t>
            </a:r>
            <a:r>
              <a:rPr lang="en-CA" baseline="0" dirty="0" smtClean="0"/>
              <a:t> </a:t>
            </a:r>
            <a:r>
              <a:rPr lang="en-CA" dirty="0" smtClean="0"/>
              <a:t>the topic is</a:t>
            </a:r>
          </a:p>
          <a:p>
            <a:pPr marL="172719" indent="-172719" defTabSz="921167">
              <a:buFontTx/>
              <a:buChar char="-"/>
              <a:defRPr/>
            </a:pPr>
            <a:r>
              <a:rPr lang="en-CA" dirty="0" smtClean="0"/>
              <a:t>The name of the thesaurus</a:t>
            </a:r>
          </a:p>
          <a:p>
            <a:pPr marL="172719" indent="-172719" defTabSz="921167">
              <a:buFontTx/>
              <a:buChar char="-"/>
              <a:defRPr/>
            </a:pPr>
            <a:r>
              <a:rPr lang="en-CA" dirty="0" smtClean="0"/>
              <a:t>The dates of creation and publication of the thesaurus</a:t>
            </a:r>
          </a:p>
          <a:p>
            <a:pPr marL="172719" indent="-172719" defTabSz="921167">
              <a:buFontTx/>
              <a:buChar char="-"/>
              <a:defRPr/>
            </a:pPr>
            <a:r>
              <a:rPr lang="en-CA" dirty="0" smtClean="0"/>
              <a:t>The organization responsible for the thesaurus</a:t>
            </a:r>
          </a:p>
          <a:p>
            <a:pPr marL="172719" indent="-172719" defTabSz="921167">
              <a:buFontTx/>
              <a:buChar char="-"/>
              <a:defRPr/>
            </a:pPr>
            <a:r>
              <a:rPr lang="en-CA" dirty="0" smtClean="0"/>
              <a:t>The role of this organization </a:t>
            </a:r>
          </a:p>
          <a:p>
            <a:pPr marL="172719" indent="-172719" defTabSz="921167">
              <a:buFontTx/>
              <a:buChar char="-"/>
              <a:defRPr/>
            </a:pPr>
            <a:endParaRPr lang="en-CA" baseline="0" dirty="0" smtClean="0"/>
          </a:p>
          <a:p>
            <a:pPr defTabSz="921167">
              <a:defRPr/>
            </a:pPr>
            <a:r>
              <a:rPr lang="en-CA" dirty="0" smtClean="0"/>
              <a:t>Choose all the keywords that identify the essential concepts of the data.</a:t>
            </a:r>
          </a:p>
          <a:p>
            <a:pPr defTabSz="921167">
              <a:defRPr/>
            </a:pPr>
            <a:endParaRPr lang="en-CA" baseline="0" dirty="0" smtClean="0"/>
          </a:p>
          <a:p>
            <a:pPr defTabSz="921167">
              <a:defRPr/>
            </a:pPr>
            <a:r>
              <a:rPr lang="en-CA" dirty="0" smtClean="0"/>
              <a:t>Although not required, additional keywords not included in the thesaurus may be added.</a:t>
            </a:r>
          </a:p>
        </p:txBody>
      </p:sp>
      <p:sp>
        <p:nvSpPr>
          <p:cNvPr id="4" name="Slide Number Placeholder 3"/>
          <p:cNvSpPr>
            <a:spLocks noGrp="1"/>
          </p:cNvSpPr>
          <p:nvPr>
            <p:ph type="sldNum" sz="quarter" idx="10"/>
          </p:nvPr>
        </p:nvSpPr>
        <p:spPr/>
        <p:txBody>
          <a:bodyPr/>
          <a:lstStyle/>
          <a:p>
            <a:fld id="{45986802-38FC-42D9-B26E-1EAD6091AB91}" type="slidenum">
              <a:rPr lang="en-CA" smtClean="0"/>
              <a:t>11</a:t>
            </a:fld>
            <a:endParaRPr lang="en-CA"/>
          </a:p>
        </p:txBody>
      </p:sp>
    </p:spTree>
    <p:extLst>
      <p:ext uri="{BB962C8B-B14F-4D97-AF65-F5344CB8AC3E}">
        <p14:creationId xmlns:p14="http://schemas.microsoft.com/office/powerpoint/2010/main" val="2894727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CA" dirty="0" smtClean="0"/>
              <a:t>The data currently published on the FGP must meet the Open Government </a:t>
            </a:r>
            <a:r>
              <a:rPr lang="en-CA" b="1" baseline="0" dirty="0" smtClean="0"/>
              <a:t>Licence</a:t>
            </a:r>
            <a:r>
              <a:rPr lang="en-CA" dirty="0" smtClean="0"/>
              <a:t>. </a:t>
            </a:r>
          </a:p>
          <a:p>
            <a:pPr defTabSz="921167">
              <a:defRPr/>
            </a:pPr>
            <a:r>
              <a:rPr lang="en-CA" dirty="0" smtClean="0"/>
              <a:t>The </a:t>
            </a:r>
            <a:r>
              <a:rPr lang="en-CA" b="1" dirty="0" smtClean="0"/>
              <a:t>use l</a:t>
            </a:r>
            <a:r>
              <a:rPr lang="en-CA" b="1" baseline="0" dirty="0" smtClean="0"/>
              <a:t>imitation</a:t>
            </a:r>
            <a:r>
              <a:rPr lang="en-CA" dirty="0" smtClean="0"/>
              <a:t>, </a:t>
            </a:r>
            <a:r>
              <a:rPr lang="en-CA" b="1" dirty="0" smtClean="0"/>
              <a:t>access constraints </a:t>
            </a:r>
            <a:r>
              <a:rPr lang="en-CA" dirty="0" smtClean="0"/>
              <a:t>and </a:t>
            </a:r>
            <a:r>
              <a:rPr lang="en-CA" b="1" dirty="0" smtClean="0"/>
              <a:t>use constraints </a:t>
            </a:r>
            <a:r>
              <a:rPr lang="en-CA" dirty="0" smtClean="0"/>
              <a:t>fields will be populated with the appropriate values when the metadata are entered from the catalogue.</a:t>
            </a:r>
          </a:p>
          <a:p>
            <a:pPr defTabSz="921167">
              <a:defRPr/>
            </a:pPr>
            <a:endParaRPr lang="en-CA" baseline="0" dirty="0" smtClean="0"/>
          </a:p>
          <a:p>
            <a:pPr defTabSz="921167">
              <a:defRPr/>
            </a:pPr>
            <a:r>
              <a:rPr lang="en-CA" dirty="0" smtClean="0"/>
              <a:t>The </a:t>
            </a:r>
            <a:r>
              <a:rPr lang="en-CA" b="1" baseline="0" dirty="0" smtClean="0"/>
              <a:t>spatial representation type</a:t>
            </a:r>
            <a:r>
              <a:rPr lang="en-CA" dirty="0" smtClean="0"/>
              <a:t> must be specified. We usually find “vector” values for vector data or “grid” for</a:t>
            </a:r>
            <a:r>
              <a:rPr lang="en-CA" baseline="0" dirty="0" smtClean="0"/>
              <a:t> raster</a:t>
            </a:r>
            <a:r>
              <a:rPr lang="en-CA" dirty="0" smtClean="0"/>
              <a:t> data.</a:t>
            </a:r>
          </a:p>
          <a:p>
            <a:pPr defTabSz="921167">
              <a:defRPr/>
            </a:pPr>
            <a:endParaRPr lang="en-CA" baseline="0" dirty="0" smtClean="0"/>
          </a:p>
          <a:p>
            <a:pPr defTabSz="921167">
              <a:defRPr/>
            </a:pPr>
            <a:r>
              <a:rPr lang="en-CA" dirty="0" smtClean="0"/>
              <a:t>In the next field is the </a:t>
            </a:r>
            <a:r>
              <a:rPr lang="en-CA" b="1" baseline="0" dirty="0" smtClean="0"/>
              <a:t>language </a:t>
            </a:r>
            <a:r>
              <a:rPr lang="en-CA" b="0" baseline="0" dirty="0" smtClean="0"/>
              <a:t>of the data</a:t>
            </a:r>
            <a:r>
              <a:rPr lang="en-CA" dirty="0" smtClean="0"/>
              <a:t>. If the data are available in both official languages, this field will be repeated to mention both languages. If the data do not contain any linguistic content, such as an image, the value "</a:t>
            </a:r>
            <a:r>
              <a:rPr lang="en-CA" dirty="0" err="1" smtClean="0"/>
              <a:t>zxx</a:t>
            </a:r>
            <a:r>
              <a:rPr lang="en-CA" dirty="0" smtClean="0"/>
              <a:t>" must be entered.</a:t>
            </a:r>
          </a:p>
          <a:p>
            <a:pPr defTabSz="921167">
              <a:defRPr/>
            </a:pPr>
            <a:endParaRPr lang="en-CA" baseline="0" dirty="0" smtClean="0"/>
          </a:p>
          <a:p>
            <a:pPr defTabSz="921167">
              <a:defRPr/>
            </a:pPr>
            <a:r>
              <a:rPr lang="en-CA" dirty="0" smtClean="0"/>
              <a:t>The main </a:t>
            </a:r>
            <a:r>
              <a:rPr lang="en-CA" b="1" baseline="0" dirty="0" smtClean="0"/>
              <a:t>topic category</a:t>
            </a:r>
            <a:r>
              <a:rPr lang="en-CA" dirty="0" smtClean="0"/>
              <a:t> of the data must be selected from a list of 19 values.  Several topics can be selected as needed.</a:t>
            </a:r>
          </a:p>
          <a:p>
            <a:pPr defTabSz="921167">
              <a:defRPr/>
            </a:pPr>
            <a:endParaRPr lang="en-CA" baseline="0" dirty="0" smtClean="0"/>
          </a:p>
          <a:p>
            <a:pPr defTabSz="921167">
              <a:defRPr/>
            </a:pPr>
            <a:r>
              <a:rPr lang="en-CA" dirty="0" smtClean="0"/>
              <a:t>To complete this section, the </a:t>
            </a:r>
            <a:r>
              <a:rPr lang="en-CA" b="1" baseline="0" dirty="0" smtClean="0"/>
              <a:t>geographic bounding box </a:t>
            </a:r>
            <a:r>
              <a:rPr lang="en-CA" dirty="0" smtClean="0"/>
              <a:t>and </a:t>
            </a:r>
            <a:r>
              <a:rPr lang="en-CA" b="1" baseline="0" dirty="0" smtClean="0"/>
              <a:t>temporal extent </a:t>
            </a:r>
            <a:r>
              <a:rPr lang="en-CA" dirty="0" smtClean="0"/>
              <a:t>must be provided.</a:t>
            </a:r>
          </a:p>
          <a:p>
            <a:pPr defTabSz="921167">
              <a:defRPr/>
            </a:pPr>
            <a:endParaRPr lang="en-CA" baseline="0" dirty="0" smtClean="0"/>
          </a:p>
          <a:p>
            <a:pPr defTabSz="921167">
              <a:defRPr/>
            </a:pPr>
            <a:r>
              <a:rPr lang="en-CA" b="1" baseline="0" dirty="0" smtClean="0"/>
              <a:t>The geographic bounding box </a:t>
            </a:r>
            <a:r>
              <a:rPr lang="en-CA" b="0" baseline="0" dirty="0" smtClean="0"/>
              <a:t>is</a:t>
            </a:r>
            <a:r>
              <a:rPr lang="en-CA" dirty="0" smtClean="0"/>
              <a:t> the box that encompasses the data. It will be defined by both maximum and minimum,</a:t>
            </a:r>
            <a:r>
              <a:rPr lang="en-CA" baseline="0" dirty="0" smtClean="0"/>
              <a:t> latitudes and longitudes</a:t>
            </a:r>
            <a:endParaRPr lang="en-CA" dirty="0" smtClean="0"/>
          </a:p>
          <a:p>
            <a:pPr defTabSz="921167">
              <a:defRPr/>
            </a:pPr>
            <a:r>
              <a:rPr lang="en-CA" b="1" baseline="0" dirty="0" smtClean="0"/>
              <a:t>The temporal extent </a:t>
            </a:r>
            <a:r>
              <a:rPr lang="en-CA" dirty="0" smtClean="0"/>
              <a:t>is the period covered by the data content, which is defined by a start date and an end date. The end date is not required when the dataset is still valid.</a:t>
            </a:r>
          </a:p>
          <a:p>
            <a:pPr defTabSz="921167">
              <a:defRP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12</a:t>
            </a:fld>
            <a:endParaRPr lang="en-CA"/>
          </a:p>
        </p:txBody>
      </p:sp>
    </p:spTree>
    <p:extLst>
      <p:ext uri="{BB962C8B-B14F-4D97-AF65-F5344CB8AC3E}">
        <p14:creationId xmlns:p14="http://schemas.microsoft.com/office/powerpoint/2010/main" val="2422149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21167">
              <a:defRPr/>
            </a:pPr>
            <a:r>
              <a:rPr lang="en-CA" dirty="0" smtClean="0"/>
              <a:t>We will begin the third and final section of the metadata that contains the information on data distribution.</a:t>
            </a:r>
          </a:p>
          <a:p>
            <a:pPr defTabSz="921167">
              <a:defRPr/>
            </a:pPr>
            <a:endParaRPr lang="en-CA" baseline="0" dirty="0"/>
          </a:p>
          <a:p>
            <a:pPr defTabSz="921167">
              <a:defRPr/>
            </a:pPr>
            <a:r>
              <a:rPr lang="en-CA" dirty="0" smtClean="0"/>
              <a:t>This section lists the distribution formats, describes the distributor and lists the resources put online, whether for web map services, downloadable geospatial data or any other complementary resource such as supporting documents, applications, API applications and indexes for data searches.</a:t>
            </a:r>
          </a:p>
          <a:p>
            <a:pPr defTabSz="921167">
              <a:defRPr/>
            </a:pPr>
            <a:endParaRPr lang="en-CA" baseline="0"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659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For distribution formats, all formats associated with online geospatial data must be listed. Choose </a:t>
            </a:r>
            <a:r>
              <a:rPr lang="en-CA" b="1" dirty="0" smtClean="0"/>
              <a:t>the format</a:t>
            </a:r>
            <a:r>
              <a:rPr lang="en-CA" dirty="0" smtClean="0"/>
              <a:t> from the list of allowable values and enter the version associated with this data format.  If the version is unknown, enter “unknown.”  If your format is not on the list, contact Cindy Mitchell at the FGP office or FGP Customer Service for this format to be added.</a:t>
            </a:r>
          </a:p>
          <a:p>
            <a:pPr lvl="1"/>
            <a:endParaRPr lang="en-CA" baseline="0" dirty="0" smtClean="0"/>
          </a:p>
          <a:p>
            <a:pPr defTabSz="921167">
              <a:defRPr/>
            </a:pPr>
            <a:r>
              <a:rPr lang="en-CA" dirty="0" smtClean="0"/>
              <a:t>We then see the </a:t>
            </a:r>
            <a:r>
              <a:rPr lang="en-CA" b="1" dirty="0" smtClean="0"/>
              <a:t>information on the distributor</a:t>
            </a:r>
            <a:r>
              <a:rPr lang="en-CA" dirty="0" smtClean="0"/>
              <a:t>. This is the last required contact for which the organization, email and role must be provided.</a:t>
            </a:r>
          </a:p>
        </p:txBody>
      </p:sp>
      <p:sp>
        <p:nvSpPr>
          <p:cNvPr id="4" name="Slide Number Placeholder 3"/>
          <p:cNvSpPr>
            <a:spLocks noGrp="1"/>
          </p:cNvSpPr>
          <p:nvPr>
            <p:ph type="sldNum" sz="quarter" idx="10"/>
          </p:nvPr>
        </p:nvSpPr>
        <p:spPr/>
        <p:txBody>
          <a:bodyPr/>
          <a:lstStyle/>
          <a:p>
            <a:fld id="{45986802-38FC-42D9-B26E-1EAD6091AB91}" type="slidenum">
              <a:rPr lang="en-CA" smtClean="0"/>
              <a:t>14</a:t>
            </a:fld>
            <a:endParaRPr lang="en-CA"/>
          </a:p>
        </p:txBody>
      </p:sp>
    </p:spTree>
    <p:extLst>
      <p:ext uri="{BB962C8B-B14F-4D97-AF65-F5344CB8AC3E}">
        <p14:creationId xmlns:p14="http://schemas.microsoft.com/office/powerpoint/2010/main" val="1487819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21167">
              <a:defRPr/>
            </a:pPr>
            <a:r>
              <a:rPr lang="en-CA" dirty="0" smtClean="0"/>
              <a:t>Finally, we see information related to the online resources, whether for Web Map Services, geospatial data available for download or additional documents, applications, and APIs.</a:t>
            </a:r>
            <a:endParaRPr lang="en-CA" dirty="0"/>
          </a:p>
          <a:p>
            <a:pPr defTabSz="921167">
              <a:defRPr/>
            </a:pPr>
            <a:endParaRPr lang="en-CA" baseline="0"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380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21167">
              <a:defRPr/>
            </a:pPr>
            <a:r>
              <a:rPr lang="en-CA" dirty="0" smtClean="0"/>
              <a:t>All of the online resources being described have the same fields: the linkage, the protocol, the name and the description, with particularities when it comes to a Web Map Service.</a:t>
            </a:r>
          </a:p>
          <a:p>
            <a:pPr defTabSz="921167">
              <a:defRPr/>
            </a:pPr>
            <a:endParaRPr lang="en-CA" baseline="0" dirty="0"/>
          </a:p>
          <a:p>
            <a:pPr defTabSz="921167">
              <a:defRPr/>
            </a:pPr>
            <a:r>
              <a:rPr lang="en-CA" dirty="0" smtClean="0"/>
              <a:t>In general, </a:t>
            </a:r>
          </a:p>
          <a:p>
            <a:pPr defTabSz="921167">
              <a:defRPr/>
            </a:pPr>
            <a:r>
              <a:rPr lang="en-CA" dirty="0" smtClean="0"/>
              <a:t> - The linkage is the URL address that gives access to the resource.</a:t>
            </a:r>
          </a:p>
          <a:p>
            <a:pPr defTabSz="921167">
              <a:defRPr/>
            </a:pPr>
            <a:r>
              <a:rPr lang="en-CA" dirty="0" smtClean="0"/>
              <a:t> - The protocol is the type of communication that is expressed by the characters preceding the “:” in the URL address </a:t>
            </a:r>
          </a:p>
          <a:p>
            <a:pPr defTabSz="921167">
              <a:defRPr/>
            </a:pPr>
            <a:r>
              <a:rPr lang="en-CA" dirty="0" smtClean="0"/>
              <a:t> - The name is the title associated with the resource</a:t>
            </a:r>
          </a:p>
          <a:p>
            <a:pPr defTabSz="921167">
              <a:defRPr/>
            </a:pPr>
            <a:r>
              <a:rPr lang="en-CA" dirty="0" smtClean="0"/>
              <a:t> - The description is the concatenation of three information elements: the type of content, the format and the language. This field is used by Open Maps.</a:t>
            </a: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1267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a:p>
            <a:r>
              <a:rPr lang="en-CA" dirty="0" smtClean="0"/>
              <a:t>The first resources you will need to provide are the </a:t>
            </a:r>
            <a:r>
              <a:rPr lang="en-CA" b="1" baseline="0" dirty="0" smtClean="0"/>
              <a:t>Map Resources </a:t>
            </a:r>
            <a:r>
              <a:rPr lang="en-CA" dirty="0" smtClean="0"/>
              <a:t>that allow the operation of the “Display on Map” and "View on Map” buttons.</a:t>
            </a:r>
          </a:p>
          <a:p>
            <a:endParaRPr lang="en-CA" baseline="0" dirty="0" smtClean="0"/>
          </a:p>
          <a:p>
            <a:pPr defTabSz="921167">
              <a:defRPr/>
            </a:pPr>
            <a:r>
              <a:rPr lang="en-CA" dirty="0" smtClean="0"/>
              <a:t>That means you have to create records for two services. And when the service is bilingual, you have to record it twice to have an instance for the English-speaking viewer and an instance for the French-speaking viewer.</a:t>
            </a:r>
          </a:p>
          <a:p>
            <a:endParaRPr lang="en-CA" baseline="0" dirty="0" smtClean="0"/>
          </a:p>
          <a:p>
            <a:r>
              <a:rPr lang="en-CA" dirty="0" smtClean="0"/>
              <a:t>Each service record</a:t>
            </a:r>
            <a:r>
              <a:rPr lang="en-CA" baseline="0" dirty="0" smtClean="0"/>
              <a:t> is comprised of</a:t>
            </a:r>
            <a:r>
              <a:rPr lang="en-CA" dirty="0" smtClean="0"/>
              <a:t> the URL linkage, the communication protocol, the name and the description.</a:t>
            </a:r>
          </a:p>
          <a:p>
            <a:endParaRPr lang="en-CA" baseline="0" dirty="0" smtClean="0"/>
          </a:p>
          <a:p>
            <a:pPr lvl="1"/>
            <a:r>
              <a:rPr lang="en-CA" dirty="0" smtClean="0"/>
              <a:t>The </a:t>
            </a:r>
            <a:r>
              <a:rPr lang="en-CA" b="1" baseline="0" dirty="0" smtClean="0"/>
              <a:t>linkage</a:t>
            </a:r>
            <a:r>
              <a:rPr lang="en-CA" dirty="0" smtClean="0"/>
              <a:t> is the URL completed by the data layer and, optionally, in the case of a WMS service, the display format for the caption and the display format for the item information.</a:t>
            </a:r>
          </a:p>
          <a:p>
            <a:pPr lvl="1"/>
            <a:endParaRPr lang="en-CA" baseline="0" dirty="0" smtClean="0"/>
          </a:p>
          <a:p>
            <a:pPr lvl="1"/>
            <a:r>
              <a:rPr lang="en-CA" dirty="0" smtClean="0"/>
              <a:t>For the </a:t>
            </a:r>
            <a:r>
              <a:rPr lang="en-CA" b="1" baseline="0" dirty="0" smtClean="0"/>
              <a:t>protocol</a:t>
            </a:r>
            <a:r>
              <a:rPr lang="en-CA" dirty="0" smtClean="0"/>
              <a:t>, specify the type of service is specified: ESRI REST or OGC:WMS</a:t>
            </a:r>
          </a:p>
          <a:p>
            <a:pPr lvl="1"/>
            <a:r>
              <a:rPr lang="en-CA" dirty="0" smtClean="0"/>
              <a:t>For the </a:t>
            </a:r>
            <a:r>
              <a:rPr lang="en-CA" b="1" baseline="0" dirty="0" smtClean="0"/>
              <a:t>name</a:t>
            </a:r>
            <a:r>
              <a:rPr lang="en-CA" dirty="0" smtClean="0"/>
              <a:t>, write the title that will appear in the viewer’s legend</a:t>
            </a:r>
          </a:p>
          <a:p>
            <a:pPr lvl="1"/>
            <a:r>
              <a:rPr lang="en-CA" dirty="0" smtClean="0"/>
              <a:t>As for the </a:t>
            </a:r>
            <a:r>
              <a:rPr lang="en-CA" b="1" baseline="0" dirty="0" smtClean="0"/>
              <a:t>description</a:t>
            </a:r>
            <a:r>
              <a:rPr lang="en-CA" dirty="0" smtClean="0"/>
              <a:t>, it is composed of three of the following information elements:  </a:t>
            </a:r>
          </a:p>
          <a:p>
            <a:pPr lvl="1"/>
            <a:r>
              <a:rPr lang="en-CA" dirty="0" smtClean="0"/>
              <a:t>  </a:t>
            </a:r>
            <a:r>
              <a:rPr lang="en-US" dirty="0" smtClean="0"/>
              <a:t>	</a:t>
            </a:r>
            <a:r>
              <a:rPr lang="en-CA" dirty="0" smtClean="0"/>
              <a:t>“Web Service” for the type of content, </a:t>
            </a:r>
          </a:p>
          <a:p>
            <a:pPr lvl="1"/>
            <a:r>
              <a:rPr lang="en-CA" dirty="0" smtClean="0"/>
              <a:t> </a:t>
            </a:r>
            <a:r>
              <a:rPr lang="en-US" dirty="0" smtClean="0"/>
              <a:t>	</a:t>
            </a:r>
            <a:r>
              <a:rPr lang="en-CA" dirty="0" smtClean="0"/>
              <a:t> WMS or ESRI REST for the format, and </a:t>
            </a:r>
          </a:p>
          <a:p>
            <a:pPr lvl="1"/>
            <a:r>
              <a:rPr lang="en-US" dirty="0" smtClean="0"/>
              <a:t>	</a:t>
            </a:r>
            <a:r>
              <a:rPr lang="en-CA" dirty="0" smtClean="0"/>
              <a:t> For the service language, “</a:t>
            </a:r>
            <a:r>
              <a:rPr lang="en-CA" dirty="0" err="1" smtClean="0"/>
              <a:t>eng</a:t>
            </a:r>
            <a:r>
              <a:rPr lang="en-CA" dirty="0" smtClean="0"/>
              <a:t>” for service in English only, “</a:t>
            </a:r>
            <a:r>
              <a:rPr lang="en-CA" dirty="0" err="1" smtClean="0"/>
              <a:t>fra</a:t>
            </a:r>
            <a:r>
              <a:rPr lang="en-CA" dirty="0" smtClean="0"/>
              <a:t>” for service in French only, and “</a:t>
            </a:r>
            <a:r>
              <a:rPr lang="en-CA" dirty="0" err="1" smtClean="0"/>
              <a:t>eng</a:t>
            </a:r>
            <a:r>
              <a:rPr lang="en-CA" dirty="0" smtClean="0"/>
              <a:t>, </a:t>
            </a:r>
            <a:r>
              <a:rPr lang="en-CA" dirty="0" err="1" smtClean="0"/>
              <a:t>fra</a:t>
            </a:r>
            <a:r>
              <a:rPr lang="en-CA" dirty="0" smtClean="0"/>
              <a:t>” for bilingual service</a:t>
            </a:r>
          </a:p>
        </p:txBody>
      </p:sp>
      <p:sp>
        <p:nvSpPr>
          <p:cNvPr id="4" name="Slide Number Placeholder 3"/>
          <p:cNvSpPr>
            <a:spLocks noGrp="1"/>
          </p:cNvSpPr>
          <p:nvPr>
            <p:ph type="sldNum" sz="quarter" idx="10"/>
          </p:nvPr>
        </p:nvSpPr>
        <p:spPr/>
        <p:txBody>
          <a:bodyPr/>
          <a:lstStyle/>
          <a:p>
            <a:fld id="{45986802-38FC-42D9-B26E-1EAD6091AB91}" type="slidenum">
              <a:rPr lang="en-CA" smtClean="0"/>
              <a:t>17</a:t>
            </a:fld>
            <a:endParaRPr lang="en-CA"/>
          </a:p>
        </p:txBody>
      </p:sp>
    </p:spTree>
    <p:extLst>
      <p:ext uri="{BB962C8B-B14F-4D97-AF65-F5344CB8AC3E}">
        <p14:creationId xmlns:p14="http://schemas.microsoft.com/office/powerpoint/2010/main" val="1433570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CA" dirty="0" smtClean="0"/>
              <a:t>Finally, you need to enter information for other data resources such as geospatial data files, product specifications, indexes, applications and APIs that use the data.</a:t>
            </a:r>
          </a:p>
          <a:p>
            <a:endParaRPr lang="en-CA" baseline="0" dirty="0" smtClean="0"/>
          </a:p>
          <a:p>
            <a:r>
              <a:rPr lang="en-CA" dirty="0" smtClean="0"/>
              <a:t>Repeat the information for each additional resource by providing the following:</a:t>
            </a:r>
          </a:p>
          <a:p>
            <a:pPr lvl="1"/>
            <a:r>
              <a:rPr lang="en-CA" dirty="0" smtClean="0"/>
              <a:t>The linkage: by URL address to access the resource</a:t>
            </a:r>
          </a:p>
          <a:p>
            <a:pPr lvl="1"/>
            <a:r>
              <a:rPr lang="en-CA" dirty="0" smtClean="0"/>
              <a:t>The protocol: the characters that precede the “:” in the URL address</a:t>
            </a:r>
          </a:p>
          <a:p>
            <a:pPr lvl="1"/>
            <a:r>
              <a:rPr lang="en-CA" dirty="0" smtClean="0"/>
              <a:t>The name of the resource</a:t>
            </a:r>
          </a:p>
          <a:p>
            <a:pPr lvl="1"/>
            <a:r>
              <a:rPr lang="en-CA" dirty="0" smtClean="0"/>
              <a:t>The description, which is the concatenation of the content type, format and language of the resource</a:t>
            </a:r>
          </a:p>
          <a:p>
            <a:endParaRPr lang="en-CA" dirty="0" smtClean="0"/>
          </a:p>
          <a:p>
            <a:r>
              <a:rPr lang="en-CA" dirty="0" smtClean="0"/>
              <a:t>If the format is not in the list of allowed formats, or if the compressed format has multiple geospatial data formats:</a:t>
            </a:r>
          </a:p>
          <a:p>
            <a:pPr marL="172719" indent="-172719">
              <a:buFontTx/>
              <a:buChar char="-"/>
            </a:pPr>
            <a:r>
              <a:rPr lang="en-CA" dirty="0" smtClean="0"/>
              <a:t>use the ZIP format</a:t>
            </a:r>
          </a:p>
          <a:p>
            <a:pPr marL="172719" indent="-172719">
              <a:buFontTx/>
              <a:buChar char="-"/>
            </a:pPr>
            <a:r>
              <a:rPr lang="en-CA" dirty="0" smtClean="0"/>
              <a:t>indicate the data format or formats in the resource name to indicate the geospatial data format to the user</a:t>
            </a:r>
          </a:p>
          <a:p>
            <a:pPr marL="172719" indent="-172719">
              <a:buFontTx/>
              <a:buChar char="-"/>
            </a:pPr>
            <a:r>
              <a:rPr lang="en-CA" dirty="0" smtClean="0"/>
              <a:t>and contact us to have the missing format added to the list of allowed formats</a:t>
            </a:r>
          </a:p>
          <a:p>
            <a:pPr marL="172719" indent="-172719">
              <a:buFontTx/>
              <a:buChar char="-"/>
            </a:pPr>
            <a:endParaRPr lang="fr-CA" baseline="0"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18</a:t>
            </a:fld>
            <a:endParaRPr lang="en-CA"/>
          </a:p>
        </p:txBody>
      </p:sp>
    </p:spTree>
    <p:extLst>
      <p:ext uri="{BB962C8B-B14F-4D97-AF65-F5344CB8AC3E}">
        <p14:creationId xmlns:p14="http://schemas.microsoft.com/office/powerpoint/2010/main" val="1193280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commentaires 2"/>
          <p:cNvSpPr>
            <a:spLocks noGrp="1"/>
          </p:cNvSpPr>
          <p:nvPr>
            <p:ph type="body" idx="1"/>
            <p:custDataLst>
              <p:tags r:id="rId2"/>
            </p:custDataLst>
          </p:nvPr>
        </p:nvSpPr>
        <p:spPr/>
        <p:txBody>
          <a:bodyPr/>
          <a:lstStyle/>
          <a:p>
            <a:pPr marL="172719" indent="-172719">
              <a:buFontTx/>
              <a:buChar char="-"/>
            </a:pPr>
            <a:endParaRPr lang="en-CA" baseline="0" dirty="0"/>
          </a:p>
          <a:p>
            <a:r>
              <a:rPr lang="en-CA" dirty="0" smtClean="0"/>
              <a:t>This completes the module on the HNAP standard.</a:t>
            </a:r>
          </a:p>
          <a:p>
            <a:pPr defTabSz="921167">
              <a:defRPr/>
            </a:pPr>
            <a:endParaRPr lang="en-CA" baseline="0" dirty="0"/>
          </a:p>
          <a:p>
            <a:pPr defTabSz="921167">
              <a:defRPr/>
            </a:pPr>
            <a:r>
              <a:rPr lang="en-CA" dirty="0" smtClean="0"/>
              <a:t>Here are some links to additional documents for this training.</a:t>
            </a:r>
          </a:p>
          <a:p>
            <a:pPr defTabSz="921167">
              <a:defRPr/>
            </a:pPr>
            <a:endParaRPr lang="en-CA" baseline="0" dirty="0"/>
          </a:p>
          <a:p>
            <a:pPr defTabSz="921167">
              <a:defRPr/>
            </a:pPr>
            <a:r>
              <a:rPr lang="en-CA" dirty="0" smtClean="0"/>
              <a:t>If you require further information, please don’t hesitate to contact the FGP Contributor Support Team.</a:t>
            </a:r>
          </a:p>
          <a:p>
            <a:pPr defTabSz="921167">
              <a:defRPr/>
            </a:pP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2212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3105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1712361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85373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23672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5496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250993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4004124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84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296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89532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333780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387508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919290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hyperlink" Target="https://gcgeo.gc.ca/doc/HNAP_Metadata_Minimum_Information.xlsx" TargetMode="External"/><Relationship Id="rId3" Type="http://schemas.openxmlformats.org/officeDocument/2006/relationships/tags" Target="../tags/tag3.xml"/><Relationship Id="rId7" Type="http://schemas.openxmlformats.org/officeDocument/2006/relationships/notesSlide" Target="../notesSlides/notesSlide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3.xml"/><Relationship Id="rId5" Type="http://schemas.openxmlformats.org/officeDocument/2006/relationships/audio" Target="../media/media3.m4a"/><Relationship Id="rId4" Type="http://schemas.microsoft.com/office/2007/relationships/media" Target="../media/media3.m4a"/><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3.png"/><Relationship Id="rId2" Type="http://schemas.microsoft.com/office/2007/relationships/media" Target="../media/media4.m4a"/><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3.png"/><Relationship Id="rId2" Type="http://schemas.microsoft.com/office/2007/relationships/media" Target="../media/media5.m4a"/><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gcgeo.gc.ca/doc/en/HNAP_Metadata_Minimum_Information.xml" TargetMode="External"/><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1.xml"/><Relationship Id="rId7" Type="http://schemas.openxmlformats.org/officeDocument/2006/relationships/notesSlide" Target="../notesSlides/notesSlide7.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13.xml"/><Relationship Id="rId5" Type="http://schemas.openxmlformats.org/officeDocument/2006/relationships/audio" Target="../media/media7.m4a"/><Relationship Id="rId4" Type="http://schemas.microsoft.com/office/2007/relationships/media" Target="../media/media7.m4a"/></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3.png"/><Relationship Id="rId2" Type="http://schemas.microsoft.com/office/2007/relationships/media" Target="../media/media8.m4a"/><Relationship Id="rId1" Type="http://schemas.openxmlformats.org/officeDocument/2006/relationships/tags" Target="../tags/tag15.xml"/><Relationship Id="rId6" Type="http://schemas.openxmlformats.org/officeDocument/2006/relationships/image" Target="../media/image7.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3.png"/><Relationship Id="rId2" Type="http://schemas.microsoft.com/office/2007/relationships/media" Target="../media/media9.m4a"/><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3.png"/><Relationship Id="rId2" Type="http://schemas.microsoft.com/office/2007/relationships/media" Target="../media/media10.m4a"/><Relationship Id="rId1" Type="http://schemas.openxmlformats.org/officeDocument/2006/relationships/tags" Target="../tags/tag17.xml"/><Relationship Id="rId6" Type="http://schemas.openxmlformats.org/officeDocument/2006/relationships/image" Target="../media/image9.png"/><Relationship Id="rId5" Type="http://schemas.openxmlformats.org/officeDocument/2006/relationships/notesSlide" Target="../notesSlides/notesSlide10.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3.png"/><Relationship Id="rId2" Type="http://schemas.microsoft.com/office/2007/relationships/media" Target="../media/media11.m4a"/><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3.png"/><Relationship Id="rId2" Type="http://schemas.microsoft.com/office/2007/relationships/media" Target="../media/media12.m4a"/><Relationship Id="rId1" Type="http://schemas.openxmlformats.org/officeDocument/2006/relationships/tags" Target="../tags/tag19.xml"/><Relationship Id="rId6" Type="http://schemas.openxmlformats.org/officeDocument/2006/relationships/image" Target="../media/image11.png"/><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media" Target="../media/media13.m4a"/><Relationship Id="rId7" Type="http://schemas.openxmlformats.org/officeDocument/2006/relationships/image" Target="../media/image3.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13.xml"/><Relationship Id="rId4" Type="http://schemas.openxmlformats.org/officeDocument/2006/relationships/audio" Target="../media/media13.m4a"/></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7" Type="http://schemas.openxmlformats.org/officeDocument/2006/relationships/image" Target="../media/image3.png"/><Relationship Id="rId2" Type="http://schemas.microsoft.com/office/2007/relationships/media" Target="../media/media14.m4a"/><Relationship Id="rId1" Type="http://schemas.openxmlformats.org/officeDocument/2006/relationships/tags" Target="../tags/tag25.xml"/><Relationship Id="rId6" Type="http://schemas.openxmlformats.org/officeDocument/2006/relationships/image" Target="../media/image12.pn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media" Target="../media/media15.m4a"/><Relationship Id="rId7" Type="http://schemas.openxmlformats.org/officeDocument/2006/relationships/image" Target="../media/image3.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15.xml"/><Relationship Id="rId5" Type="http://schemas.openxmlformats.org/officeDocument/2006/relationships/slideLayout" Target="../slideLayouts/slideLayout13.xml"/><Relationship Id="rId4" Type="http://schemas.openxmlformats.org/officeDocument/2006/relationships/audio" Target="../media/media15.m4a"/></Relationships>
</file>

<file path=ppt/slides/_rels/slide16.xml.rels><?xml version="1.0" encoding="UTF-8" standalone="yes"?>
<Relationships xmlns="http://schemas.openxmlformats.org/package/2006/relationships"><Relationship Id="rId3" Type="http://schemas.microsoft.com/office/2007/relationships/media" Target="../media/media16.m4a"/><Relationship Id="rId7" Type="http://schemas.openxmlformats.org/officeDocument/2006/relationships/image" Target="../media/image3.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16.xml"/><Relationship Id="rId5" Type="http://schemas.openxmlformats.org/officeDocument/2006/relationships/slideLayout" Target="../slideLayouts/slideLayout13.xml"/><Relationship Id="rId4" Type="http://schemas.openxmlformats.org/officeDocument/2006/relationships/audio" Target="../media/media16.m4a"/></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3.png"/><Relationship Id="rId2" Type="http://schemas.microsoft.com/office/2007/relationships/media" Target="../media/media17.m4a"/><Relationship Id="rId1" Type="http://schemas.openxmlformats.org/officeDocument/2006/relationships/tags" Target="../tags/tag36.xml"/><Relationship Id="rId6" Type="http://schemas.openxmlformats.org/officeDocument/2006/relationships/image" Target="../media/image13.png"/><Relationship Id="rId5" Type="http://schemas.openxmlformats.org/officeDocument/2006/relationships/notesSlide" Target="../notesSlides/notesSlide17.xml"/><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7" Type="http://schemas.openxmlformats.org/officeDocument/2006/relationships/image" Target="../media/image3.png"/><Relationship Id="rId2" Type="http://schemas.microsoft.com/office/2007/relationships/media" Target="../media/media18.m4a"/><Relationship Id="rId1" Type="http://schemas.openxmlformats.org/officeDocument/2006/relationships/tags" Target="../tags/tag37.xml"/><Relationship Id="rId6" Type="http://schemas.openxmlformats.org/officeDocument/2006/relationships/image" Target="../media/image14.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hyperlink" Target="http://www.gcpedia.gc.ca/gcwiki/images/7/7d/HNAP_Metadata_Minimum_Information.xml" TargetMode="External"/><Relationship Id="rId3" Type="http://schemas.openxmlformats.org/officeDocument/2006/relationships/tags" Target="../tags/tag40.xml"/><Relationship Id="rId7" Type="http://schemas.openxmlformats.org/officeDocument/2006/relationships/audio" Target="../media/media19.m4a"/><Relationship Id="rId12" Type="http://schemas.openxmlformats.org/officeDocument/2006/relationships/hyperlink" Target="http://www.gcpedia.gc.ca/gcwiki/images/f/f5/HNAP_v2.4_20160715.docx" TargetMode="External"/><Relationship Id="rId2" Type="http://schemas.openxmlformats.org/officeDocument/2006/relationships/tags" Target="../tags/tag39.xml"/><Relationship Id="rId1" Type="http://schemas.openxmlformats.org/officeDocument/2006/relationships/tags" Target="../tags/tag38.xml"/><Relationship Id="rId6" Type="http://schemas.microsoft.com/office/2007/relationships/media" Target="../media/media19.m4a"/><Relationship Id="rId11" Type="http://schemas.openxmlformats.org/officeDocument/2006/relationships/hyperlink" Target="https://gcgeo.gc.ca/doc/HNAP_Metadata_Minimum_Information.xlsx" TargetMode="External"/><Relationship Id="rId5" Type="http://schemas.openxmlformats.org/officeDocument/2006/relationships/tags" Target="../tags/tag42.xml"/><Relationship Id="rId15" Type="http://schemas.openxmlformats.org/officeDocument/2006/relationships/image" Target="../media/image3.png"/><Relationship Id="rId10" Type="http://schemas.openxmlformats.org/officeDocument/2006/relationships/hyperlink" Target="https://gcgeo.gc.ca/en/hnapMetadata.html" TargetMode="External"/><Relationship Id="rId4" Type="http://schemas.openxmlformats.org/officeDocument/2006/relationships/tags" Target="../tags/tag41.xml"/><Relationship Id="rId9" Type="http://schemas.openxmlformats.org/officeDocument/2006/relationships/notesSlide" Target="../notesSlides/notesSlide19.xml"/><Relationship Id="rId14" Type="http://schemas.openxmlformats.org/officeDocument/2006/relationships/hyperlink" Target="http://www.gcpedia.gc.ca/wiki/Federal_Geospatial_Platform/Policies_and_Standards/Catalogue/Release/Appendix_B_Guidelines_and_Best_Practices/Guide_to_Harmonized_ISO_19115:2003_NAP" TargetMode="External"/></Relationships>
</file>

<file path=ppt/slides/_rels/slide20.xml.rels><?xml version="1.0" encoding="UTF-8" standalone="yes"?>
<Relationships xmlns="http://schemas.openxmlformats.org/package/2006/relationships"><Relationship Id="rId3" Type="http://schemas.microsoft.com/office/2007/relationships/media" Target="../media/media20.m4a"/><Relationship Id="rId7" Type="http://schemas.openxmlformats.org/officeDocument/2006/relationships/image" Target="../media/image3.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notesSlide" Target="../notesSlides/notesSlide20.xml"/><Relationship Id="rId5" Type="http://schemas.openxmlformats.org/officeDocument/2006/relationships/slideLayout" Target="../slideLayouts/slideLayout13.xml"/><Relationship Id="rId4" Type="http://schemas.openxmlformats.org/officeDocument/2006/relationships/audio" Target="../media/media20.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smtClean="0">
                <a:latin typeface="Tahoma" panose="020B0604030504040204" pitchFamily="34" charset="0"/>
                <a:ea typeface="Tahoma" panose="020B0604030504040204" pitchFamily="34" charset="0"/>
                <a:cs typeface="Tahoma" panose="020B0604030504040204" pitchFamily="34" charset="0"/>
              </a:rPr>
              <a:t>What is the HNAP ?</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6122"/>
    </mc:Choice>
    <mc:Fallback xmlns="">
      <p:transition spd="slow" advTm="16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360512"/>
            <a:ext cx="8642350" cy="4876800"/>
          </a:xfrm>
        </p:spPr>
        <p:txBody>
          <a:bodyPr/>
          <a:lstStyle/>
          <a:p>
            <a:pPr marL="0" indent="0">
              <a:buNone/>
            </a:pPr>
            <a:r>
              <a:rPr lang="en-CA" sz="2800" dirty="0"/>
              <a:t>It is the metadata standard for the FGP data catalogue.</a:t>
            </a:r>
          </a:p>
          <a:p>
            <a:r>
              <a:rPr lang="en-CA" sz="2800" dirty="0"/>
              <a:t>Based on the North American Profile ISO 19115-1:2014 (NAP)</a:t>
            </a:r>
          </a:p>
          <a:p>
            <a:r>
              <a:rPr lang="en-CA" sz="2800" dirty="0"/>
              <a:t>Specifies the required elements </a:t>
            </a:r>
          </a:p>
          <a:p>
            <a:r>
              <a:rPr lang="en-CA" sz="2800" dirty="0"/>
              <a:t>Presents the rules and guidelines</a:t>
            </a:r>
          </a:p>
          <a:p>
            <a:endParaRPr lang="fr-FR" sz="2800" dirty="0" smtClean="0"/>
          </a:p>
          <a:p>
            <a:pPr marL="0" indent="0">
              <a:buNone/>
            </a:pPr>
            <a:r>
              <a:rPr lang="en-CA" sz="2800" dirty="0"/>
              <a:t>Official </a:t>
            </a:r>
            <a:r>
              <a:rPr lang="en-CA" sz="2800" dirty="0" smtClean="0"/>
              <a:t>standard</a:t>
            </a:r>
            <a:r>
              <a:rPr lang="fr-FR" sz="2800" kern="1200" dirty="0" smtClean="0"/>
              <a:t>: </a:t>
            </a:r>
            <a:r>
              <a:rPr lang="en-CA" sz="2800" kern="1200" dirty="0"/>
              <a:t>Guide to Harmonize ISO 19115:2003 / North American </a:t>
            </a:r>
            <a:r>
              <a:rPr lang="en-CA" sz="2800" kern="1200" dirty="0" smtClean="0"/>
              <a:t>Profile, </a:t>
            </a:r>
            <a:r>
              <a:rPr lang="en-CA" sz="2800" kern="1200" dirty="0"/>
              <a:t>Metadata for Government of </a:t>
            </a:r>
            <a:r>
              <a:rPr lang="en-CA" sz="2800" kern="1200" dirty="0" smtClean="0"/>
              <a:t>Canada, Geospatial Data</a:t>
            </a:r>
          </a:p>
          <a:p>
            <a:endParaRPr lang="fr-FR" sz="2800" kern="1200" dirty="0" smtClean="0"/>
          </a:p>
          <a:p>
            <a:endParaRPr lang="en-CA" sz="2800" dirty="0"/>
          </a:p>
        </p:txBody>
      </p:sp>
      <p:sp>
        <p:nvSpPr>
          <p:cNvPr id="5" name="Title 1"/>
          <p:cNvSpPr txBox="1">
            <a:spLocks/>
          </p:cNvSpPr>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kern="0" dirty="0" err="1" smtClean="0"/>
              <a:t>What</a:t>
            </a:r>
            <a:r>
              <a:rPr lang="fr-CA" kern="0" dirty="0" smtClean="0"/>
              <a:t> </a:t>
            </a:r>
            <a:r>
              <a:rPr lang="fr-CA" kern="0" dirty="0" err="1" smtClean="0"/>
              <a:t>is</a:t>
            </a:r>
            <a:r>
              <a:rPr lang="fr-CA" kern="0" dirty="0" smtClean="0"/>
              <a:t> the HNAP ?</a:t>
            </a:r>
            <a:br>
              <a:rPr lang="fr-CA" kern="0" dirty="0" smtClean="0"/>
            </a:br>
            <a:r>
              <a:rPr lang="fr-CA" b="0" kern="0" dirty="0" smtClean="0"/>
              <a:t>The </a:t>
            </a:r>
            <a:r>
              <a:rPr lang="fr-CA" b="0" kern="0" dirty="0" err="1" smtClean="0"/>
              <a:t>Harmonized</a:t>
            </a:r>
            <a:r>
              <a:rPr lang="fr-CA" b="0" kern="0" dirty="0" smtClean="0"/>
              <a:t> </a:t>
            </a:r>
            <a:r>
              <a:rPr lang="fr-CA" b="0" kern="0" dirty="0" err="1" smtClean="0"/>
              <a:t>North</a:t>
            </a:r>
            <a:r>
              <a:rPr lang="fr-CA" b="0" kern="0" dirty="0" smtClean="0"/>
              <a:t> American Profile</a:t>
            </a:r>
            <a:endParaRPr lang="en-CA" kern="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9450536"/>
      </p:ext>
    </p:extLst>
  </p:cSld>
  <p:clrMapOvr>
    <a:masterClrMapping/>
  </p:clrMapOvr>
  <mc:AlternateContent xmlns:mc="http://schemas.openxmlformats.org/markup-compatibility/2006" xmlns:p14="http://schemas.microsoft.com/office/powerpoint/2010/main">
    <mc:Choice Requires="p14">
      <p:transition spd="slow" p14:dur="2000" advTm="51123"/>
    </mc:Choice>
    <mc:Fallback xmlns="">
      <p:transition spd="slow" advTm="51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smtClean="0"/>
              <a:t>HNAP </a:t>
            </a:r>
            <a:r>
              <a:rPr lang="en-CA" noProof="0" dirty="0"/>
              <a:t>compilation file </a:t>
            </a:r>
          </a:p>
        </p:txBody>
      </p:sp>
      <p:sp>
        <p:nvSpPr>
          <p:cNvPr id="3" name="Content Placeholder 2"/>
          <p:cNvSpPr>
            <a:spLocks noGrp="1"/>
          </p:cNvSpPr>
          <p:nvPr>
            <p:ph idx="1"/>
            <p:custDataLst>
              <p:tags r:id="rId2"/>
            </p:custDataLst>
          </p:nvPr>
        </p:nvSpPr>
        <p:spPr>
          <a:xfrm>
            <a:off x="457200" y="1142746"/>
            <a:ext cx="8229600" cy="3726413"/>
          </a:xfrm>
        </p:spPr>
        <p:txBody>
          <a:bodyPr/>
          <a:lstStyle/>
          <a:p>
            <a:pPr marL="0" indent="0">
              <a:buNone/>
            </a:pPr>
            <a:r>
              <a:rPr lang="en-CA" altLang="fr-FR" sz="2400" noProof="0" dirty="0"/>
              <a:t>A </a:t>
            </a:r>
            <a:r>
              <a:rPr lang="en-CA" altLang="fr-FR" sz="2400" noProof="0" dirty="0">
                <a:hlinkClick r:id="rId8"/>
              </a:rPr>
              <a:t>Guide</a:t>
            </a:r>
            <a:r>
              <a:rPr lang="en-CA" altLang="fr-FR" sz="2400" noProof="0" dirty="0"/>
              <a:t> to facilitate the understanding of the HNAP</a:t>
            </a:r>
          </a:p>
          <a:p>
            <a:endParaRPr lang="en-CA" altLang="fr-FR" sz="1600" i="1" noProof="0" dirty="0">
              <a:solidFill>
                <a:schemeClr val="accent2">
                  <a:lumMod val="60000"/>
                  <a:lumOff val="40000"/>
                </a:schemeClr>
              </a:solidFill>
            </a:endParaRPr>
          </a:p>
          <a:p>
            <a:pPr>
              <a:buFont typeface="Arial" panose="020B0604020202020204" pitchFamily="34" charset="0"/>
              <a:buChar char="•"/>
            </a:pPr>
            <a:r>
              <a:rPr lang="en-CA" altLang="fr-FR" sz="2000" noProof="0" dirty="0"/>
              <a:t>Provides the list of minimum required fields to complete to create the metadata</a:t>
            </a:r>
          </a:p>
          <a:p>
            <a:pPr>
              <a:lnSpc>
                <a:spcPct val="120000"/>
              </a:lnSpc>
              <a:buFont typeface="Arial" panose="020B0604020202020204" pitchFamily="34" charset="0"/>
              <a:buChar char="•"/>
            </a:pPr>
            <a:r>
              <a:rPr lang="en-CA" altLang="fr-FR" sz="2000" noProof="0" dirty="0"/>
              <a:t>Includes the HNAP business rules</a:t>
            </a:r>
          </a:p>
          <a:p>
            <a:pPr>
              <a:lnSpc>
                <a:spcPct val="120000"/>
              </a:lnSpc>
              <a:buFont typeface="Arial" panose="020B0604020202020204" pitchFamily="34" charset="0"/>
              <a:buChar char="•"/>
            </a:pPr>
            <a:r>
              <a:rPr lang="en-CA" altLang="fr-FR" sz="2000" noProof="0" dirty="0"/>
              <a:t>Indicates when bilingualism is required</a:t>
            </a:r>
          </a:p>
          <a:p>
            <a:pPr>
              <a:lnSpc>
                <a:spcPct val="120000"/>
              </a:lnSpc>
              <a:buFont typeface="Arial" panose="020B0604020202020204" pitchFamily="34" charset="0"/>
              <a:buChar char="•"/>
            </a:pPr>
            <a:r>
              <a:rPr lang="en-CA" altLang="fr-FR" sz="2000" noProof="0" dirty="0"/>
              <a:t>Presents the domain values</a:t>
            </a:r>
          </a:p>
          <a:p>
            <a:pPr>
              <a:buFont typeface="Arial" panose="020B0604020202020204" pitchFamily="34" charset="0"/>
              <a:buChar char="•"/>
            </a:pPr>
            <a:r>
              <a:rPr lang="en-CA" altLang="fr-FR" sz="2000" noProof="0" dirty="0"/>
              <a:t>The information is offered</a:t>
            </a:r>
          </a:p>
          <a:p>
            <a:pPr lvl="1">
              <a:buFont typeface="Arial" panose="020B0604020202020204" pitchFamily="34" charset="0"/>
              <a:buChar char="•"/>
            </a:pPr>
            <a:r>
              <a:rPr lang="en-CA" altLang="fr-FR" sz="1600" noProof="0" dirty="0"/>
              <a:t>according to the order of appearance in the </a:t>
            </a:r>
            <a:r>
              <a:rPr lang="en-CA" altLang="fr-FR" sz="1600" noProof="0" dirty="0" smtClean="0"/>
              <a:t>catalogue</a:t>
            </a:r>
            <a:endParaRPr lang="en-CA" altLang="fr-FR" sz="1600" b="1" noProof="0" dirty="0"/>
          </a:p>
          <a:p>
            <a:pPr lvl="1">
              <a:buFont typeface="Arial" panose="020B0604020202020204" pitchFamily="34" charset="0"/>
              <a:buChar char="•"/>
            </a:pPr>
            <a:r>
              <a:rPr lang="en-CA" altLang="fr-FR" sz="1600" noProof="0" dirty="0"/>
              <a:t>according to the order of entry into an xml file for import</a:t>
            </a:r>
          </a:p>
        </p:txBody>
      </p:sp>
      <p:sp>
        <p:nvSpPr>
          <p:cNvPr id="5" name="Rounded Rectangle 4"/>
          <p:cNvSpPr/>
          <p:nvPr>
            <p:custDataLst>
              <p:tags r:id="rId3"/>
            </p:custDataLst>
          </p:nvPr>
        </p:nvSpPr>
        <p:spPr>
          <a:xfrm>
            <a:off x="431192" y="4869160"/>
            <a:ext cx="8281615" cy="79208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w="0"/>
                <a:solidFill>
                  <a:prstClr val="black"/>
                </a:solidFill>
                <a:effectLst/>
                <a:uLnTx/>
                <a:uFillTx/>
                <a:latin typeface="Calibri"/>
                <a:ea typeface="+mn-ea"/>
                <a:cs typeface="+mn-cs"/>
              </a:rPr>
              <a:t>Compilation file: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w="0"/>
                <a:solidFill>
                  <a:prstClr val="black"/>
                </a:solidFill>
                <a:effectLst/>
                <a:uLnTx/>
                <a:uFillTx/>
                <a:latin typeface="Calibri"/>
                <a:ea typeface="+mn-ea"/>
                <a:cs typeface="+mn-cs"/>
              </a:rPr>
              <a:t>https://gcgeo.gc.ca/doc/HNAP_Metadata_Minimum_Information.xlsx</a:t>
            </a:r>
          </a:p>
        </p:txBody>
      </p:sp>
      <p:pic>
        <p:nvPicPr>
          <p:cNvPr id="6" name="Audio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2391428"/>
      </p:ext>
    </p:extLst>
  </p:cSld>
  <p:clrMapOvr>
    <a:masterClrMapping/>
  </p:clrMapOvr>
  <mc:AlternateContent xmlns:mc="http://schemas.openxmlformats.org/markup-compatibility/2006" xmlns:p14="http://schemas.microsoft.com/office/powerpoint/2010/main">
    <mc:Choice Requires="p14">
      <p:transition spd="slow" p14:dur="2000" advTm="50761"/>
    </mc:Choice>
    <mc:Fallback xmlns="">
      <p:transition spd="slow" advTm="50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HNAP compilation file </a:t>
            </a:r>
          </a:p>
        </p:txBody>
      </p:sp>
      <p:pic>
        <p:nvPicPr>
          <p:cNvPr id="5" name="Content Placeholder 4"/>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241908" y="1196752"/>
            <a:ext cx="8695655" cy="4824536"/>
          </a:xfrm>
          <a:prstGeom prst="rect">
            <a:avLst/>
          </a:prstGeom>
          <a:ln>
            <a:solidFill>
              <a:schemeClr val="tx1">
                <a:lumMod val="75000"/>
                <a:lumOff val="25000"/>
              </a:schemeClr>
            </a:solidFill>
          </a:ln>
        </p:spPr>
      </p:pic>
      <p:sp>
        <p:nvSpPr>
          <p:cNvPr id="6" name="Down Arrow 5"/>
          <p:cNvSpPr/>
          <p:nvPr/>
        </p:nvSpPr>
        <p:spPr>
          <a:xfrm>
            <a:off x="2411760" y="4617321"/>
            <a:ext cx="432048" cy="1080120"/>
          </a:xfrm>
          <a:prstGeom prst="downArrow">
            <a:avLst/>
          </a:prstGeom>
          <a:gradFill>
            <a:gsLst>
              <a:gs pos="0">
                <a:srgbClr val="FF0000">
                  <a:shade val="30000"/>
                  <a:satMod val="115000"/>
                </a:srgbClr>
              </a:gs>
              <a:gs pos="50000">
                <a:srgbClr val="FF0000">
                  <a:shade val="67500"/>
                  <a:satMod val="115000"/>
                </a:srgbClr>
              </a:gs>
              <a:gs pos="100000">
                <a:srgbClr val="FF0000">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Down Arrow 9"/>
          <p:cNvSpPr/>
          <p:nvPr/>
        </p:nvSpPr>
        <p:spPr>
          <a:xfrm>
            <a:off x="4167985" y="4591966"/>
            <a:ext cx="432048" cy="1080120"/>
          </a:xfrm>
          <a:prstGeom prst="downArrow">
            <a:avLst/>
          </a:prstGeom>
          <a:gradFill>
            <a:gsLst>
              <a:gs pos="0">
                <a:srgbClr val="FF0000">
                  <a:shade val="30000"/>
                  <a:satMod val="115000"/>
                </a:srgbClr>
              </a:gs>
              <a:gs pos="50000">
                <a:srgbClr val="FF0000">
                  <a:shade val="67500"/>
                  <a:satMod val="115000"/>
                </a:srgbClr>
              </a:gs>
              <a:gs pos="100000">
                <a:srgbClr val="FF0000">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61983368"/>
      </p:ext>
    </p:extLst>
  </p:cSld>
  <p:clrMapOvr>
    <a:masterClrMapping/>
  </p:clrMapOvr>
  <mc:AlternateContent xmlns:mc="http://schemas.openxmlformats.org/markup-compatibility/2006" xmlns:p14="http://schemas.microsoft.com/office/powerpoint/2010/main">
    <mc:Choice Requires="p14">
      <p:transition spd="slow" p14:dur="2000" advTm="28022"/>
    </mc:Choice>
    <mc:Fallback xmlns="">
      <p:transition spd="slow" advTm="28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bldLst>
      <p:bldP spid="6" grpId="0" animBg="1"/>
      <p:bldP spid="10"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130" y="332656"/>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en-CA" kern="0" dirty="0"/>
              <a:t>Compilation file</a:t>
            </a:r>
          </a:p>
          <a:p>
            <a:r>
              <a:rPr lang="en-CA" sz="2000" kern="0" dirty="0" err="1">
                <a:solidFill>
                  <a:schemeClr val="accent5">
                    <a:lumMod val="75000"/>
                  </a:schemeClr>
                </a:solidFill>
              </a:rPr>
              <a:t>XmlGuide_EN</a:t>
            </a:r>
            <a:r>
              <a:rPr lang="en-CA" sz="2000" kern="0" dirty="0">
                <a:solidFill>
                  <a:schemeClr val="accent5">
                    <a:lumMod val="75000"/>
                  </a:schemeClr>
                </a:solidFill>
              </a:rPr>
              <a:t> sheet</a:t>
            </a:r>
          </a:p>
        </p:txBody>
      </p:sp>
      <p:sp>
        <p:nvSpPr>
          <p:cNvPr id="11" name="Rectangle 10"/>
          <p:cNvSpPr/>
          <p:nvPr/>
        </p:nvSpPr>
        <p:spPr>
          <a:xfrm>
            <a:off x="214421" y="4731229"/>
            <a:ext cx="8517879" cy="954107"/>
          </a:xfrm>
          <a:prstGeom prst="rect">
            <a:avLst/>
          </a:prstGeom>
        </p:spPr>
        <p:txBody>
          <a:bodyPr wrap="square">
            <a:spAutoFit/>
          </a:bodyPr>
          <a:lstStyle/>
          <a:p>
            <a:pPr>
              <a:buFont typeface="+mj-lt"/>
              <a:buAutoNum type="arabicPeriod"/>
            </a:pPr>
            <a:r>
              <a:rPr lang="fr-FR" sz="1400" b="1" dirty="0" smtClean="0">
                <a:solidFill>
                  <a:srgbClr val="333333"/>
                </a:solidFill>
                <a:latin typeface="Helvetica" pitchFamily="34" charset="0"/>
              </a:rPr>
              <a:t> </a:t>
            </a:r>
            <a:r>
              <a:rPr lang="en-CA" sz="1400" b="1" dirty="0">
                <a:solidFill>
                  <a:srgbClr val="333333"/>
                </a:solidFill>
                <a:latin typeface="Helvetica" pitchFamily="34" charset="0"/>
              </a:rPr>
              <a:t> Metadata class</a:t>
            </a:r>
            <a:r>
              <a:rPr lang="en-CA" sz="1400" dirty="0">
                <a:solidFill>
                  <a:srgbClr val="333333"/>
                </a:solidFill>
                <a:latin typeface="Helvetica" pitchFamily="34" charset="0"/>
              </a:rPr>
              <a:t> is the name of the corresponding metadata class in the </a:t>
            </a:r>
            <a:r>
              <a:rPr lang="en-CA" sz="1400" dirty="0" smtClean="0">
                <a:solidFill>
                  <a:srgbClr val="333333"/>
                </a:solidFill>
                <a:latin typeface="Helvetica" pitchFamily="34" charset="0"/>
              </a:rPr>
              <a:t>NAP </a:t>
            </a:r>
            <a:r>
              <a:rPr lang="en-CA" sz="1400" dirty="0">
                <a:solidFill>
                  <a:srgbClr val="333333"/>
                </a:solidFill>
                <a:latin typeface="Helvetica" pitchFamily="34" charset="0"/>
              </a:rPr>
              <a:t>standard.</a:t>
            </a:r>
          </a:p>
          <a:p>
            <a:pPr>
              <a:buFont typeface="+mj-lt"/>
              <a:buAutoNum type="arabicPeriod"/>
            </a:pPr>
            <a:r>
              <a:rPr lang="en-CA" sz="1400" b="1" dirty="0">
                <a:solidFill>
                  <a:srgbClr val="333333"/>
                </a:solidFill>
                <a:latin typeface="Helvetica" pitchFamily="34" charset="0"/>
              </a:rPr>
              <a:t> Clause</a:t>
            </a:r>
            <a:r>
              <a:rPr lang="en-CA" sz="1400" dirty="0">
                <a:solidFill>
                  <a:srgbClr val="333333"/>
                </a:solidFill>
                <a:latin typeface="Helvetica" pitchFamily="34" charset="0"/>
              </a:rPr>
              <a:t> is the corresponding clause in the NAP standard.</a:t>
            </a:r>
          </a:p>
          <a:p>
            <a:pPr>
              <a:buFont typeface="+mj-lt"/>
              <a:buAutoNum type="arabicPeriod"/>
            </a:pPr>
            <a:r>
              <a:rPr lang="en-CA" sz="1400" b="1" dirty="0">
                <a:solidFill>
                  <a:srgbClr val="333333"/>
                </a:solidFill>
                <a:latin typeface="Helvetica" pitchFamily="34" charset="0"/>
              </a:rPr>
              <a:t> </a:t>
            </a:r>
            <a:r>
              <a:rPr lang="en-CA" sz="1400" b="1" dirty="0" smtClean="0">
                <a:solidFill>
                  <a:srgbClr val="333333"/>
                </a:solidFill>
                <a:latin typeface="Helvetica" pitchFamily="34" charset="0"/>
              </a:rPr>
              <a:t>Metadata Item </a:t>
            </a:r>
            <a:r>
              <a:rPr lang="en-CA" sz="1400" dirty="0">
                <a:solidFill>
                  <a:srgbClr val="333333"/>
                </a:solidFill>
                <a:latin typeface="Helvetica" pitchFamily="34" charset="0"/>
              </a:rPr>
              <a:t>is the name of the metadata element in the NAP standard.</a:t>
            </a:r>
          </a:p>
          <a:p>
            <a:pPr>
              <a:buFont typeface="+mj-lt"/>
              <a:buAutoNum type="arabicPeriod"/>
            </a:pPr>
            <a:r>
              <a:rPr lang="en-CA" sz="1400" dirty="0"/>
              <a:t> </a:t>
            </a:r>
            <a:r>
              <a:rPr lang="en-CA" sz="1400" i="1" dirty="0">
                <a:solidFill>
                  <a:srgbClr val="333333"/>
                </a:solidFill>
                <a:latin typeface="Helvetica" pitchFamily="34" charset="0"/>
              </a:rPr>
              <a:t>(Item) </a:t>
            </a:r>
            <a:r>
              <a:rPr lang="en-CA" sz="1400" dirty="0">
                <a:solidFill>
                  <a:srgbClr val="333333"/>
                </a:solidFill>
                <a:latin typeface="Helvetica" pitchFamily="34" charset="0"/>
              </a:rPr>
              <a:t>is the name used in the catalogue when the item differs from the NAP element.</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140" y="1450686"/>
            <a:ext cx="8715375" cy="2986426"/>
          </a:xfrm>
          <a:prstGeom prst="rect">
            <a:avLst/>
          </a:prstGeom>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78978254"/>
      </p:ext>
    </p:extLst>
  </p:cSld>
  <p:clrMapOvr>
    <a:masterClrMapping/>
  </p:clrMapOvr>
  <mc:AlternateContent xmlns:mc="http://schemas.openxmlformats.org/markup-compatibility/2006" xmlns:p14="http://schemas.microsoft.com/office/powerpoint/2010/main">
    <mc:Choice Requires="p14">
      <p:transition spd="slow" p14:dur="2000" advTm="33722"/>
    </mc:Choice>
    <mc:Fallback xmlns="">
      <p:transition spd="slow" advTm="33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193" y="1604962"/>
            <a:ext cx="8418911" cy="2760141"/>
          </a:xfrm>
          <a:prstGeom prst="rect">
            <a:avLst/>
          </a:prstGeom>
        </p:spPr>
      </p:pic>
      <p:sp>
        <p:nvSpPr>
          <p:cNvPr id="6" name="Rectangle 5"/>
          <p:cNvSpPr/>
          <p:nvPr/>
        </p:nvSpPr>
        <p:spPr>
          <a:xfrm>
            <a:off x="165770" y="4365104"/>
            <a:ext cx="8622704" cy="1384995"/>
          </a:xfrm>
          <a:prstGeom prst="rect">
            <a:avLst/>
          </a:prstGeom>
        </p:spPr>
        <p:txBody>
          <a:bodyPr wrap="square">
            <a:spAutoFit/>
          </a:bodyPr>
          <a:lstStyle/>
          <a:p>
            <a:pPr marL="228600" lvl="0" indent="-228600" eaLnBrk="0" fontAlgn="base" hangingPunct="0">
              <a:spcBef>
                <a:spcPct val="0"/>
              </a:spcBef>
              <a:spcAft>
                <a:spcPct val="0"/>
              </a:spcAft>
              <a:buFont typeface="+mj-lt"/>
              <a:buAutoNum type="arabicPeriod" startAt="5"/>
            </a:pPr>
            <a:r>
              <a:rPr lang="en-CA" altLang="en-US" sz="1400" b="1" dirty="0">
                <a:solidFill>
                  <a:srgbClr val="333333"/>
                </a:solidFill>
                <a:latin typeface="Helvetica" pitchFamily="34" charset="0"/>
              </a:rPr>
              <a:t>Structure</a:t>
            </a:r>
            <a:r>
              <a:rPr lang="en-CA" altLang="en-US" sz="1400" dirty="0">
                <a:solidFill>
                  <a:srgbClr val="333333"/>
                </a:solidFill>
                <a:latin typeface="Helvetica" pitchFamily="34" charset="0"/>
              </a:rPr>
              <a:t>: required, optional or conditional field, and whether it is repeatable.</a:t>
            </a:r>
          </a:p>
          <a:p>
            <a:pPr marL="228600" lvl="0" indent="-228600" eaLnBrk="0" fontAlgn="base" hangingPunct="0">
              <a:spcBef>
                <a:spcPct val="0"/>
              </a:spcBef>
              <a:spcAft>
                <a:spcPct val="0"/>
              </a:spcAft>
              <a:buFont typeface="+mj-lt"/>
              <a:buAutoNum type="arabicPeriod" startAt="6"/>
            </a:pPr>
            <a:r>
              <a:rPr lang="en-CA" altLang="en-US" sz="1400" b="1" dirty="0">
                <a:solidFill>
                  <a:srgbClr val="333333"/>
                </a:solidFill>
                <a:latin typeface="Helvetica" pitchFamily="34" charset="0"/>
              </a:rPr>
              <a:t>Business rules</a:t>
            </a:r>
            <a:r>
              <a:rPr lang="en-CA" altLang="en-US" sz="1400" dirty="0">
                <a:solidFill>
                  <a:srgbClr val="333333"/>
                </a:solidFill>
                <a:latin typeface="Helvetica" pitchFamily="34" charset="0"/>
              </a:rPr>
              <a:t>: description of the required values. When there is a hyperlink, a value must be chosen from the pre-established list offered. </a:t>
            </a:r>
          </a:p>
          <a:p>
            <a:pPr marL="228600" lvl="0" indent="-228600" eaLnBrk="0" fontAlgn="base" hangingPunct="0">
              <a:spcBef>
                <a:spcPct val="0"/>
              </a:spcBef>
              <a:spcAft>
                <a:spcPct val="0"/>
              </a:spcAft>
              <a:buFont typeface="+mj-lt"/>
              <a:buAutoNum type="arabicPeriod" startAt="6"/>
            </a:pPr>
            <a:r>
              <a:rPr lang="en-CA" altLang="en-US" sz="1400" b="1" dirty="0">
                <a:solidFill>
                  <a:srgbClr val="333333"/>
                </a:solidFill>
                <a:latin typeface="Helvetica" pitchFamily="34" charset="0"/>
              </a:rPr>
              <a:t>Value: </a:t>
            </a:r>
            <a:r>
              <a:rPr lang="en-CA" altLang="en-US" sz="1400" dirty="0">
                <a:solidFill>
                  <a:srgbClr val="333333"/>
                </a:solidFill>
                <a:latin typeface="Helvetica" pitchFamily="34" charset="0"/>
              </a:rPr>
              <a:t>The value to add. </a:t>
            </a:r>
          </a:p>
          <a:p>
            <a:pPr marL="228600" lvl="0" indent="-228600" eaLnBrk="0" fontAlgn="base" hangingPunct="0">
              <a:spcBef>
                <a:spcPct val="0"/>
              </a:spcBef>
              <a:spcAft>
                <a:spcPct val="0"/>
              </a:spcAft>
              <a:buFont typeface="+mj-lt"/>
              <a:buAutoNum type="arabicPeriod" startAt="6"/>
            </a:pPr>
            <a:r>
              <a:rPr lang="en-CA" altLang="en-US" sz="1400" dirty="0">
                <a:solidFill>
                  <a:srgbClr val="333333"/>
                </a:solidFill>
                <a:latin typeface="Helvetica" pitchFamily="34" charset="0"/>
              </a:rPr>
              <a:t>The records entered in bold in the </a:t>
            </a:r>
            <a:r>
              <a:rPr lang="en-CA" altLang="en-US" sz="1400" b="1" dirty="0">
                <a:solidFill>
                  <a:srgbClr val="333333"/>
                </a:solidFill>
                <a:latin typeface="Helvetica" pitchFamily="34" charset="0"/>
              </a:rPr>
              <a:t>Value</a:t>
            </a:r>
            <a:r>
              <a:rPr lang="en-CA" altLang="en-US" sz="1400" dirty="0">
                <a:solidFill>
                  <a:srgbClr val="333333"/>
                </a:solidFill>
                <a:latin typeface="Helvetica" pitchFamily="34" charset="0"/>
              </a:rPr>
              <a:t> field are the expected values for a HNAP document.</a:t>
            </a:r>
            <a:endParaRPr lang="en-CA" altLang="en-US" sz="1400" b="1" dirty="0">
              <a:solidFill>
                <a:srgbClr val="333333"/>
              </a:solidFill>
              <a:latin typeface="Helvetica" pitchFamily="34" charset="0"/>
            </a:endParaRPr>
          </a:p>
          <a:p>
            <a:pPr marL="228600" lvl="0" indent="-228600" eaLnBrk="0" fontAlgn="base" hangingPunct="0">
              <a:spcBef>
                <a:spcPct val="0"/>
              </a:spcBef>
              <a:spcAft>
                <a:spcPct val="0"/>
              </a:spcAft>
              <a:buFont typeface="+mj-lt"/>
              <a:buAutoNum type="arabicPeriod" startAt="9"/>
            </a:pPr>
            <a:r>
              <a:rPr lang="en-CA" altLang="en-US" sz="1400" b="1" dirty="0">
                <a:solidFill>
                  <a:srgbClr val="333333"/>
                </a:solidFill>
                <a:latin typeface="Helvetica" pitchFamily="34" charset="0"/>
              </a:rPr>
              <a:t>Line ID</a:t>
            </a:r>
            <a:r>
              <a:rPr lang="en-CA" altLang="en-US" sz="1400" dirty="0">
                <a:solidFill>
                  <a:srgbClr val="333333"/>
                </a:solidFill>
                <a:latin typeface="Helvetica" pitchFamily="34" charset="0"/>
              </a:rPr>
              <a:t>: Reference to this field in the </a:t>
            </a:r>
            <a:r>
              <a:rPr lang="en-CA" altLang="en-US" sz="1400" i="1" dirty="0">
                <a:solidFill>
                  <a:srgbClr val="333333"/>
                </a:solidFill>
                <a:latin typeface="Helvetica" pitchFamily="34" charset="0"/>
                <a:hlinkClick r:id="rId6"/>
              </a:rPr>
              <a:t>HNAP_Metadata_Minimum_Information.xml</a:t>
            </a:r>
            <a:r>
              <a:rPr lang="en-CA" sz="1400" dirty="0"/>
              <a:t> template.</a:t>
            </a:r>
            <a:endParaRPr lang="en-CA" altLang="en-US" sz="1400" dirty="0">
              <a:solidFill>
                <a:srgbClr val="333333"/>
              </a:solidFill>
              <a:latin typeface="Helvetica" pitchFamily="34" charset="0"/>
            </a:endParaRPr>
          </a:p>
        </p:txBody>
      </p:sp>
      <p:sp>
        <p:nvSpPr>
          <p:cNvPr id="7" name="Title 1"/>
          <p:cNvSpPr txBox="1">
            <a:spLocks/>
          </p:cNvSpPr>
          <p:nvPr/>
        </p:nvSpPr>
        <p:spPr>
          <a:xfrm>
            <a:off x="251520" y="260648"/>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en-CA" kern="0" dirty="0"/>
              <a:t>Compilation file</a:t>
            </a:r>
          </a:p>
          <a:p>
            <a:r>
              <a:rPr lang="en-CA" sz="2000" kern="0" dirty="0" err="1" smtClean="0">
                <a:solidFill>
                  <a:schemeClr val="accent5">
                    <a:lumMod val="75000"/>
                  </a:schemeClr>
                </a:solidFill>
              </a:rPr>
              <a:t>XmlGuide_EN</a:t>
            </a:r>
            <a:r>
              <a:rPr lang="en-CA" sz="2000" kern="0" dirty="0" smtClean="0">
                <a:solidFill>
                  <a:schemeClr val="accent5">
                    <a:lumMod val="75000"/>
                  </a:schemeClr>
                </a:solidFill>
              </a:rPr>
              <a:t> </a:t>
            </a:r>
            <a:r>
              <a:rPr lang="en-CA" sz="2000" kern="0" dirty="0">
                <a:solidFill>
                  <a:schemeClr val="accent5">
                    <a:lumMod val="75000"/>
                  </a:schemeClr>
                </a:solidFill>
              </a:rPr>
              <a:t>sheet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50774235"/>
      </p:ext>
    </p:extLst>
  </p:cSld>
  <p:clrMapOvr>
    <a:masterClrMapping/>
  </p:clrMapOvr>
  <mc:AlternateContent xmlns:mc="http://schemas.openxmlformats.org/markup-compatibility/2006" xmlns:p14="http://schemas.microsoft.com/office/powerpoint/2010/main">
    <mc:Choice Requires="p14">
      <p:transition spd="slow" p14:dur="2000" advTm="49369"/>
    </mc:Choice>
    <mc:Fallback xmlns="">
      <p:transition spd="slow" advTm="49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The HNAP </a:t>
            </a:r>
          </a:p>
        </p:txBody>
      </p:sp>
      <p:sp>
        <p:nvSpPr>
          <p:cNvPr id="3" name="Content Placeholder 2"/>
          <p:cNvSpPr>
            <a:spLocks noGrp="1"/>
          </p:cNvSpPr>
          <p:nvPr>
            <p:ph idx="1"/>
            <p:custDataLst>
              <p:tags r:id="rId2"/>
            </p:custDataLst>
          </p:nvPr>
        </p:nvSpPr>
        <p:spPr/>
        <p:txBody>
          <a:bodyPr/>
          <a:lstStyle/>
          <a:p>
            <a:r>
              <a:rPr lang="en-CA" altLang="fr-FR" sz="2400" noProof="0" dirty="0"/>
              <a:t>The HNAP is divided into </a:t>
            </a:r>
            <a:r>
              <a:rPr lang="en-CA" altLang="fr-FR" sz="2400" noProof="0" dirty="0" smtClean="0"/>
              <a:t>three </a:t>
            </a:r>
            <a:r>
              <a:rPr lang="en-CA" altLang="fr-FR" sz="2400" noProof="0" dirty="0"/>
              <a:t>sections:</a:t>
            </a:r>
          </a:p>
          <a:p>
            <a:pPr marL="857250" lvl="1" indent="-457200">
              <a:buFont typeface="+mj-lt"/>
              <a:buAutoNum type="arabicPeriod"/>
            </a:pPr>
            <a:r>
              <a:rPr lang="en-CA" sz="2000" noProof="0" dirty="0"/>
              <a:t>Metadata</a:t>
            </a:r>
          </a:p>
          <a:p>
            <a:pPr marL="857250" lvl="1" indent="-457200">
              <a:buFont typeface="+mj-lt"/>
              <a:buAutoNum type="arabicPeriod"/>
            </a:pPr>
            <a:r>
              <a:rPr lang="en-CA" sz="2000" noProof="0" dirty="0"/>
              <a:t>Data</a:t>
            </a:r>
          </a:p>
          <a:p>
            <a:pPr marL="857250" lvl="1" indent="-457200">
              <a:buFont typeface="+mj-lt"/>
              <a:buAutoNum type="arabicPeriod"/>
            </a:pPr>
            <a:r>
              <a:rPr lang="en-CA" sz="2000" noProof="0" dirty="0"/>
              <a:t>Distribution</a:t>
            </a:r>
          </a:p>
          <a:p>
            <a:pPr marL="857250" lvl="1" indent="-457200">
              <a:buFont typeface="+mj-lt"/>
              <a:buAutoNum type="arabicPeriod"/>
            </a:pPr>
            <a:endParaRPr lang="en-CA" sz="2400" noProof="0" dirty="0"/>
          </a:p>
          <a:p>
            <a:r>
              <a:rPr lang="en-CA" sz="2400" noProof="0" dirty="0"/>
              <a:t>One contact per section that includes: </a:t>
            </a:r>
          </a:p>
          <a:p>
            <a:pPr marL="857250" lvl="1" indent="-457200">
              <a:buFont typeface="+mj-lt"/>
              <a:buAutoNum type="arabicPeriod"/>
            </a:pPr>
            <a:r>
              <a:rPr lang="en-CA" sz="2000" noProof="0" dirty="0"/>
              <a:t>Organization name</a:t>
            </a:r>
          </a:p>
          <a:p>
            <a:pPr marL="857250" lvl="1" indent="-457200">
              <a:buFont typeface="+mj-lt"/>
              <a:buAutoNum type="arabicPeriod"/>
            </a:pPr>
            <a:r>
              <a:rPr lang="en-CA" sz="2000" noProof="0" dirty="0"/>
              <a:t>Email address</a:t>
            </a:r>
          </a:p>
          <a:p>
            <a:pPr marL="857250" lvl="1" indent="-457200">
              <a:buFont typeface="+mj-lt"/>
              <a:buAutoNum type="arabicPeriod"/>
            </a:pPr>
            <a:r>
              <a:rPr lang="en-CA" sz="2000" noProof="0" dirty="0"/>
              <a:t>Organization’s role</a:t>
            </a:r>
          </a:p>
          <a:p>
            <a:endParaRPr lang="en-CA" sz="3600" noProof="0" dirty="0"/>
          </a:p>
        </p:txBody>
      </p:sp>
      <p:sp>
        <p:nvSpPr>
          <p:cNvPr id="6" name="Rounded Rectangle 5"/>
          <p:cNvSpPr/>
          <p:nvPr>
            <p:custDataLst>
              <p:tags r:id="rId3"/>
            </p:custDataLst>
          </p:nvPr>
        </p:nvSpPr>
        <p:spPr>
          <a:xfrm>
            <a:off x="431192" y="4869160"/>
            <a:ext cx="8281615" cy="79208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w="0"/>
                <a:solidFill>
                  <a:prstClr val="black"/>
                </a:solidFill>
                <a:effectLst/>
                <a:uLnTx/>
                <a:uFillTx/>
                <a:latin typeface="Calibri"/>
                <a:ea typeface="+mn-ea"/>
                <a:cs typeface="+mn-cs"/>
              </a:rPr>
              <a:t>Compilation file: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w="0"/>
                <a:solidFill>
                  <a:prstClr val="black"/>
                </a:solidFill>
                <a:effectLst/>
                <a:uLnTx/>
                <a:uFillTx/>
                <a:latin typeface="Calibri"/>
                <a:ea typeface="+mn-ea"/>
                <a:cs typeface="+mn-cs"/>
              </a:rPr>
              <a:t>https://gcgeo.gc.ca/doc/HNAP_Metadata_Minimum_Information.xlsx</a:t>
            </a:r>
          </a:p>
        </p:txBody>
      </p:sp>
      <p:pic>
        <p:nvPicPr>
          <p:cNvPr id="4" name="Audio 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70921030"/>
      </p:ext>
    </p:extLst>
  </p:cSld>
  <p:clrMapOvr>
    <a:masterClrMapping/>
  </p:clrMapOvr>
  <mc:AlternateContent xmlns:mc="http://schemas.openxmlformats.org/markup-compatibility/2006" xmlns:p14="http://schemas.microsoft.com/office/powerpoint/2010/main">
    <mc:Choice Requires="p14">
      <p:transition spd="slow" p14:dur="2000" advTm="56461"/>
    </mc:Choice>
    <mc:Fallback xmlns="">
      <p:transition spd="slow" advTm="56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1</a:t>
            </a:r>
            <a:r>
              <a:rPr lang="fr-CA" sz="2400" kern="0" dirty="0"/>
              <a:t>:</a:t>
            </a:r>
            <a:r>
              <a:rPr lang="fr-CA" sz="2400" kern="0" dirty="0" smtClean="0"/>
              <a:t> </a:t>
            </a:r>
            <a:r>
              <a:rPr lang="fr-CA" sz="2400" kern="0" dirty="0" err="1" smtClean="0"/>
              <a:t>Metadata</a:t>
            </a:r>
            <a:r>
              <a:rPr lang="fr-CA" sz="2400" kern="0" dirty="0" smtClean="0"/>
              <a:t> (1/2)</a:t>
            </a:r>
            <a:endParaRPr lang="en-CA" sz="2400" kern="0"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12" y="1412776"/>
            <a:ext cx="9144000" cy="3960439"/>
          </a:xfrm>
          <a:prstGeom prst="rect">
            <a:avLst/>
          </a:prstGeom>
        </p:spPr>
      </p:pic>
      <p:sp>
        <p:nvSpPr>
          <p:cNvPr id="2" name="Rectangle 1"/>
          <p:cNvSpPr/>
          <p:nvPr/>
        </p:nvSpPr>
        <p:spPr>
          <a:xfrm>
            <a:off x="13219" y="1340768"/>
            <a:ext cx="9143037" cy="93568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3219" y="2276451"/>
            <a:ext cx="9143037" cy="39169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013" y="2668140"/>
            <a:ext cx="9151243" cy="22515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013" y="2893294"/>
            <a:ext cx="9151243" cy="46369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0" y="3356992"/>
            <a:ext cx="9156257" cy="201622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7311722"/>
      </p:ext>
    </p:extLst>
  </p:cSld>
  <p:clrMapOvr>
    <a:masterClrMapping/>
  </p:clrMapOvr>
  <mc:AlternateContent xmlns:mc="http://schemas.openxmlformats.org/markup-compatibility/2006" xmlns:p14="http://schemas.microsoft.com/office/powerpoint/2010/main">
    <mc:Choice Requires="p14">
      <p:transition spd="slow" p14:dur="2000" advTm="96687"/>
    </mc:Choice>
    <mc:Fallback xmlns="">
      <p:transition spd="slow" advTm="96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
                                        </p:tgtEl>
                                      </p:cBhvr>
                                    </p:animEffect>
                                    <p:set>
                                      <p:cBhvr>
                                        <p:cTn id="15" dur="1" fill="hold">
                                          <p:stCondLst>
                                            <p:cond delay="499"/>
                                          </p:stCondLst>
                                        </p:cTn>
                                        <p:tgtEl>
                                          <p:spTgt spid="2"/>
                                        </p:tgtEl>
                                        <p:attrNameLst>
                                          <p:attrName>style.visibility</p:attrName>
                                        </p:attrNameLst>
                                      </p:cBhvr>
                                      <p:to>
                                        <p:strVal val="hidden"/>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7"/>
                </p:tgtEl>
              </p:cMediaNode>
            </p:audio>
          </p:childTnLst>
        </p:cTn>
      </p:par>
    </p:tnLst>
    <p:bldLst>
      <p:bldP spid="2" grpId="0" animBg="1"/>
      <p:bldP spid="2" grpId="1" animBg="1"/>
      <p:bldP spid="8" grpId="0" animBg="1"/>
      <p:bldP spid="8" grpId="1" animBg="1"/>
      <p:bldP spid="9" grpId="0" animBg="1"/>
      <p:bldP spid="9" grpId="1" animBg="1"/>
      <p:bldP spid="10" grpId="0" animBg="1"/>
      <p:bldP spid="10" grpId="1" animBg="1"/>
      <p:bldP spid="11" grpId="0" animBg="1"/>
    </p:bld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340768"/>
            <a:ext cx="9144001" cy="3339291"/>
          </a:xfrm>
          <a:prstGeom prst="rect">
            <a:avLst/>
          </a:prstGeom>
        </p:spPr>
      </p:pic>
      <p:sp>
        <p:nvSpPr>
          <p:cNvPr id="4"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1</a:t>
            </a:r>
            <a:r>
              <a:rPr lang="fr-CA" sz="2400" kern="0" dirty="0"/>
              <a:t>:</a:t>
            </a:r>
            <a:r>
              <a:rPr lang="fr-CA" sz="2400" kern="0" dirty="0" smtClean="0"/>
              <a:t> </a:t>
            </a:r>
            <a:r>
              <a:rPr lang="fr-CA" sz="2400" kern="0" dirty="0" err="1" smtClean="0"/>
              <a:t>Metadata</a:t>
            </a:r>
            <a:r>
              <a:rPr lang="fr-CA" sz="2400" kern="0" dirty="0" smtClean="0"/>
              <a:t> (2/2)</a:t>
            </a:r>
            <a:endParaRPr lang="en-CA" sz="2400" kern="0" dirty="0"/>
          </a:p>
        </p:txBody>
      </p:sp>
      <p:sp>
        <p:nvSpPr>
          <p:cNvPr id="6" name="Rectangle 5"/>
          <p:cNvSpPr/>
          <p:nvPr/>
        </p:nvSpPr>
        <p:spPr>
          <a:xfrm>
            <a:off x="-1" y="1588319"/>
            <a:ext cx="9106526" cy="256506"/>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 y="1844824"/>
            <a:ext cx="9106526" cy="57606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 y="2420888"/>
            <a:ext cx="9106526" cy="108012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 y="3501008"/>
            <a:ext cx="9106526" cy="120031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427476501"/>
      </p:ext>
    </p:extLst>
  </p:cSld>
  <p:clrMapOvr>
    <a:masterClrMapping/>
  </p:clrMapOvr>
  <mc:AlternateContent xmlns:mc="http://schemas.openxmlformats.org/markup-compatibility/2006" xmlns:p14="http://schemas.microsoft.com/office/powerpoint/2010/main">
    <mc:Choice Requires="p14">
      <p:transition spd="slow" p14:dur="2000" advTm="83917"/>
    </mc:Choice>
    <mc:Fallback xmlns="">
      <p:transition spd="slow" advTm="83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bldLst>
      <p:bldP spid="6" grpId="1" animBg="1"/>
      <p:bldP spid="7" grpId="0" animBg="1"/>
      <p:bldP spid="7" grpId="1" animBg="1"/>
      <p:bldP spid="8" grpId="0" animBg="1"/>
      <p:bldP spid="8" grpId="1" animBg="1"/>
      <p:bldP spid="9"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1" y="855567"/>
            <a:ext cx="9144000" cy="5380134"/>
          </a:xfrm>
          <a:prstGeom prst="rect">
            <a:avLst/>
          </a:prstGeom>
        </p:spPr>
      </p:pic>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Data identification (1/3)</a:t>
            </a:r>
            <a:endParaRPr lang="en-CA" sz="2400" kern="0" dirty="0"/>
          </a:p>
        </p:txBody>
      </p:sp>
      <p:sp>
        <p:nvSpPr>
          <p:cNvPr id="4" name="Rectangle 3"/>
          <p:cNvSpPr/>
          <p:nvPr/>
        </p:nvSpPr>
        <p:spPr>
          <a:xfrm>
            <a:off x="11646" y="1371600"/>
            <a:ext cx="9106526" cy="61724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1646" y="1988840"/>
            <a:ext cx="9106526" cy="129614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1646" y="3284985"/>
            <a:ext cx="9106526" cy="178470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1646" y="5069687"/>
            <a:ext cx="9106526" cy="75961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1646" y="5829301"/>
            <a:ext cx="9106526" cy="36869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026106273"/>
      </p:ext>
    </p:extLst>
  </p:cSld>
  <p:clrMapOvr>
    <a:masterClrMapping/>
  </p:clrMapOvr>
  <mc:AlternateContent xmlns:mc="http://schemas.openxmlformats.org/markup-compatibility/2006" xmlns:p14="http://schemas.microsoft.com/office/powerpoint/2010/main">
    <mc:Choice Requires="p14">
      <p:transition spd="slow" p14:dur="2000" advTm="105094"/>
    </mc:Choice>
    <mc:Fallback xmlns="">
      <p:transition spd="slow" advTm="105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5" grpId="0" animBg="1"/>
      <p:bldP spid="5" grpId="1" animBg="1"/>
      <p:bldP spid="7" grpId="0" animBg="1"/>
      <p:bldP spid="7" grpId="1" animBg="1"/>
      <p:bldP spid="9" grpId="0" animBg="1"/>
      <p:bldP spid="9" grpId="1" animBg="1"/>
      <p:bldP spid="10" grpId="0" animBg="1"/>
    </p:bldLst>
  </p:timing>
  <p:extLst mod="1"/>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Data identification (2/3)</a:t>
            </a:r>
            <a:endParaRPr lang="en-CA" sz="2400" kern="0"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36712"/>
            <a:ext cx="9144000" cy="5067057"/>
          </a:xfrm>
          <a:prstGeom prst="rect">
            <a:avLst/>
          </a:prstGeom>
        </p:spPr>
      </p:pic>
      <p:sp>
        <p:nvSpPr>
          <p:cNvPr id="4" name="Rectangle 3"/>
          <p:cNvSpPr/>
          <p:nvPr/>
        </p:nvSpPr>
        <p:spPr>
          <a:xfrm>
            <a:off x="11646" y="1083568"/>
            <a:ext cx="9106526" cy="401216"/>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1646" y="1484784"/>
            <a:ext cx="9106526" cy="180020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1646" y="1484784"/>
            <a:ext cx="9106526" cy="441898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084736223"/>
      </p:ext>
    </p:extLst>
  </p:cSld>
  <p:clrMapOvr>
    <a:masterClrMapping/>
  </p:clrMapOvr>
  <mc:AlternateContent xmlns:mc="http://schemas.openxmlformats.org/markup-compatibility/2006" xmlns:p14="http://schemas.microsoft.com/office/powerpoint/2010/main">
    <mc:Choice Requires="p14">
      <p:transition spd="slow" p14:dur="2000" advTm="78442"/>
    </mc:Choice>
    <mc:Fallback xmlns="">
      <p:transition spd="slow" advTm="78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bldLst>
      <p:bldP spid="4" grpId="0" animBg="1"/>
      <p:bldP spid="4" grpId="1" animBg="1"/>
      <p:bldP spid="5" grpId="0" animBg="1"/>
      <p:bldP spid="5" grpId="1" animBg="1"/>
      <p:bldP spid="7" grpId="0" animBg="1"/>
    </p:bldLst>
  </p:timing>
  <p:extLst mod="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2: Data identification (3/3)</a:t>
            </a:r>
            <a:endParaRPr lang="en-CA" sz="2400" kern="0" dirty="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00" y="980729"/>
            <a:ext cx="9064204" cy="4896542"/>
          </a:xfrm>
          <a:prstGeom prst="rect">
            <a:avLst/>
          </a:prstGeom>
        </p:spPr>
      </p:pic>
      <p:sp>
        <p:nvSpPr>
          <p:cNvPr id="4" name="Rectangle 3"/>
          <p:cNvSpPr/>
          <p:nvPr/>
        </p:nvSpPr>
        <p:spPr>
          <a:xfrm>
            <a:off x="18737" y="1227584"/>
            <a:ext cx="9106526" cy="1880941"/>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3108525"/>
            <a:ext cx="9106526" cy="32047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3429000"/>
            <a:ext cx="9106526" cy="216024"/>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8737" y="3898255"/>
            <a:ext cx="9106526" cy="47853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8737" y="4365104"/>
            <a:ext cx="9106526" cy="93315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8737" y="5298256"/>
            <a:ext cx="9106526" cy="579015"/>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767651292"/>
      </p:ext>
    </p:extLst>
  </p:cSld>
  <p:clrMapOvr>
    <a:masterClrMapping/>
  </p:clrMapOvr>
  <mc:AlternateContent xmlns:mc="http://schemas.openxmlformats.org/markup-compatibility/2006" xmlns:p14="http://schemas.microsoft.com/office/powerpoint/2010/main">
    <mc:Choice Requires="p14">
      <p:transition spd="slow" p14:dur="2000" advTm="111093"/>
    </mc:Choice>
    <mc:Fallback xmlns="">
      <p:transition spd="slow" advTm="111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10"/>
                                        </p:tgtEl>
                                      </p:cBhvr>
                                    </p:animEffect>
                                    <p:set>
                                      <p:cBhvr>
                                        <p:cTn id="45" dur="1" fill="hold">
                                          <p:stCondLst>
                                            <p:cond delay="499"/>
                                          </p:stCondLst>
                                        </p:cTn>
                                        <p:tgtEl>
                                          <p:spTgt spid="10"/>
                                        </p:tgtEl>
                                        <p:attrNameLst>
                                          <p:attrName>style.visibility</p:attrName>
                                        </p:attrNameLst>
                                      </p:cBhvr>
                                      <p:to>
                                        <p:strVal val="hidden"/>
                                      </p:to>
                                    </p:se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1" grpId="0" animBg="1"/>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p:txBody>
          <a:bodyPr/>
          <a:lstStyle/>
          <a:p>
            <a:r>
              <a:rPr lang="en-CA" sz="2800" noProof="0" dirty="0"/>
              <a:t>List </a:t>
            </a:r>
            <a:r>
              <a:rPr lang="en-CA" sz="2800" noProof="0" dirty="0" smtClean="0"/>
              <a:t>of </a:t>
            </a:r>
            <a:r>
              <a:rPr lang="en-CA" sz="2800" noProof="0" dirty="0"/>
              <a:t>data distribution formats</a:t>
            </a:r>
          </a:p>
          <a:p>
            <a:r>
              <a:rPr lang="en-CA" sz="2800" noProof="0" dirty="0"/>
              <a:t>Information about the distributor</a:t>
            </a:r>
          </a:p>
          <a:p>
            <a:r>
              <a:rPr lang="en-CA" sz="2800" noProof="0" dirty="0"/>
              <a:t>Access to online resources</a:t>
            </a:r>
          </a:p>
          <a:p>
            <a:pPr lvl="1"/>
            <a:r>
              <a:rPr lang="en-CA" sz="2400" noProof="0" dirty="0" smtClean="0"/>
              <a:t>Map </a:t>
            </a:r>
            <a:r>
              <a:rPr lang="en-CA" sz="2400" noProof="0" dirty="0"/>
              <a:t>services</a:t>
            </a:r>
          </a:p>
          <a:p>
            <a:pPr marL="1085850" lvl="2" indent="-285750">
              <a:buFontTx/>
              <a:buChar char="-"/>
            </a:pPr>
            <a:r>
              <a:rPr lang="en-CA" sz="1800" noProof="0" dirty="0" smtClean="0"/>
              <a:t>associated </a:t>
            </a:r>
            <a:r>
              <a:rPr lang="en-CA" sz="1800" noProof="0" dirty="0"/>
              <a:t>with the </a:t>
            </a:r>
            <a:r>
              <a:rPr lang="en-CA" sz="1800" noProof="0" dirty="0" smtClean="0"/>
              <a:t>“Display on Map” </a:t>
            </a:r>
            <a:r>
              <a:rPr lang="en-CA" sz="1800" noProof="0" dirty="0"/>
              <a:t>button</a:t>
            </a:r>
          </a:p>
          <a:p>
            <a:pPr marL="1085850" lvl="2" indent="-285750">
              <a:buFontTx/>
              <a:buChar char="-"/>
            </a:pPr>
            <a:r>
              <a:rPr lang="en-CA" sz="1800" noProof="0" dirty="0"/>
              <a:t>associated with the “View </a:t>
            </a:r>
            <a:r>
              <a:rPr lang="en-CA" sz="1800" noProof="0" dirty="0" smtClean="0"/>
              <a:t>on Map</a:t>
            </a:r>
            <a:r>
              <a:rPr lang="en-CA" sz="1800" noProof="0" dirty="0"/>
              <a:t>” button</a:t>
            </a:r>
          </a:p>
          <a:p>
            <a:pPr lvl="1"/>
            <a:r>
              <a:rPr lang="en-CA" sz="2400" noProof="0" dirty="0"/>
              <a:t>The data made available for download</a:t>
            </a:r>
          </a:p>
          <a:p>
            <a:pPr lvl="1"/>
            <a:r>
              <a:rPr lang="en-CA" sz="2400" noProof="0" dirty="0"/>
              <a:t>Any additional resources such as back-up documents, applications that </a:t>
            </a:r>
            <a:r>
              <a:rPr lang="en-CA" sz="2400" noProof="0" dirty="0" smtClean="0"/>
              <a:t>use </a:t>
            </a:r>
            <a:r>
              <a:rPr lang="en-CA" sz="2400" noProof="0" dirty="0"/>
              <a:t>geospatial data, </a:t>
            </a:r>
            <a:r>
              <a:rPr lang="en-CA" sz="2400" noProof="0" dirty="0" smtClean="0"/>
              <a:t>indexes </a:t>
            </a:r>
            <a:endParaRPr lang="en-CA" sz="2400" noProof="0" dirty="0"/>
          </a:p>
          <a:p>
            <a:endParaRPr lang="en-CA" sz="2800" noProof="0" dirty="0"/>
          </a:p>
          <a:p>
            <a:pPr marL="800100" lvl="2" indent="0">
              <a:buNone/>
            </a:pPr>
            <a:endParaRPr lang="en-CA" sz="2000" noProof="0" dirty="0">
              <a:ea typeface="ＭＳ Ｐゴシック" charset="0"/>
            </a:endParaRPr>
          </a:p>
        </p:txBody>
      </p:sp>
      <p:sp>
        <p:nvSpPr>
          <p:cNvPr id="5" name="Title 1"/>
          <p:cNvSpPr txBox="1">
            <a:spLocks/>
          </p:cNvSpPr>
          <p:nvPr>
            <p:custDataLst>
              <p:tags r:id="rId2"/>
            </p:custDataLst>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0" cap="none" spc="0" normalizeH="0" baseline="0" noProof="0" dirty="0">
                <a:ln>
                  <a:noFill/>
                </a:ln>
                <a:solidFill>
                  <a:srgbClr val="12547C"/>
                </a:solidFill>
                <a:effectLst/>
                <a:uLnTx/>
                <a:uFillTx/>
                <a:latin typeface="Calibri"/>
                <a:ea typeface="ＭＳ Ｐゴシック" charset="0"/>
                <a:cs typeface="+mj-cs"/>
              </a:rPr>
              <a:t>Section 3: Data distribution (1/5)</a:t>
            </a: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50516921"/>
      </p:ext>
    </p:extLst>
  </p:cSld>
  <p:clrMapOvr>
    <a:masterClrMapping/>
  </p:clrMapOvr>
  <mc:AlternateContent xmlns:mc="http://schemas.openxmlformats.org/markup-compatibility/2006" xmlns:p14="http://schemas.microsoft.com/office/powerpoint/2010/main">
    <mc:Choice Requires="p14">
      <p:transition spd="slow" p14:dur="2000" advTm="34377"/>
    </mc:Choice>
    <mc:Fallback xmlns="">
      <p:transition spd="slow" advTm="34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Data distribution (2/5)</a:t>
            </a:r>
            <a:endParaRPr lang="en-CA" sz="2400" kern="0" dirty="0"/>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980728"/>
            <a:ext cx="9144000" cy="4752528"/>
          </a:xfrm>
          <a:prstGeom prst="rect">
            <a:avLst/>
          </a:prstGeom>
          <a:ln>
            <a:solidFill>
              <a:schemeClr val="tx1"/>
            </a:solidFill>
          </a:ln>
        </p:spPr>
      </p:pic>
      <p:sp>
        <p:nvSpPr>
          <p:cNvPr id="4" name="Rectangle 3"/>
          <p:cNvSpPr/>
          <p:nvPr/>
        </p:nvSpPr>
        <p:spPr>
          <a:xfrm>
            <a:off x="18737" y="1340768"/>
            <a:ext cx="9106526" cy="2520280"/>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8737" y="3861048"/>
            <a:ext cx="9106526" cy="187220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443137501"/>
      </p:ext>
    </p:extLst>
  </p:cSld>
  <p:clrMapOvr>
    <a:masterClrMapping/>
  </p:clrMapOvr>
  <mc:AlternateContent xmlns:mc="http://schemas.openxmlformats.org/markup-compatibility/2006" xmlns:p14="http://schemas.microsoft.com/office/powerpoint/2010/main">
    <mc:Choice Requires="p14">
      <p:transition spd="slow" p14:dur="2000" advTm="48999"/>
    </mc:Choice>
    <mc:Fallback xmlns="">
      <p:transition spd="slow" advTm="48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1"/>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2"/>
                </p:tgtEl>
              </p:cMediaNode>
            </p:audio>
          </p:childTnLst>
        </p:cTn>
      </p:par>
    </p:tnLst>
    <p:bldLst>
      <p:bldP spid="4" grpId="0" animBg="1"/>
      <p:bldP spid="4" grpId="1" animBg="1"/>
      <p:bldP spid="5" grpId="0" animBg="1"/>
    </p:bldLst>
  </p:timing>
  <p:extLst mod="1"/>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p:txBody>
          <a:bodyPr/>
          <a:lstStyle/>
          <a:p>
            <a:pPr marL="0" indent="0">
              <a:buNone/>
            </a:pPr>
            <a:r>
              <a:rPr lang="en-CA" sz="2800" noProof="0" dirty="0"/>
              <a:t>The </a:t>
            </a:r>
            <a:r>
              <a:rPr lang="en-CA" sz="2800" b="1" noProof="0" dirty="0"/>
              <a:t>types of resources </a:t>
            </a:r>
            <a:r>
              <a:rPr lang="en-CA" sz="2800" noProof="0" dirty="0"/>
              <a:t>put online:</a:t>
            </a:r>
          </a:p>
          <a:p>
            <a:pPr lvl="1"/>
            <a:r>
              <a:rPr lang="en-CA" sz="2400" noProof="0" dirty="0" smtClean="0"/>
              <a:t>Map </a:t>
            </a:r>
            <a:r>
              <a:rPr lang="en-CA" sz="2400" noProof="0" dirty="0"/>
              <a:t>services </a:t>
            </a:r>
          </a:p>
          <a:p>
            <a:pPr marL="1085850" lvl="2" indent="-285750">
              <a:buFontTx/>
              <a:buChar char="-"/>
            </a:pPr>
            <a:r>
              <a:rPr lang="en-CA" sz="1800" noProof="0" dirty="0"/>
              <a:t>associated with the </a:t>
            </a:r>
            <a:r>
              <a:rPr lang="en-CA" sz="1800" noProof="0" dirty="0" smtClean="0"/>
              <a:t>“</a:t>
            </a:r>
            <a:r>
              <a:rPr lang="en-CA" sz="1800" dirty="0" smtClean="0"/>
              <a:t>Display on Map</a:t>
            </a:r>
            <a:r>
              <a:rPr lang="en-CA" sz="1800" noProof="0" dirty="0" smtClean="0"/>
              <a:t>” </a:t>
            </a:r>
            <a:r>
              <a:rPr lang="en-CA" sz="1800" noProof="0" dirty="0"/>
              <a:t>button</a:t>
            </a:r>
          </a:p>
          <a:p>
            <a:pPr marL="1085850" lvl="2" indent="-285750">
              <a:buFontTx/>
              <a:buChar char="-"/>
            </a:pPr>
            <a:r>
              <a:rPr lang="en-CA" sz="1800" noProof="0" dirty="0"/>
              <a:t>associated with the “View on </a:t>
            </a:r>
            <a:r>
              <a:rPr lang="en-CA" sz="1800" noProof="0" dirty="0" smtClean="0"/>
              <a:t>Map</a:t>
            </a:r>
            <a:r>
              <a:rPr lang="en-CA" sz="1800" noProof="0" dirty="0"/>
              <a:t>” button</a:t>
            </a:r>
          </a:p>
          <a:p>
            <a:pPr lvl="1"/>
            <a:r>
              <a:rPr lang="en-CA" sz="2400" noProof="0" dirty="0"/>
              <a:t>Geospatial data made available for download</a:t>
            </a:r>
          </a:p>
          <a:p>
            <a:pPr lvl="1"/>
            <a:r>
              <a:rPr lang="en-CA" sz="2400" noProof="0" dirty="0"/>
              <a:t>Any other complementary resource such as:</a:t>
            </a:r>
          </a:p>
          <a:p>
            <a:pPr lvl="2"/>
            <a:r>
              <a:rPr lang="en-CA" sz="2000" noProof="0" dirty="0"/>
              <a:t>supporting documents (guide, specifications, index, data dictionary, etc.)</a:t>
            </a:r>
          </a:p>
          <a:p>
            <a:pPr lvl="2"/>
            <a:r>
              <a:rPr lang="en-CA" sz="2000" noProof="0" dirty="0"/>
              <a:t>applications that </a:t>
            </a:r>
            <a:r>
              <a:rPr lang="en-CA" sz="2000" noProof="0" dirty="0" smtClean="0"/>
              <a:t>use </a:t>
            </a:r>
            <a:r>
              <a:rPr lang="en-CA" sz="2000" noProof="0" dirty="0"/>
              <a:t>geospatial </a:t>
            </a:r>
            <a:r>
              <a:rPr lang="en-CA" sz="2000" noProof="0" dirty="0" smtClean="0"/>
              <a:t>data </a:t>
            </a:r>
            <a:endParaRPr lang="en-CA" sz="2000" noProof="0" dirty="0"/>
          </a:p>
          <a:p>
            <a:pPr lvl="2"/>
            <a:r>
              <a:rPr lang="en-CA" sz="2000" noProof="0" dirty="0"/>
              <a:t>the APIs </a:t>
            </a:r>
          </a:p>
          <a:p>
            <a:endParaRPr lang="en-CA" sz="2800" noProof="0" dirty="0"/>
          </a:p>
          <a:p>
            <a:pPr marL="800100" lvl="2" indent="0">
              <a:buNone/>
            </a:pPr>
            <a:endParaRPr lang="en-CA" sz="2000" noProof="0" dirty="0">
              <a:ea typeface="ＭＳ Ｐゴシック" charset="0"/>
            </a:endParaRPr>
          </a:p>
        </p:txBody>
      </p:sp>
      <p:sp>
        <p:nvSpPr>
          <p:cNvPr id="5" name="Title 1"/>
          <p:cNvSpPr txBox="1">
            <a:spLocks/>
          </p:cNvSpPr>
          <p:nvPr>
            <p:custDataLst>
              <p:tags r:id="rId2"/>
            </p:custDataLst>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0" cap="none" spc="0" normalizeH="0" baseline="0" noProof="0" dirty="0">
                <a:ln>
                  <a:noFill/>
                </a:ln>
                <a:solidFill>
                  <a:srgbClr val="12547C"/>
                </a:solidFill>
                <a:effectLst/>
                <a:uLnTx/>
                <a:uFillTx/>
                <a:latin typeface="Calibri"/>
                <a:ea typeface="ＭＳ Ｐゴシック" charset="0"/>
                <a:cs typeface="+mj-cs"/>
              </a:rPr>
              <a:t>Section 3: Data distribution (3/5)</a:t>
            </a: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67531005"/>
      </p:ext>
    </p:extLst>
  </p:cSld>
  <p:clrMapOvr>
    <a:masterClrMapping/>
  </p:clrMapOvr>
  <mc:AlternateContent xmlns:mc="http://schemas.openxmlformats.org/markup-compatibility/2006" xmlns:p14="http://schemas.microsoft.com/office/powerpoint/2010/main">
    <mc:Choice Requires="p14">
      <p:transition spd="slow" p14:dur="2000" advTm="18760"/>
    </mc:Choice>
    <mc:Fallback xmlns="">
      <p:transition spd="slow" advTm="18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p:txBody>
          <a:bodyPr/>
          <a:lstStyle/>
          <a:p>
            <a:pPr marL="0" indent="0">
              <a:buNone/>
            </a:pPr>
            <a:r>
              <a:rPr lang="en-CA" sz="2800" noProof="0" dirty="0"/>
              <a:t>Information required for online resources:</a:t>
            </a:r>
          </a:p>
          <a:p>
            <a:r>
              <a:rPr lang="en-CA" sz="2800" noProof="0" dirty="0"/>
              <a:t>URL </a:t>
            </a:r>
            <a:r>
              <a:rPr lang="en-CA" sz="2800" noProof="0" dirty="0" smtClean="0"/>
              <a:t>linkage</a:t>
            </a:r>
            <a:endParaRPr lang="en-CA" sz="2800" noProof="0" dirty="0"/>
          </a:p>
          <a:p>
            <a:r>
              <a:rPr lang="en-CA" sz="2800" noProof="0" dirty="0"/>
              <a:t>Protocol</a:t>
            </a:r>
          </a:p>
          <a:p>
            <a:r>
              <a:rPr lang="en-CA" sz="2800" noProof="0" dirty="0"/>
              <a:t>Name</a:t>
            </a:r>
          </a:p>
          <a:p>
            <a:r>
              <a:rPr lang="en-CA" sz="2800" noProof="0" dirty="0"/>
              <a:t>Description </a:t>
            </a:r>
            <a:r>
              <a:rPr lang="en-CA" sz="2400" noProof="0" dirty="0"/>
              <a:t>(concatenation of the </a:t>
            </a:r>
            <a:r>
              <a:rPr lang="en-CA" sz="2400" noProof="0" dirty="0" smtClean="0"/>
              <a:t>three </a:t>
            </a:r>
            <a:r>
              <a:rPr lang="en-CA" sz="2400" noProof="0" dirty="0"/>
              <a:t>types of information below)</a:t>
            </a:r>
          </a:p>
          <a:p>
            <a:pPr lvl="1"/>
            <a:r>
              <a:rPr lang="en-CA" sz="2400" noProof="0" dirty="0"/>
              <a:t>The </a:t>
            </a:r>
            <a:r>
              <a:rPr lang="en-CA" sz="2400" noProof="0" dirty="0" smtClean="0"/>
              <a:t>content type</a:t>
            </a:r>
            <a:endParaRPr lang="en-CA" sz="2400" noProof="0" dirty="0"/>
          </a:p>
          <a:p>
            <a:pPr lvl="1"/>
            <a:r>
              <a:rPr lang="en-CA" sz="2400" noProof="0" dirty="0"/>
              <a:t>The format</a:t>
            </a:r>
          </a:p>
          <a:p>
            <a:pPr lvl="1"/>
            <a:r>
              <a:rPr lang="en-CA" sz="2400" noProof="0" dirty="0"/>
              <a:t>The language(s)</a:t>
            </a:r>
          </a:p>
        </p:txBody>
      </p:sp>
      <p:sp>
        <p:nvSpPr>
          <p:cNvPr id="5" name="Title 1"/>
          <p:cNvSpPr txBox="1">
            <a:spLocks/>
          </p:cNvSpPr>
          <p:nvPr>
            <p:custDataLst>
              <p:tags r:id="rId2"/>
            </p:custDataLst>
          </p:nvPr>
        </p:nvSpPr>
        <p:spPr>
          <a:xfrm>
            <a:off x="403225" y="4127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0" cap="none" spc="0" normalizeH="0" baseline="0" noProof="0" dirty="0">
                <a:ln>
                  <a:noFill/>
                </a:ln>
                <a:solidFill>
                  <a:srgbClr val="12547C"/>
                </a:solidFill>
                <a:effectLst/>
                <a:uLnTx/>
                <a:uFillTx/>
                <a:latin typeface="Calibri"/>
                <a:ea typeface="ＭＳ Ｐゴシック" charset="0"/>
                <a:cs typeface="+mj-cs"/>
              </a:rPr>
              <a:t>Section 3: Data distribution (3/5)</a:t>
            </a: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58646658"/>
      </p:ext>
    </p:extLst>
  </p:cSld>
  <p:clrMapOvr>
    <a:masterClrMapping/>
  </p:clrMapOvr>
  <mc:AlternateContent xmlns:mc="http://schemas.openxmlformats.org/markup-compatibility/2006" xmlns:p14="http://schemas.microsoft.com/office/powerpoint/2010/main">
    <mc:Choice Requires="p14">
      <p:transition spd="slow" p14:dur="2000" advTm="50781"/>
    </mc:Choice>
    <mc:Fallback xmlns="">
      <p:transition spd="slow" advTm="50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000" kern="0" dirty="0" smtClean="0"/>
              <a:t>Section 3: Data distribution (4/5) – </a:t>
            </a:r>
            <a:r>
              <a:rPr lang="fr-CA" sz="2000" kern="0" dirty="0" err="1" smtClean="0"/>
              <a:t>Map</a:t>
            </a:r>
            <a:r>
              <a:rPr lang="fr-CA" sz="2000" kern="0" dirty="0" smtClean="0"/>
              <a:t> </a:t>
            </a:r>
            <a:r>
              <a:rPr lang="fr-CA" sz="2000" kern="0" dirty="0"/>
              <a:t>s</a:t>
            </a:r>
            <a:r>
              <a:rPr lang="fr-CA" sz="2000" kern="0" dirty="0" smtClean="0"/>
              <a:t>ervices</a:t>
            </a:r>
            <a:endParaRPr lang="en-CA" sz="2000" kern="0"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37" y="692695"/>
            <a:ext cx="9150039" cy="6136367"/>
          </a:xfrm>
          <a:prstGeom prst="rect">
            <a:avLst/>
          </a:prstGeom>
        </p:spPr>
      </p:pic>
      <p:sp>
        <p:nvSpPr>
          <p:cNvPr id="5" name="Rectangle 4"/>
          <p:cNvSpPr/>
          <p:nvPr/>
        </p:nvSpPr>
        <p:spPr>
          <a:xfrm>
            <a:off x="18737" y="908720"/>
            <a:ext cx="9106526" cy="3384377"/>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4293097"/>
            <a:ext cx="9106526" cy="720079"/>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5013176"/>
            <a:ext cx="9106526" cy="986297"/>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8737" y="5999473"/>
            <a:ext cx="9106526" cy="829589"/>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47731591"/>
      </p:ext>
    </p:extLst>
  </p:cSld>
  <p:clrMapOvr>
    <a:masterClrMapping/>
  </p:clrMapOvr>
  <mc:AlternateContent xmlns:mc="http://schemas.openxmlformats.org/markup-compatibility/2006" xmlns:p14="http://schemas.microsoft.com/office/powerpoint/2010/main">
    <mc:Choice Requires="p14">
      <p:transition spd="slow" p14:dur="2000" advTm="106047"/>
    </mc:Choice>
    <mc:Fallback xmlns="">
      <p:transition spd="slow" advTm="106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3"/>
                </p:tgtEl>
              </p:cMediaNode>
            </p:audio>
          </p:childTnLst>
        </p:cTn>
      </p:par>
    </p:tnLst>
    <p:bldLst>
      <p:bldP spid="5" grpId="0" animBg="1"/>
      <p:bldP spid="5" grpId="1" animBg="1"/>
      <p:bldP spid="7" grpId="0" animBg="1"/>
      <p:bldP spid="7" grpId="1" animBg="1"/>
      <p:bldP spid="8" grpId="0" animBg="1"/>
      <p:bldP spid="8" grpId="1" animBg="1"/>
      <p:bldP spid="9" grpId="0" animBg="1"/>
    </p:bldLst>
  </p:timing>
  <p:extLst mod="1"/>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2" y="908720"/>
            <a:ext cx="9174640" cy="5229200"/>
          </a:xfrm>
          <a:prstGeom prst="rect">
            <a:avLst/>
          </a:prstGeom>
        </p:spPr>
      </p:pic>
      <p:sp>
        <p:nvSpPr>
          <p:cNvPr id="6" name="Title 1"/>
          <p:cNvSpPr txBox="1">
            <a:spLocks/>
          </p:cNvSpPr>
          <p:nvPr/>
        </p:nvSpPr>
        <p:spPr>
          <a:xfrm>
            <a:off x="250825" y="260350"/>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r>
              <a:rPr lang="fr-CA" sz="2400" kern="0" dirty="0" smtClean="0"/>
              <a:t>Section 3: Data distribution (5/5) – </a:t>
            </a:r>
            <a:r>
              <a:rPr lang="fr-CA" sz="2400" kern="0" dirty="0" err="1" smtClean="0"/>
              <a:t>Other</a:t>
            </a:r>
            <a:r>
              <a:rPr lang="fr-CA" sz="2400" kern="0" dirty="0" smtClean="0"/>
              <a:t> </a:t>
            </a:r>
            <a:r>
              <a:rPr lang="fr-CA" sz="2400" kern="0" dirty="0" err="1" smtClean="0"/>
              <a:t>resources</a:t>
            </a:r>
            <a:r>
              <a:rPr lang="fr-CA" sz="2400" kern="0" dirty="0" smtClean="0"/>
              <a:t> </a:t>
            </a:r>
            <a:endParaRPr lang="en-CA" sz="2400" kern="0" dirty="0"/>
          </a:p>
        </p:txBody>
      </p:sp>
      <p:sp>
        <p:nvSpPr>
          <p:cNvPr id="5" name="Rectangle 4"/>
          <p:cNvSpPr/>
          <p:nvPr/>
        </p:nvSpPr>
        <p:spPr>
          <a:xfrm>
            <a:off x="18737" y="1484785"/>
            <a:ext cx="9106526" cy="345628"/>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8737" y="2133155"/>
            <a:ext cx="9106526" cy="1022523"/>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8737" y="3155678"/>
            <a:ext cx="9106526" cy="298224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8737" y="1830413"/>
            <a:ext cx="9106526" cy="302742"/>
          </a:xfrm>
          <a:prstGeom prst="rect">
            <a:avLst/>
          </a:prstGeom>
          <a:noFill/>
          <a:ln w="28575">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272474656"/>
      </p:ext>
    </p:extLst>
  </p:cSld>
  <p:clrMapOvr>
    <a:masterClrMapping/>
  </p:clrMapOvr>
  <mc:AlternateContent xmlns:mc="http://schemas.openxmlformats.org/markup-compatibility/2006" xmlns:p14="http://schemas.microsoft.com/office/powerpoint/2010/main">
    <mc:Choice Requires="p14">
      <p:transition spd="slow" p14:dur="2000" advTm="74370"/>
    </mc:Choice>
    <mc:Fallback xmlns="">
      <p:transition spd="slow" advTm="74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3"/>
                </p:tgtEl>
              </p:cMediaNode>
            </p:audio>
          </p:childTnLst>
        </p:cTn>
      </p:par>
    </p:tnLst>
    <p:bldLst>
      <p:bldP spid="5" grpId="0" animBg="1"/>
      <p:bldP spid="5" grpId="1" animBg="1"/>
      <p:bldP spid="7" grpId="0" animBg="1"/>
      <p:bldP spid="7" grpId="1" animBg="1"/>
      <p:bldP spid="8" grpId="0" animBg="1"/>
      <p:bldP spid="10" grpId="0" animBg="1"/>
      <p:bldP spid="10" grpId="1" animBg="1"/>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custDataLst>
              <p:tags r:id="rId1"/>
            </p:custDataLst>
          </p:nvPr>
        </p:nvSpPr>
        <p:spPr>
          <a:xfrm>
            <a:off x="395536" y="971436"/>
            <a:ext cx="6120680" cy="656668"/>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itle 1"/>
          <p:cNvSpPr txBox="1">
            <a:spLocks/>
          </p:cNvSpPr>
          <p:nvPr>
            <p:custDataLst>
              <p:tags r:id="rId2"/>
            </p:custDataLst>
          </p:nvPr>
        </p:nvSpPr>
        <p:spPr>
          <a:xfrm>
            <a:off x="250825" y="1916832"/>
            <a:ext cx="8642350" cy="504056"/>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0" cap="none" spc="0" normalizeH="0" baseline="0" noProof="0" dirty="0">
                <a:ln>
                  <a:noFill/>
                </a:ln>
                <a:solidFill>
                  <a:srgbClr val="12547C"/>
                </a:solidFill>
                <a:effectLst/>
                <a:uLnTx/>
                <a:uFillTx/>
                <a:latin typeface="Calibri"/>
                <a:ea typeface="ＭＳ Ｐゴシック" charset="0"/>
                <a:cs typeface="+mj-cs"/>
              </a:rPr>
              <a:t>Useful links</a:t>
            </a:r>
          </a:p>
        </p:txBody>
      </p:sp>
      <p:sp>
        <p:nvSpPr>
          <p:cNvPr id="5" name="Rectangle 4"/>
          <p:cNvSpPr/>
          <p:nvPr>
            <p:custDataLst>
              <p:tags r:id="rId3"/>
            </p:custDataLst>
          </p:nvPr>
        </p:nvSpPr>
        <p:spPr>
          <a:xfrm>
            <a:off x="323528" y="2471985"/>
            <a:ext cx="7992888" cy="3693319"/>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Help – HNAP metadata standard: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smtClean="0">
                <a:ln>
                  <a:noFill/>
                </a:ln>
                <a:solidFill>
                  <a:prstClr val="black"/>
                </a:solidFill>
                <a:effectLst/>
                <a:uLnTx/>
                <a:uFillTx/>
                <a:latin typeface="Calibri"/>
                <a:ea typeface="+mn-ea"/>
                <a:cs typeface="+mn-cs"/>
                <a:hlinkClick r:id="rId10"/>
              </a:rPr>
              <a:t>https://gcgeo.gc.ca/en/hnapMetadata.html</a:t>
            </a: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Compilation file: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hlinkClick r:id="rId11"/>
              </a:rPr>
              <a:t>https://gcgeo.gc.ca/doc/HNAP_Metadata_Minimum_Information.xlsx</a:t>
            </a: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HNAP standard: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hlinkClick r:id="rId12"/>
              </a:rPr>
              <a:t>http://www.gcpedia.gc.ca/gcwiki/images/f/f5/HNAP_v2.4_20160715.docx</a:t>
            </a: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XML metadata template: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hlinkClick r:id="rId13"/>
              </a:rPr>
              <a:t>http://www.gcpedia.gc.ca/gcwiki/images/7/7d/HNAP_Metadata_Minimum_Information.xml</a:t>
            </a: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prstClr val="black"/>
                </a:solidFill>
                <a:effectLst/>
                <a:uLnTx/>
                <a:uFillTx/>
                <a:latin typeface="Calibri"/>
                <a:ea typeface="+mn-ea"/>
                <a:cs typeface="+mn-cs"/>
              </a:rPr>
              <a:t>HNAP GcPedia page: </a:t>
            </a:r>
            <a:r>
              <a:rPr kumimoji="0" lang="en-CA" sz="1200" b="0" i="0" u="none" strike="noStrike" kern="1200" cap="none" spc="0" normalizeH="0" baseline="0" noProof="0" dirty="0">
                <a:ln>
                  <a:noFill/>
                </a:ln>
                <a:solidFill>
                  <a:prstClr val="black"/>
                </a:solidFill>
                <a:effectLst/>
                <a:uLnTx/>
                <a:uFillTx/>
                <a:latin typeface="Calibri"/>
                <a:ea typeface="+mn-ea"/>
                <a:cs typeface="+mn-cs"/>
                <a:hlinkClick r:id="rId14"/>
              </a:rPr>
              <a:t>http://www.gcpedia.gc.ca/wiki/Federal_Geospatial_Platform/Policies_and_Standards/Catalogue/Release/Appendix_B_Guidelines_and_Best_Practices/Guide_to_Harmonized_ISO_19115:2003_NAP</a:t>
            </a:r>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p:cNvSpPr txBox="1">
            <a:spLocks/>
          </p:cNvSpPr>
          <p:nvPr>
            <p:custDataLst>
              <p:tags r:id="rId4"/>
            </p:custDataLst>
          </p:nvPr>
        </p:nvSpPr>
        <p:spPr>
          <a:xfrm>
            <a:off x="250825" y="382015"/>
            <a:ext cx="8642350" cy="823913"/>
          </a:xfrm>
          <a:prstGeom prst="rect">
            <a:avLst/>
          </a:prstGeom>
        </p:spPr>
        <p:txBody>
          <a:bodyPr/>
          <a:lstStyle>
            <a:lvl1pPr algn="l" rtl="0" eaLnBrk="1" fontAlgn="base" hangingPunct="1">
              <a:spcBef>
                <a:spcPct val="0"/>
              </a:spcBef>
              <a:spcAft>
                <a:spcPct val="0"/>
              </a:spcAft>
              <a:defRPr sz="2800" b="1">
                <a:solidFill>
                  <a:srgbClr val="12547C"/>
                </a:solidFill>
                <a:latin typeface="+mj-lt"/>
                <a:ea typeface="ＭＳ Ｐゴシック" charset="0"/>
                <a:cs typeface="+mj-cs"/>
              </a:defRPr>
            </a:lvl1pPr>
            <a:lvl2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2pPr>
            <a:lvl3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3pPr>
            <a:lvl4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4pPr>
            <a:lvl5pPr algn="l" rtl="0" eaLnBrk="1" fontAlgn="base" hangingPunct="1">
              <a:spcBef>
                <a:spcPct val="0"/>
              </a:spcBef>
              <a:spcAft>
                <a:spcPct val="0"/>
              </a:spcAft>
              <a:defRPr sz="2800" b="1">
                <a:solidFill>
                  <a:srgbClr val="12547C"/>
                </a:solidFill>
                <a:latin typeface="Tahoma" pitchFamily="34" charset="0"/>
                <a:ea typeface="ＭＳ Ｐゴシック" charset="0"/>
                <a:cs typeface="Arial" charset="0"/>
              </a:defRPr>
            </a:lvl5pPr>
            <a:lvl6pPr marL="457200" algn="l" rtl="0" eaLnBrk="1" fontAlgn="base" hangingPunct="1">
              <a:spcBef>
                <a:spcPct val="0"/>
              </a:spcBef>
              <a:spcAft>
                <a:spcPct val="0"/>
              </a:spcAft>
              <a:defRPr sz="2800" b="1">
                <a:solidFill>
                  <a:srgbClr val="12547C"/>
                </a:solidFill>
                <a:latin typeface="Tahoma" pitchFamily="34" charset="0"/>
                <a:cs typeface="Arial" charset="0"/>
              </a:defRPr>
            </a:lvl6pPr>
            <a:lvl7pPr marL="914400" algn="l" rtl="0" eaLnBrk="1" fontAlgn="base" hangingPunct="1">
              <a:spcBef>
                <a:spcPct val="0"/>
              </a:spcBef>
              <a:spcAft>
                <a:spcPct val="0"/>
              </a:spcAft>
              <a:defRPr sz="2800" b="1">
                <a:solidFill>
                  <a:srgbClr val="12547C"/>
                </a:solidFill>
                <a:latin typeface="Tahoma" pitchFamily="34" charset="0"/>
                <a:cs typeface="Arial" charset="0"/>
              </a:defRPr>
            </a:lvl7pPr>
            <a:lvl8pPr marL="1371600" algn="l" rtl="0" eaLnBrk="1" fontAlgn="base" hangingPunct="1">
              <a:spcBef>
                <a:spcPct val="0"/>
              </a:spcBef>
              <a:spcAft>
                <a:spcPct val="0"/>
              </a:spcAft>
              <a:defRPr sz="2800" b="1">
                <a:solidFill>
                  <a:srgbClr val="12547C"/>
                </a:solidFill>
                <a:latin typeface="Tahoma" pitchFamily="34" charset="0"/>
                <a:cs typeface="Arial" charset="0"/>
              </a:defRPr>
            </a:lvl8pPr>
            <a:lvl9pPr marL="1828800" algn="l" rtl="0" eaLnBrk="1" fontAlgn="base" hangingPunct="1">
              <a:spcBef>
                <a:spcPct val="0"/>
              </a:spcBef>
              <a:spcAft>
                <a:spcPct val="0"/>
              </a:spcAft>
              <a:defRPr sz="2800" b="1">
                <a:solidFill>
                  <a:srgbClr val="12547C"/>
                </a:solidFill>
                <a:latin typeface="Tahom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0" cap="none" spc="0" normalizeH="0" baseline="0" noProof="0" dirty="0">
                <a:ln>
                  <a:noFill/>
                </a:ln>
                <a:solidFill>
                  <a:srgbClr val="12547C"/>
                </a:solidFill>
                <a:effectLst/>
                <a:uLnTx/>
                <a:uFillTx/>
                <a:latin typeface="Calibri"/>
                <a:ea typeface="ＭＳ Ｐゴシック" charset="0"/>
                <a:cs typeface="+mj-cs"/>
              </a:rPr>
              <a:t>Questions or need help?</a:t>
            </a:r>
          </a:p>
        </p:txBody>
      </p:sp>
      <p:sp>
        <p:nvSpPr>
          <p:cNvPr id="9" name="Rectangle 8"/>
          <p:cNvSpPr/>
          <p:nvPr>
            <p:custDataLst>
              <p:tags r:id="rId5"/>
            </p:custDataLst>
          </p:nvPr>
        </p:nvSpPr>
        <p:spPr>
          <a:xfrm>
            <a:off x="575556" y="1038160"/>
            <a:ext cx="7992888" cy="523220"/>
          </a:xfrm>
          <a:prstGeom prst="rect">
            <a:avLst/>
          </a:prstGeom>
        </p:spPr>
        <p:txBody>
          <a:bodyPr wrap="square">
            <a:spAutoFit/>
          </a:bodyPr>
          <a:lstStyle/>
          <a:p>
            <a:r>
              <a:rPr lang="en-CA" sz="2800" dirty="0"/>
              <a:t>NRCan.fgp-pgf.RNCan@Canada.ca</a:t>
            </a:r>
          </a:p>
        </p:txBody>
      </p:sp>
      <p:pic>
        <p:nvPicPr>
          <p:cNvPr id="2" name="Audio 1">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04676613"/>
      </p:ext>
    </p:extLst>
  </p:cSld>
  <p:clrMapOvr>
    <a:masterClrMapping/>
  </p:clrMapOvr>
  <mc:AlternateContent xmlns:mc="http://schemas.openxmlformats.org/markup-compatibility/2006" xmlns:p14="http://schemas.microsoft.com/office/powerpoint/2010/main">
    <mc:Choice Requires="p14">
      <p:transition spd="slow" p14:dur="2000" advTm="21237"/>
    </mc:Choice>
    <mc:Fallback xmlns="">
      <p:transition spd="slow" advTm="21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endParaRPr lang="en-CA"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03529233"/>
      </p:ext>
    </p:extLst>
  </p:cSld>
  <p:clrMapOvr>
    <a:masterClrMapping/>
  </p:clrMapOvr>
  <mc:AlternateContent xmlns:mc="http://schemas.openxmlformats.org/markup-compatibility/2006" xmlns:p14="http://schemas.microsoft.com/office/powerpoint/2010/main">
    <mc:Choice Requires="p14">
      <p:transition spd="slow" p14:dur="2000" advTm="10699"/>
    </mc:Choice>
    <mc:Fallback xmlns="">
      <p:transition spd="slow" advTm="10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7.xml><?xml version="1.0" encoding="utf-8"?>
<p:tagLst xmlns:a="http://schemas.openxmlformats.org/drawingml/2006/main" xmlns:r="http://schemas.openxmlformats.org/officeDocument/2006/relationships" xmlns:p="http://schemas.openxmlformats.org/presentationml/2006/main">
  <p:tag name="TIMING" val="|6.1|12.1"/>
</p:tagLst>
</file>

<file path=ppt/tags/tag8.xml><?xml version="1.0" encoding="utf-8"?>
<p:tagLst xmlns:a="http://schemas.openxmlformats.org/drawingml/2006/main" xmlns:r="http://schemas.openxmlformats.org/officeDocument/2006/relationships" xmlns:p="http://schemas.openxmlformats.org/presentationml/2006/main">
  <p:tag name="TIMING" val="|43.2|8.2|33.4|7.5|5.7|5.4|6"/>
</p:tagLst>
</file>

<file path=ppt/tags/tag9.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0.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1.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12.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3.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4.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15.xml><?xml version="1.0" encoding="utf-8"?>
<p:tagLst xmlns:a="http://schemas.openxmlformats.org/drawingml/2006/main" xmlns:r="http://schemas.openxmlformats.org/officeDocument/2006/relationships" xmlns:p="http://schemas.openxmlformats.org/presentationml/2006/main">
  <p:tag name="TIMING" val="|5.8|11.5|12.2|8.4|17.5"/>
</p:tagLst>
</file>

<file path=ppt/tags/tag16.xml><?xml version="1.0" encoding="utf-8"?>
<p:tagLst xmlns:a="http://schemas.openxmlformats.org/drawingml/2006/main" xmlns:r="http://schemas.openxmlformats.org/officeDocument/2006/relationships" xmlns:p="http://schemas.openxmlformats.org/presentationml/2006/main">
  <p:tag name="TIMING" val="|13.8|5.2|21.7"/>
</p:tagLst>
</file>

<file path=ppt/tags/tag17.xml><?xml version="1.0" encoding="utf-8"?>
<p:tagLst xmlns:a="http://schemas.openxmlformats.org/drawingml/2006/main" xmlns:r="http://schemas.openxmlformats.org/officeDocument/2006/relationships" xmlns:p="http://schemas.openxmlformats.org/presentationml/2006/main">
  <p:tag name="TIMING" val="|34|16.9|20.7|20.2"/>
</p:tagLst>
</file>

<file path=ppt/tags/tag18.xml><?xml version="1.0" encoding="utf-8"?>
<p:tagLst xmlns:a="http://schemas.openxmlformats.org/drawingml/2006/main" xmlns:r="http://schemas.openxmlformats.org/officeDocument/2006/relationships" xmlns:p="http://schemas.openxmlformats.org/presentationml/2006/main">
  <p:tag name="TIMING" val="|18.1|12.6"/>
</p:tagLst>
</file>

<file path=ppt/tags/tag19.xml><?xml version="1.0" encoding="utf-8"?>
<p:tagLst xmlns:a="http://schemas.openxmlformats.org/drawingml/2006/main" xmlns:r="http://schemas.openxmlformats.org/officeDocument/2006/relationships" xmlns:p="http://schemas.openxmlformats.org/presentationml/2006/main">
  <p:tag name="TIMING" val="|23.1|14.1|23.1|12.4|26.1"/>
</p:tagLst>
</file>

<file path=ppt/tags/tag20.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1.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22.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23.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24.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25.xml><?xml version="1.0" encoding="utf-8"?>
<p:tagLst xmlns:a="http://schemas.openxmlformats.org/drawingml/2006/main" xmlns:r="http://schemas.openxmlformats.org/officeDocument/2006/relationships" xmlns:p="http://schemas.openxmlformats.org/presentationml/2006/main">
  <p:tag name="TIMING" val="|34"/>
</p:tagLst>
</file>

<file path=ppt/tags/tag26.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27.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28.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29.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30.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31.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2.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33.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34.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35.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36.xml><?xml version="1.0" encoding="utf-8"?>
<p:tagLst xmlns:a="http://schemas.openxmlformats.org/drawingml/2006/main" xmlns:r="http://schemas.openxmlformats.org/officeDocument/2006/relationships" xmlns:p="http://schemas.openxmlformats.org/presentationml/2006/main">
  <p:tag name="TIMING" val="|56.6|11.2|6.1"/>
</p:tagLst>
</file>

<file path=ppt/tags/tag37.xml><?xml version="1.0" encoding="utf-8"?>
<p:tagLst xmlns:a="http://schemas.openxmlformats.org/drawingml/2006/main" xmlns:r="http://schemas.openxmlformats.org/officeDocument/2006/relationships" xmlns:p="http://schemas.openxmlformats.org/presentationml/2006/main">
  <p:tag name="TIMING" val="|29|6.8|2.9"/>
</p:tagLst>
</file>

<file path=ppt/tags/tag38.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9.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0.xml><?xml version="1.0" encoding="utf-8"?>
<p:tagLst xmlns:a="http://schemas.openxmlformats.org/drawingml/2006/main" xmlns:r="http://schemas.openxmlformats.org/officeDocument/2006/relationships" xmlns:p="http://schemas.openxmlformats.org/presentationml/2006/main">
  <p:tag name="NUM" val="3"/>
  <p:tag name="{FUSIONTAGSHAPEID}" val="SlideShape_2"/>
</p:tagLst>
</file>

<file path=ppt/tags/tag41.xml><?xml version="1.0" encoding="utf-8"?>
<p:tagLst xmlns:a="http://schemas.openxmlformats.org/drawingml/2006/main" xmlns:r="http://schemas.openxmlformats.org/officeDocument/2006/relationships" xmlns:p="http://schemas.openxmlformats.org/presentationml/2006/main">
  <p:tag name="NUM" val="4"/>
  <p:tag name="{FUSIONTAGSHAPEID}" val="SlideShape_3"/>
</p:tagLst>
</file>

<file path=ppt/tags/tag42.xml><?xml version="1.0" encoding="utf-8"?>
<p:tagLst xmlns:a="http://schemas.openxmlformats.org/drawingml/2006/main" xmlns:r="http://schemas.openxmlformats.org/officeDocument/2006/relationships" xmlns:p="http://schemas.openxmlformats.org/presentationml/2006/main">
  <p:tag name="NUM" val="5"/>
  <p:tag name="{FUSIONTAGSHAPEID}" val="SlideShape_4"/>
</p:tagLst>
</file>

<file path=ppt/tags/tag43.xml><?xml version="1.0" encoding="utf-8"?>
<p:tagLst xmlns:a="http://schemas.openxmlformats.org/drawingml/2006/main" xmlns:r="http://schemas.openxmlformats.org/officeDocument/2006/relationships" xmlns:p="http://schemas.openxmlformats.org/presentationml/2006/main">
  <p:tag name="{FUSIONTAGSHAPEID}" val="NotesShape_6"/>
</p:tagLst>
</file>

<file path=ppt/tags/tag44.xml><?xml version="1.0" encoding="utf-8"?>
<p:tagLst xmlns:a="http://schemas.openxmlformats.org/drawingml/2006/main" xmlns:r="http://schemas.openxmlformats.org/officeDocument/2006/relationships" xmlns:p="http://schemas.openxmlformats.org/presentationml/2006/main">
  <p:tag name="{FUSIONTAGSHAPEID}" val="NotesShape_7"/>
</p:tagLst>
</file>

<file path=ppt/tags/tag45.xml><?xml version="1.0" encoding="utf-8"?>
<p:tagLst xmlns:a="http://schemas.openxmlformats.org/drawingml/2006/main" xmlns:r="http://schemas.openxmlformats.org/officeDocument/2006/relationships" xmlns:p="http://schemas.openxmlformats.org/presentationml/2006/main">
  <p:tag name="{FUSIONTAGSHAPEID}" val="NotesShape_8"/>
</p:tagLst>
</file>

<file path=ppt/tags/tag46.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47.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8.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49.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50.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1950</TotalTime>
  <Words>2610</Words>
  <Application>Microsoft Office PowerPoint</Application>
  <PresentationFormat>On-screen Show (4:3)</PresentationFormat>
  <Paragraphs>273</Paragraphs>
  <Slides>20</Slides>
  <Notes>20</Notes>
  <HiddenSlides>0</HiddenSlides>
  <MMClips>20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ＭＳ Ｐゴシック</vt:lpstr>
      <vt:lpstr>Arial</vt:lpstr>
      <vt:lpstr>Calibri</vt:lpstr>
      <vt:lpstr>Helvetica</vt:lpstr>
      <vt:lpstr>Tahoma</vt:lpstr>
      <vt:lpstr>Wingdings</vt:lpstr>
      <vt:lpstr>Office Theme</vt:lpstr>
      <vt:lpstr>1_Office Theme</vt:lpstr>
      <vt:lpstr>PowerPoint Presentation</vt:lpstr>
      <vt:lpstr>PowerPoint Presentation</vt:lpstr>
      <vt:lpstr>HNAP compilation file </vt:lpstr>
      <vt:lpstr>HNAP compilation file </vt:lpstr>
      <vt:lpstr>PowerPoint Presentation</vt:lpstr>
      <vt:lpstr>PowerPoint Presentation</vt:lpstr>
      <vt:lpstr>The HNAP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190</cp:revision>
  <cp:lastPrinted>2017-10-24T13:39:09Z</cp:lastPrinted>
  <dcterms:created xsi:type="dcterms:W3CDTF">2015-09-10T13:46:21Z</dcterms:created>
  <dcterms:modified xsi:type="dcterms:W3CDTF">2018-03-08T19:35:40Z</dcterms:modified>
</cp:coreProperties>
</file>