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2"/>
  </p:notesMasterIdLst>
  <p:sldIdLst>
    <p:sldId id="256" r:id="rId3"/>
    <p:sldId id="267" r:id="rId4"/>
    <p:sldId id="260" r:id="rId5"/>
    <p:sldId id="261" r:id="rId6"/>
    <p:sldId id="262" r:id="rId7"/>
    <p:sldId id="263" r:id="rId8"/>
    <p:sldId id="264" r:id="rId9"/>
    <p:sldId id="268" r:id="rId10"/>
    <p:sldId id="266" r:id="rId11"/>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47C"/>
    <a:srgbClr val="FFCC99"/>
    <a:srgbClr val="FFFFCC"/>
    <a:srgbClr val="3366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1" autoAdjust="0"/>
    <p:restoredTop sz="77157" autoAdjust="0"/>
  </p:normalViewPr>
  <p:slideViewPr>
    <p:cSldViewPr>
      <p:cViewPr varScale="1">
        <p:scale>
          <a:sx n="87" d="100"/>
          <a:sy n="87" d="100"/>
        </p:scale>
        <p:origin x="68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24" tIns="46662" rIns="93324" bIns="46662" rtlCol="0"/>
          <a:lstStyle>
            <a:lvl1pPr algn="l">
              <a:defRPr sz="1200"/>
            </a:lvl1pPr>
          </a:lstStyle>
          <a:p>
            <a:endParaRPr lang="en-CA"/>
          </a:p>
        </p:txBody>
      </p:sp>
      <p:sp>
        <p:nvSpPr>
          <p:cNvPr id="3" name="Date Placeholder 2"/>
          <p:cNvSpPr>
            <a:spLocks noGrp="1"/>
          </p:cNvSpPr>
          <p:nvPr>
            <p:ph type="dt" idx="1"/>
          </p:nvPr>
        </p:nvSpPr>
        <p:spPr>
          <a:xfrm>
            <a:off x="3978133" y="0"/>
            <a:ext cx="3043343" cy="465455"/>
          </a:xfrm>
          <a:prstGeom prst="rect">
            <a:avLst/>
          </a:prstGeom>
        </p:spPr>
        <p:txBody>
          <a:bodyPr vert="horz" lIns="93324" tIns="46662" rIns="93324" bIns="46662" rtlCol="0"/>
          <a:lstStyle>
            <a:lvl1pPr algn="r">
              <a:defRPr sz="1200"/>
            </a:lvl1pPr>
          </a:lstStyle>
          <a:p>
            <a:fld id="{969F7C5A-D6FC-4359-B0A6-322DAD039A3C}" type="datetimeFigureOut">
              <a:rPr lang="en-CA" smtClean="0"/>
              <a:t>2018-03-08</a:t>
            </a:fld>
            <a:endParaRPr lang="en-CA"/>
          </a:p>
        </p:txBody>
      </p:sp>
      <p:sp>
        <p:nvSpPr>
          <p:cNvPr id="4" name="Slide Image Placeholder 3"/>
          <p:cNvSpPr>
            <a:spLocks noGrp="1" noRot="1" noChangeAspect="1"/>
          </p:cNvSpPr>
          <p:nvPr>
            <p:ph type="sldImg" idx="2"/>
          </p:nvPr>
        </p:nvSpPr>
        <p:spPr>
          <a:xfrm>
            <a:off x="1182688" y="696913"/>
            <a:ext cx="4657725" cy="3492500"/>
          </a:xfrm>
          <a:prstGeom prst="rect">
            <a:avLst/>
          </a:prstGeom>
          <a:noFill/>
          <a:ln w="12700">
            <a:solidFill>
              <a:prstClr val="black"/>
            </a:solidFill>
          </a:ln>
        </p:spPr>
        <p:txBody>
          <a:bodyPr vert="horz" lIns="93324" tIns="46662" rIns="93324" bIns="46662" rtlCol="0" anchor="ctr"/>
          <a:lstStyle/>
          <a:p>
            <a:endParaRPr lang="en-CA"/>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1" y="8842029"/>
            <a:ext cx="3043343" cy="465455"/>
          </a:xfrm>
          <a:prstGeom prst="rect">
            <a:avLst/>
          </a:prstGeom>
        </p:spPr>
        <p:txBody>
          <a:bodyPr vert="horz" lIns="93324" tIns="46662" rIns="93324" bIns="46662" rtlCol="0" anchor="b"/>
          <a:lstStyle>
            <a:lvl1pPr algn="l">
              <a:defRPr sz="1200"/>
            </a:lvl1pPr>
          </a:lstStyle>
          <a:p>
            <a:endParaRPr lang="en-CA"/>
          </a:p>
        </p:txBody>
      </p:sp>
      <p:sp>
        <p:nvSpPr>
          <p:cNvPr id="7" name="Slide Number Placeholder 6"/>
          <p:cNvSpPr>
            <a:spLocks noGrp="1"/>
          </p:cNvSpPr>
          <p:nvPr>
            <p:ph type="sldNum" sz="quarter" idx="5"/>
          </p:nvPr>
        </p:nvSpPr>
        <p:spPr>
          <a:xfrm>
            <a:off x="3978133" y="8842029"/>
            <a:ext cx="3043343" cy="465455"/>
          </a:xfrm>
          <a:prstGeom prst="rect">
            <a:avLst/>
          </a:prstGeom>
        </p:spPr>
        <p:txBody>
          <a:bodyPr vert="horz" lIns="93324" tIns="46662" rIns="93324" bIns="46662" rtlCol="0" anchor="b"/>
          <a:lstStyle>
            <a:lvl1pPr algn="r">
              <a:defRPr sz="1200"/>
            </a:lvl1pPr>
          </a:lstStyle>
          <a:p>
            <a:fld id="{45986802-38FC-42D9-B26E-1EAD6091AB91}" type="slidenum">
              <a:rPr lang="en-CA" smtClean="0"/>
              <a:t>‹#›</a:t>
            </a:fld>
            <a:endParaRPr lang="en-CA"/>
          </a:p>
        </p:txBody>
      </p:sp>
    </p:spTree>
    <p:extLst>
      <p:ext uri="{BB962C8B-B14F-4D97-AF65-F5344CB8AC3E}">
        <p14:creationId xmlns:p14="http://schemas.microsoft.com/office/powerpoint/2010/main" val="151211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 Target="../slides/slide8.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this module, we will see how to register for the Federal Geospatial Platform catalog.</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1</a:t>
            </a:fld>
            <a:endParaRPr lang="en-CA"/>
          </a:p>
        </p:txBody>
      </p:sp>
    </p:spTree>
    <p:extLst>
      <p:ext uri="{BB962C8B-B14F-4D97-AF65-F5344CB8AC3E}">
        <p14:creationId xmlns:p14="http://schemas.microsoft.com/office/powerpoint/2010/main" val="73378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n-CA" dirty="0" smtClean="0"/>
              <a:t>You must have an account to publish datasets in the FGP. An account will be created when you register.</a:t>
            </a:r>
          </a:p>
          <a:p>
            <a:endParaRPr lang="en-CA" dirty="0"/>
          </a:p>
          <a:p>
            <a:r>
              <a:rPr lang="en-CA" dirty="0" smtClean="0"/>
              <a:t>It is important to note that: YOU DO NOT NEED AN ACCOUNT TO USE THE CATALOGUE. IF YOU REQUEST AN ACCOUNT AND DO NOT HAVE ANY DATA TO SAVE IN THE CATALOGUE, YOUR REQUEST WILL BE DENIED.</a:t>
            </a:r>
            <a:endParaRPr lang="en-CA" dirty="0"/>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9672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Since we don't have an account, we will proceed with the registration of an account.</a:t>
            </a:r>
          </a:p>
          <a:p>
            <a:r>
              <a:rPr lang="en-CA" dirty="0" smtClean="0"/>
              <a:t>From a web browser, go to gcgeo.gc.ca. Choose English as the Catalogue language</a:t>
            </a:r>
          </a:p>
          <a:p>
            <a:r>
              <a:rPr lang="en-CA" dirty="0" smtClean="0"/>
              <a:t>Choose the "Sign In" tab.</a:t>
            </a:r>
          </a:p>
          <a:p>
            <a:endParaRPr lang="en-CA" dirty="0" smtClean="0"/>
          </a:p>
          <a:p>
            <a:r>
              <a:rPr lang="en-CA" dirty="0" smtClean="0"/>
              <a:t>Click on "Register“</a:t>
            </a:r>
          </a:p>
          <a:p>
            <a:endParaRPr lang="en-CA" dirty="0" smtClean="0"/>
          </a:p>
          <a:p>
            <a:r>
              <a:rPr lang="en-CA" dirty="0" smtClean="0"/>
              <a:t>Fill in the required mandatory fields: First Name, Last Name, Email, Password, Role and the workspace to which your account will be associated.</a:t>
            </a:r>
          </a:p>
          <a:p>
            <a:endParaRPr lang="en-CA" dirty="0" smtClean="0"/>
          </a:p>
          <a:p>
            <a:r>
              <a:rPr lang="en-CA" dirty="0" smtClean="0"/>
              <a:t>Note that:</a:t>
            </a:r>
          </a:p>
          <a:p>
            <a:r>
              <a:rPr lang="en-CA" dirty="0" smtClean="0"/>
              <a:t>1) Your email is your username. It is recommended that you use the one that corresponds to your government e-mail address, ideally ***@canada.ca, although a private address such as *@hotmail.com or @ gmail.com will do the trick. The registered email address is lowercase while the password is case sensitive.</a:t>
            </a:r>
          </a:p>
          <a:p>
            <a:r>
              <a:rPr lang="en-CA" dirty="0" smtClean="0"/>
              <a:t>2) The Editor role will allow you to: </a:t>
            </a:r>
          </a:p>
          <a:p>
            <a:r>
              <a:rPr lang="en-CA" dirty="0" smtClean="0"/>
              <a:t>- Create a metadata record </a:t>
            </a:r>
          </a:p>
          <a:p>
            <a:r>
              <a:rPr lang="en-CA" dirty="0" smtClean="0"/>
              <a:t>- Edit existing records in the workspace that your account will entitle you to</a:t>
            </a:r>
          </a:p>
          <a:p>
            <a:r>
              <a:rPr lang="en-CA" dirty="0" smtClean="0"/>
              <a:t>- and send publication requests</a:t>
            </a:r>
          </a:p>
          <a:p>
            <a:endParaRPr lang="en-CA" dirty="0" smtClean="0"/>
          </a:p>
          <a:p>
            <a:r>
              <a:rPr lang="en-CA" dirty="0" smtClean="0"/>
              <a:t>3) The Reviewer role will allow you to :</a:t>
            </a:r>
          </a:p>
          <a:p>
            <a:r>
              <a:rPr lang="en-CA" dirty="0" smtClean="0"/>
              <a:t>- approve / reject FGP publication requests</a:t>
            </a:r>
          </a:p>
          <a:p>
            <a:r>
              <a:rPr lang="en-CA" dirty="0" smtClean="0"/>
              <a:t>- Recommend Publishing Requests on Open Maps</a:t>
            </a:r>
          </a:p>
          <a:p>
            <a:endParaRPr lang="en-CA" dirty="0" smtClean="0"/>
          </a:p>
          <a:p>
            <a:r>
              <a:rPr lang="en-CA" dirty="0" smtClean="0"/>
              <a:t>4) The workspace is a collaborative environment, and anyone with an account associated to the workspace will be able to create, review, edit, and destroy the metadata in it, whether authored or not. Select the workspace that fits your organization.</a:t>
            </a:r>
          </a:p>
          <a:p>
            <a:endParaRPr lang="en-CA" dirty="0" smtClean="0"/>
          </a:p>
          <a:p>
            <a:r>
              <a:rPr lang="en-CA" dirty="0" smtClean="0"/>
              <a:t>If among the listed workspaces your organization does not appear, you can request the creation of a new workspace.</a:t>
            </a:r>
          </a:p>
          <a:p>
            <a:endParaRPr lang="en-CA" dirty="0" smtClean="0"/>
          </a:p>
          <a:p>
            <a:r>
              <a:rPr lang="en-CA" dirty="0" smtClean="0"/>
              <a:t>Enter a meaningful name for your organization (English and French)</a:t>
            </a:r>
          </a:p>
          <a:p>
            <a:endParaRPr lang="en-CA" dirty="0" smtClean="0"/>
          </a:p>
          <a:p>
            <a:r>
              <a:rPr lang="en-CA" dirty="0" smtClean="0"/>
              <a:t>Your request will be forwarded to the FGP Contributors support service team for verification. If so, the workspace will be created and the account is activated.</a:t>
            </a:r>
          </a:p>
          <a:p>
            <a:endParaRPr lang="en-CA" dirty="0" smtClean="0"/>
          </a:p>
          <a:p>
            <a:r>
              <a:rPr lang="en-CA" dirty="0" smtClean="0"/>
              <a:t>For demonstration purposes, we will use the existing workspace: FGP-Training</a:t>
            </a:r>
          </a:p>
          <a:p>
            <a:endParaRPr lang="en-CA" dirty="0" smtClean="0"/>
          </a:p>
          <a:p>
            <a:r>
              <a:rPr lang="en-CA" dirty="0" smtClean="0"/>
              <a:t>Submit your request. You will receive an email confirmation of your request. The workspace administrator will also receive your account request by email.</a:t>
            </a:r>
          </a:p>
          <a:p>
            <a:endParaRPr lang="en-CA" dirty="0" smtClean="0"/>
          </a:p>
          <a:p>
            <a:r>
              <a:rPr lang="en-CA" dirty="0" smtClean="0"/>
              <a:t>Here is the email received by the applicant. It states that Diane Lapierre asked to join the FGP-Training workspace as an editor and that the request was submitted to the workspace administrator.</a:t>
            </a:r>
          </a:p>
          <a:p>
            <a:endParaRPr lang="en-CA" dirty="0" smtClean="0"/>
          </a:p>
          <a:p>
            <a:r>
              <a:rPr lang="en-CA" dirty="0" smtClean="0"/>
              <a:t>Here is the email received by the workspace administrator. It states that the administrator has received an account verification request for Diane Lapierre as editor for the FGP-Training workspace, and that they must take action to activate the account.</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3</a:t>
            </a:fld>
            <a:endParaRPr lang="en-CA"/>
          </a:p>
        </p:txBody>
      </p:sp>
    </p:spTree>
    <p:extLst>
      <p:ext uri="{BB962C8B-B14F-4D97-AF65-F5344CB8AC3E}">
        <p14:creationId xmlns:p14="http://schemas.microsoft.com/office/powerpoint/2010/main" val="1807430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4</a:t>
            </a:fld>
            <a:endParaRPr lang="en-CA"/>
          </a:p>
        </p:txBody>
      </p:sp>
    </p:spTree>
    <p:extLst>
      <p:ext uri="{BB962C8B-B14F-4D97-AF65-F5344CB8AC3E}">
        <p14:creationId xmlns:p14="http://schemas.microsoft.com/office/powerpoint/2010/main" val="400624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5</a:t>
            </a:fld>
            <a:endParaRPr lang="en-CA"/>
          </a:p>
        </p:txBody>
      </p:sp>
    </p:spTree>
    <p:extLst>
      <p:ext uri="{BB962C8B-B14F-4D97-AF65-F5344CB8AC3E}">
        <p14:creationId xmlns:p14="http://schemas.microsoft.com/office/powerpoint/2010/main" val="556518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6</a:t>
            </a:fld>
            <a:endParaRPr lang="en-CA"/>
          </a:p>
        </p:txBody>
      </p:sp>
    </p:spTree>
    <p:extLst>
      <p:ext uri="{BB962C8B-B14F-4D97-AF65-F5344CB8AC3E}">
        <p14:creationId xmlns:p14="http://schemas.microsoft.com/office/powerpoint/2010/main" val="2354064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Now that your account is activated, simply log in using your email address and password.</a:t>
            </a:r>
            <a:endParaRPr lang="en-CA" dirty="0"/>
          </a:p>
        </p:txBody>
      </p:sp>
      <p:sp>
        <p:nvSpPr>
          <p:cNvPr id="4" name="Slide Number Placeholder 3"/>
          <p:cNvSpPr>
            <a:spLocks noGrp="1"/>
          </p:cNvSpPr>
          <p:nvPr>
            <p:ph type="sldNum" sz="quarter" idx="10"/>
          </p:nvPr>
        </p:nvSpPr>
        <p:spPr/>
        <p:txBody>
          <a:bodyPr/>
          <a:lstStyle/>
          <a:p>
            <a:fld id="{45986802-38FC-42D9-B26E-1EAD6091AB91}" type="slidenum">
              <a:rPr lang="en-CA" smtClean="0"/>
              <a:t>7</a:t>
            </a:fld>
            <a:endParaRPr lang="en-CA"/>
          </a:p>
        </p:txBody>
      </p:sp>
    </p:spTree>
    <p:extLst>
      <p:ext uri="{BB962C8B-B14F-4D97-AF65-F5344CB8AC3E}">
        <p14:creationId xmlns:p14="http://schemas.microsoft.com/office/powerpoint/2010/main" val="1363947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defTabSz="922630"/>
            <a:r>
              <a:rPr lang="en-CA" dirty="0" smtClean="0"/>
              <a:t>You can now create metadata records in the catalogue. You also have write access to all records in your workspace.</a:t>
            </a:r>
            <a:endParaRPr lang="en-CA" dirty="0"/>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27087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custDataLst>
              <p:tags r:id="rId1"/>
            </p:custDataLst>
          </p:nvPr>
        </p:nvSpPr>
        <p:spPr/>
      </p:sp>
      <p:sp>
        <p:nvSpPr>
          <p:cNvPr id="3" name="Espace réservé des notes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If you would like to know more about this topic, please contact the FGP customer service team</a:t>
            </a:r>
          </a:p>
        </p:txBody>
      </p:sp>
      <p:sp>
        <p:nvSpPr>
          <p:cNvPr id="4" name="Espace réservé du numéro de diapositive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86802-38FC-42D9-B26E-1EAD6091AB91}" type="slidenum">
              <a:rPr kumimoji="0" lang="en-CA"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8286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extLst>
      <p:ext uri="{BB962C8B-B14F-4D97-AF65-F5344CB8AC3E}">
        <p14:creationId xmlns:p14="http://schemas.microsoft.com/office/powerpoint/2010/main" val="3520057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39170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18715023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188380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16956007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smtClean="0"/>
              <a:t>Click to edit Master title style</a:t>
            </a:r>
            <a:endParaRPr lang="en-CA"/>
          </a:p>
        </p:txBody>
      </p:sp>
    </p:spTree>
    <p:extLst>
      <p:ext uri="{BB962C8B-B14F-4D97-AF65-F5344CB8AC3E}">
        <p14:creationId xmlns:p14="http://schemas.microsoft.com/office/powerpoint/2010/main" val="25553796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377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708537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3957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41865592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extLst>
      <p:ext uri="{BB962C8B-B14F-4D97-AF65-F5344CB8AC3E}">
        <p14:creationId xmlns:p14="http://schemas.microsoft.com/office/powerpoint/2010/main" val="20663929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CA"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CA" dirty="0"/>
          </a:p>
        </p:txBody>
      </p:sp>
    </p:spTree>
    <p:extLst>
      <p:ext uri="{BB962C8B-B14F-4D97-AF65-F5344CB8AC3E}">
        <p14:creationId xmlns:p14="http://schemas.microsoft.com/office/powerpoint/2010/main" val="30976597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prstGeom prst="rect">
            <a:avLst/>
          </a:prstGeom>
        </p:spPr>
        <p:txBody>
          <a:bodyPr/>
          <a:lstStyle/>
          <a:p>
            <a:r>
              <a:rPr lang="en-US" dirty="0"/>
              <a:t>Click to edit Master title style</a:t>
            </a:r>
            <a:endParaRPr lang="en-CA" dirty="0"/>
          </a:p>
        </p:txBody>
      </p:sp>
      <p:sp>
        <p:nvSpPr>
          <p:cNvPr id="3" name="Content Placeholder 2"/>
          <p:cNvSpPr>
            <a:spLocks noGrp="1"/>
          </p:cNvSpPr>
          <p:nvPr>
            <p:ph idx="1"/>
          </p:nvPr>
        </p:nvSpPr>
        <p:spPr>
          <a:xfrm>
            <a:off x="457200" y="1142746"/>
            <a:ext cx="8229600" cy="4983417"/>
          </a:xfrm>
          <a:prstGeom prst="rect">
            <a:avLst/>
          </a:prstGeom>
        </p:spPr>
        <p:txBody>
          <a:bodyPr/>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4" name="Straight Connector 3"/>
          <p:cNvCxnSpPr/>
          <p:nvPr userDrawn="1"/>
        </p:nvCxnSpPr>
        <p:spPr>
          <a:xfrm>
            <a:off x="228600" y="1052736"/>
            <a:ext cx="8663880" cy="0"/>
          </a:xfrm>
          <a:prstGeom prst="line">
            <a:avLst/>
          </a:prstGeom>
          <a:ln w="444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flipH="1">
            <a:off x="138590" y="962726"/>
            <a:ext cx="180020" cy="180020"/>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111313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52184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dirty="0"/>
              <a:t>Click to edit Master title style</a:t>
            </a:r>
            <a:endParaRPr lang="en-CA" dirty="0"/>
          </a:p>
        </p:txBody>
      </p:sp>
      <p:sp>
        <p:nvSpPr>
          <p:cNvPr id="3" name="Content Placeholder 2"/>
          <p:cNvSpPr>
            <a:spLocks noGrp="1"/>
          </p:cNvSpPr>
          <p:nvPr>
            <p:ph sz="half" idx="1"/>
          </p:nvPr>
        </p:nvSpPr>
        <p:spPr>
          <a:xfrm>
            <a:off x="457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124744"/>
            <a:ext cx="4038600" cy="5001419"/>
          </a:xfrm>
          <a:prstGeom prst="rect">
            <a:avLst/>
          </a:prstGeom>
        </p:spPr>
        <p:txBody>
          <a:bodyPr/>
          <a:lstStyle>
            <a:lvl1pPr marL="342900" indent="-342900">
              <a:buFont typeface="Wingdings" panose="05000000000000000000" pitchFamily="2" charset="2"/>
              <a:buChar char="Ø"/>
              <a:defRPr sz="2800"/>
            </a:lvl1pPr>
            <a:lvl2pPr>
              <a:defRPr sz="2400"/>
            </a:lvl2pPr>
            <a:lvl3pPr marL="1143000" indent="-228600">
              <a:buFont typeface="Calibri" panose="020F0502020204030204" pitchFamily="34" charset="0"/>
              <a:buChar char="‒"/>
              <a:defRPr sz="2000"/>
            </a:lvl3pPr>
            <a:lvl4pPr>
              <a:defRPr sz="1800"/>
            </a:lvl4pPr>
            <a:lvl5pPr marL="2057400" indent="-228600">
              <a:buFont typeface="Calibri" panose="020F0502020204030204" pitchFamily="34" charset="0"/>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5195105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142206"/>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81968"/>
            <a:ext cx="4040188"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p:cNvSpPr>
            <a:spLocks noGrp="1"/>
          </p:cNvSpPr>
          <p:nvPr>
            <p:ph type="body" sz="quarter" idx="3"/>
          </p:nvPr>
        </p:nvSpPr>
        <p:spPr>
          <a:xfrm>
            <a:off x="4645025" y="1142206"/>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81968"/>
            <a:ext cx="4041775" cy="4239320"/>
          </a:xfrm>
          <a:prstGeom prst="rect">
            <a:avLst/>
          </a:prstGeom>
        </p:spPr>
        <p:txBody>
          <a:bodyPr/>
          <a:lstStyle>
            <a:lvl1pPr marL="342900" indent="-342900">
              <a:buFont typeface="Wingdings" panose="05000000000000000000" pitchFamily="2" charset="2"/>
              <a:buChar char="Ø"/>
              <a:defRPr sz="2400"/>
            </a:lvl1pPr>
            <a:lvl2pPr>
              <a:defRPr sz="2000"/>
            </a:lvl2pPr>
            <a:lvl3pPr marL="1143000" indent="-228600">
              <a:buFont typeface="Calibri" panose="020F0502020204030204" pitchFamily="34" charset="0"/>
              <a:buChar char="‒"/>
              <a:defRPr sz="1800"/>
            </a:lvl3pPr>
            <a:lvl4pPr>
              <a:defRPr sz="1600"/>
            </a:lvl4pPr>
            <a:lvl5pPr marL="2057400" indent="-228600">
              <a:buFont typeface="Calibri" panose="020F050202020403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04531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1452376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14804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marL="342900" indent="-342900">
              <a:buFont typeface="Wingdings" panose="05000000000000000000" pitchFamily="2" charset="2"/>
              <a:buChar char="Ø"/>
              <a:defRPr sz="3200"/>
            </a:lvl1pPr>
            <a:lvl2pPr>
              <a:defRPr sz="2800"/>
            </a:lvl2pPr>
            <a:lvl3pPr marL="1143000" indent="-228600">
              <a:buFont typeface="Calibri" panose="020F0502020204030204" pitchFamily="34" charset="0"/>
              <a:buChar char="‒"/>
              <a:defRPr sz="2400"/>
            </a:lvl3pPr>
            <a:lvl4pPr>
              <a:defRPr sz="2000"/>
            </a:lvl4pPr>
            <a:lvl5pPr marL="2057400" indent="-228600">
              <a:buFont typeface="Calibri" panose="020F050202020403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406408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22357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2540478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lvl1pPr marL="342900" indent="-342900">
              <a:buFont typeface="Wingdings" panose="05000000000000000000" pitchFamily="2" charset="2"/>
              <a:buChar char="Ø"/>
              <a:defRPr/>
            </a:lvl1pPr>
            <a:lvl3pPr marL="1143000" indent="-228600">
              <a:buFont typeface="Calibri" panose="020F0502020204030204" pitchFamily="34" charset="0"/>
              <a:buChar char="‒"/>
              <a:defRPr/>
            </a:lvl3pPr>
            <a:lvl5pPr marL="2057400" indent="-2286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112255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mtClean="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US" altLang="en-US" sz="1400" dirty="0" smtClean="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smtClean="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US"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fr-CA" sz="2000" dirty="0" smtClean="0">
                <a:solidFill>
                  <a:schemeClr val="bg1"/>
                </a:solidFill>
              </a:rPr>
              <a:t>GcGeo.gc.ca</a:t>
            </a:r>
            <a:endParaRPr lang="en-CA" sz="2000" dirty="0">
              <a:solidFill>
                <a:schemeClr val="bg1"/>
              </a:solidFill>
            </a:endParaRP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smtClean="0">
                <a:solidFill>
                  <a:schemeClr val="bg1"/>
                </a:solidFill>
              </a:rPr>
              <a:t>NRCan.fgp-pgf.RNCan@canada.ca</a:t>
            </a:r>
            <a:endParaRPr lang="en-CA" sz="1600" dirty="0">
              <a:solidFill>
                <a:schemeClr val="bg1"/>
              </a:solidFill>
            </a:endParaRPr>
          </a:p>
        </p:txBody>
      </p:sp>
    </p:spTree>
    <p:extLst>
      <p:ext uri="{BB962C8B-B14F-4D97-AF65-F5344CB8AC3E}">
        <p14:creationId xmlns:p14="http://schemas.microsoft.com/office/powerpoint/2010/main" val="3479553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250825" y="260350"/>
            <a:ext cx="8642350" cy="823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50825" y="1196975"/>
            <a:ext cx="864235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3" name="Rectangle 6"/>
          <p:cNvSpPr>
            <a:spLocks noChangeArrowheads="1"/>
          </p:cNvSpPr>
          <p:nvPr userDrawn="1"/>
        </p:nvSpPr>
        <p:spPr bwMode="auto">
          <a:xfrm>
            <a:off x="2514600" y="-27384"/>
            <a:ext cx="3733800" cy="228600"/>
          </a:xfrm>
          <a:prstGeom prst="rect">
            <a:avLst/>
          </a:prstGeom>
          <a:solidFill>
            <a:schemeClr val="bg1">
              <a:lumMod val="50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4" name="Rectangle 7"/>
          <p:cNvSpPr>
            <a:spLocks noChangeArrowheads="1"/>
          </p:cNvSpPr>
          <p:nvPr userDrawn="1"/>
        </p:nvSpPr>
        <p:spPr bwMode="auto">
          <a:xfrm>
            <a:off x="-15620" y="-27385"/>
            <a:ext cx="2911220" cy="229833"/>
          </a:xfrm>
          <a:prstGeom prst="rect">
            <a:avLst/>
          </a:prstGeom>
          <a:solidFill>
            <a:schemeClr val="tx1">
              <a:lumMod val="65000"/>
              <a:lumOff val="3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15" name="Rectangle 8"/>
          <p:cNvSpPr>
            <a:spLocks noChangeArrowheads="1"/>
          </p:cNvSpPr>
          <p:nvPr userDrawn="1"/>
        </p:nvSpPr>
        <p:spPr bwMode="auto">
          <a:xfrm>
            <a:off x="6019799" y="-27385"/>
            <a:ext cx="3141047" cy="229833"/>
          </a:xfrm>
          <a:prstGeom prst="rect">
            <a:avLst/>
          </a:prstGeom>
          <a:solidFill>
            <a:schemeClr val="bg1">
              <a:lumMod val="8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r>
              <a:rPr lang="en-CA" altLang="en-US" sz="1400" dirty="0"/>
              <a:t>Version 1.0</a:t>
            </a:r>
          </a:p>
        </p:txBody>
      </p:sp>
      <p:sp>
        <p:nvSpPr>
          <p:cNvPr id="18" name="Rectangle 7"/>
          <p:cNvSpPr>
            <a:spLocks noChangeArrowheads="1"/>
          </p:cNvSpPr>
          <p:nvPr userDrawn="1"/>
        </p:nvSpPr>
        <p:spPr bwMode="auto">
          <a:xfrm>
            <a:off x="-15620" y="6248400"/>
            <a:ext cx="9171028" cy="609600"/>
          </a:xfrm>
          <a:prstGeom prst="rect">
            <a:avLst/>
          </a:prstGeom>
          <a:solidFill>
            <a:schemeClr val="tx1">
              <a:lumMod val="75000"/>
              <a:lumOff val="25000"/>
            </a:schemeClr>
          </a:solidFill>
          <a:ln>
            <a:noFill/>
          </a:ln>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p>
        </p:txBody>
      </p:sp>
      <p:sp>
        <p:nvSpPr>
          <p:cNvPr id="22" name="TextBox 21"/>
          <p:cNvSpPr txBox="1"/>
          <p:nvPr userDrawn="1"/>
        </p:nvSpPr>
        <p:spPr>
          <a:xfrm>
            <a:off x="3650974" y="6368534"/>
            <a:ext cx="1994452" cy="369332"/>
          </a:xfrm>
          <a:prstGeom prst="rect">
            <a:avLst/>
          </a:prstGeom>
          <a:noFill/>
        </p:spPr>
        <p:txBody>
          <a:bodyPr wrap="square" rtlCol="0">
            <a:spAutoFit/>
          </a:bodyPr>
          <a:lstStyle/>
          <a:p>
            <a:pPr algn="ctr"/>
            <a:fld id="{34D8160E-735D-4DD8-AFFF-DA60F0DBC485}" type="slidenum">
              <a:rPr lang="en-US" smtClean="0">
                <a:solidFill>
                  <a:schemeClr val="bg1"/>
                </a:solidFill>
              </a:rPr>
              <a:pPr algn="ctr"/>
              <a:t>‹#›</a:t>
            </a:fld>
            <a:endParaRPr lang="en-CA" dirty="0">
              <a:solidFill>
                <a:schemeClr val="bg1"/>
              </a:solidFill>
            </a:endParaRPr>
          </a:p>
        </p:txBody>
      </p:sp>
      <p:pic>
        <p:nvPicPr>
          <p:cNvPr id="23" name="Picture 10" descr="goc_fip_f_blk_55"/>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77070" b="17327"/>
          <a:stretch/>
        </p:blipFill>
        <p:spPr bwMode="auto">
          <a:xfrm>
            <a:off x="304801" y="6405563"/>
            <a:ext cx="594792" cy="263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55785" y="6353145"/>
            <a:ext cx="1469441" cy="400110"/>
          </a:xfrm>
          <a:prstGeom prst="rect">
            <a:avLst/>
          </a:prstGeom>
          <a:noFill/>
        </p:spPr>
        <p:txBody>
          <a:bodyPr wrap="none" rtlCol="0">
            <a:spAutoFit/>
          </a:bodyPr>
          <a:lstStyle/>
          <a:p>
            <a:r>
              <a:rPr lang="en-CA" sz="2000" dirty="0">
                <a:solidFill>
                  <a:schemeClr val="bg1"/>
                </a:solidFill>
              </a:rPr>
              <a:t>GcGeo.gc.ca</a:t>
            </a:r>
          </a:p>
        </p:txBody>
      </p:sp>
      <p:sp>
        <p:nvSpPr>
          <p:cNvPr id="3" name="Rectangle 2"/>
          <p:cNvSpPr/>
          <p:nvPr userDrawn="1"/>
        </p:nvSpPr>
        <p:spPr>
          <a:xfrm>
            <a:off x="5907496" y="6402814"/>
            <a:ext cx="2984984" cy="338554"/>
          </a:xfrm>
          <a:prstGeom prst="rect">
            <a:avLst/>
          </a:prstGeom>
        </p:spPr>
        <p:txBody>
          <a:bodyPr wrap="none">
            <a:spAutoFit/>
          </a:bodyPr>
          <a:lstStyle/>
          <a:p>
            <a:r>
              <a:rPr lang="en-CA" sz="1600" dirty="0">
                <a:solidFill>
                  <a:schemeClr val="bg1"/>
                </a:solidFill>
              </a:rPr>
              <a:t>NRCan.fgp-pgf.RNCan@canada.ca</a:t>
            </a:r>
          </a:p>
        </p:txBody>
      </p:sp>
    </p:spTree>
    <p:extLst>
      <p:ext uri="{BB962C8B-B14F-4D97-AF65-F5344CB8AC3E}">
        <p14:creationId xmlns:p14="http://schemas.microsoft.com/office/powerpoint/2010/main" val="20439509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400" b="1" kern="1200">
          <a:solidFill>
            <a:srgbClr val="12547C"/>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3.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xml"/><Relationship Id="rId5" Type="http://schemas.openxmlformats.org/officeDocument/2006/relationships/slideLayout" Target="../slideLayouts/slideLayout13.xml"/><Relationship Id="rId4" Type="http://schemas.openxmlformats.org/officeDocument/2006/relationships/audio" Target="../media/media2.m4a"/></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4.m4a"/><Relationship Id="rId7" Type="http://schemas.openxmlformats.org/officeDocument/2006/relationships/image" Target="../media/image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audio" Target="../media/media4.m4a"/></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9.mp4"/><Relationship Id="rId7" Type="http://schemas.openxmlformats.org/officeDocument/2006/relationships/image" Target="../media/image3.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video" Target="../media/media9.mp4"/></Relationships>
</file>

<file path=ppt/slides/_rels/slide8.xml.rels><?xml version="1.0" encoding="UTF-8" standalone="yes"?>
<Relationships xmlns="http://schemas.openxmlformats.org/package/2006/relationships"><Relationship Id="rId3" Type="http://schemas.microsoft.com/office/2007/relationships/media" Target="../media/media10.m4a"/><Relationship Id="rId7" Type="http://schemas.openxmlformats.org/officeDocument/2006/relationships/image" Target="../media/image3.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notesSlide" Target="../notesSlides/notesSlide8.xml"/><Relationship Id="rId5" Type="http://schemas.openxmlformats.org/officeDocument/2006/relationships/slideLayout" Target="../slideLayouts/slideLayout13.xml"/><Relationship Id="rId4" Type="http://schemas.openxmlformats.org/officeDocument/2006/relationships/audio" Target="../media/media10.m4a"/></Relationships>
</file>

<file path=ppt/slides/_rels/slide9.xml.rels><?xml version="1.0" encoding="UTF-8" standalone="yes"?>
<Relationships xmlns="http://schemas.openxmlformats.org/package/2006/relationships"><Relationship Id="rId3" Type="http://schemas.microsoft.com/office/2007/relationships/media" Target="../media/media11.m4a"/><Relationship Id="rId7" Type="http://schemas.openxmlformats.org/officeDocument/2006/relationships/image" Target="../media/image3.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9.xml"/><Relationship Id="rId5" Type="http://schemas.openxmlformats.org/officeDocument/2006/relationships/slideLayout" Target="../slideLayouts/slideLayout13.xml"/><Relationship Id="rId4" Type="http://schemas.openxmlformats.org/officeDocument/2006/relationships/audio" Target="../media/media11.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8600" y="3861048"/>
            <a:ext cx="8763000" cy="1038225"/>
          </a:xfrm>
          <a:prstGeom prst="rect">
            <a:avLst/>
          </a:prstGeom>
          <a:noFill/>
          <a:ln w="9525">
            <a:noFill/>
            <a:miter lim="800000"/>
            <a:headEnd/>
            <a:tailEnd/>
          </a:ln>
        </p:spPr>
        <p:txBody>
          <a:bodyPr/>
          <a:lstStyle/>
          <a:p>
            <a:pPr algn="ctr">
              <a:spcBef>
                <a:spcPct val="20000"/>
              </a:spcBef>
            </a:pPr>
            <a:r>
              <a:rPr lang="en-CA" altLang="en-US" sz="2200" b="1" dirty="0">
                <a:latin typeface="Tahoma" panose="020B0604030504040204" pitchFamily="34" charset="0"/>
              </a:rPr>
              <a:t>How to Register</a:t>
            </a:r>
          </a:p>
        </p:txBody>
      </p:sp>
      <p:sp>
        <p:nvSpPr>
          <p:cNvPr id="8" name="Rectangle 7"/>
          <p:cNvSpPr/>
          <p:nvPr/>
        </p:nvSpPr>
        <p:spPr>
          <a:xfrm>
            <a:off x="-20540" y="332656"/>
            <a:ext cx="9164539" cy="27124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39" y="361307"/>
            <a:ext cx="9180512" cy="2703368"/>
          </a:xfrm>
          <a:prstGeom prst="rect">
            <a:avLst/>
          </a:prstGeom>
        </p:spPr>
      </p:pic>
      <p:cxnSp>
        <p:nvCxnSpPr>
          <p:cNvPr id="15" name="Straight Connector 14"/>
          <p:cNvCxnSpPr/>
          <p:nvPr/>
        </p:nvCxnSpPr>
        <p:spPr>
          <a:xfrm flipV="1">
            <a:off x="8496436" y="2420890"/>
            <a:ext cx="0" cy="792086"/>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8316416" y="2335814"/>
            <a:ext cx="360040" cy="360040"/>
          </a:xfrm>
          <a:prstGeom prst="ellipse">
            <a:avLst/>
          </a:prstGeom>
          <a:solidFill>
            <a:srgbClr val="7CC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8478974" y="3212976"/>
            <a:ext cx="701538" cy="0"/>
          </a:xfrm>
          <a:prstGeom prst="line">
            <a:avLst/>
          </a:prstGeom>
          <a:ln w="44450">
            <a:solidFill>
              <a:srgbClr val="7CC5F6"/>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018488141"/>
      </p:ext>
    </p:extLst>
  </p:cSld>
  <p:clrMapOvr>
    <a:masterClrMapping/>
  </p:clrMapOvr>
  <mc:AlternateContent xmlns:mc="http://schemas.openxmlformats.org/markup-compatibility/2006" xmlns:p14="http://schemas.microsoft.com/office/powerpoint/2010/main">
    <mc:Choice Requires="p14">
      <p:transition spd="slow" p14:dur="2000" advTm="10356"/>
    </mc:Choice>
    <mc:Fallback xmlns="">
      <p:transition spd="slow" advTm="103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CA" noProof="0" dirty="0"/>
              <a:t>Why register?</a:t>
            </a:r>
          </a:p>
        </p:txBody>
      </p:sp>
      <p:sp>
        <p:nvSpPr>
          <p:cNvPr id="3" name="Content Placeholder 2"/>
          <p:cNvSpPr>
            <a:spLocks noGrp="1"/>
          </p:cNvSpPr>
          <p:nvPr>
            <p:ph idx="1"/>
            <p:custDataLst>
              <p:tags r:id="rId2"/>
            </p:custDataLst>
          </p:nvPr>
        </p:nvSpPr>
        <p:spPr/>
        <p:txBody>
          <a:bodyPr/>
          <a:lstStyle/>
          <a:p>
            <a:r>
              <a:rPr lang="en-CA" sz="2800" noProof="0" dirty="0"/>
              <a:t>An account is required to publish geospatial data </a:t>
            </a:r>
            <a:r>
              <a:rPr lang="en-CA" sz="2800" noProof="0" dirty="0" smtClean="0"/>
              <a:t>in the </a:t>
            </a:r>
            <a:r>
              <a:rPr lang="en-CA" sz="2800" noProof="0" dirty="0"/>
              <a:t>FGP and </a:t>
            </a:r>
            <a:r>
              <a:rPr lang="en-CA" sz="2800" dirty="0" smtClean="0"/>
              <a:t>in </a:t>
            </a:r>
            <a:r>
              <a:rPr lang="en-CA" sz="2800" noProof="0" dirty="0" smtClean="0"/>
              <a:t>Open </a:t>
            </a:r>
            <a:r>
              <a:rPr lang="en-CA" sz="2800" noProof="0" dirty="0"/>
              <a:t>Maps</a:t>
            </a:r>
          </a:p>
          <a:p>
            <a:endParaRPr lang="en-CA" sz="2800" noProof="0" dirty="0"/>
          </a:p>
          <a:p>
            <a:pPr marL="0" indent="0">
              <a:buNone/>
            </a:pPr>
            <a:r>
              <a:rPr lang="en-CA" sz="2400" b="1" noProof="0" dirty="0"/>
              <a:t>IMPORTANT: </a:t>
            </a:r>
            <a:r>
              <a:rPr lang="en-CA" sz="2400" b="1" noProof="0" dirty="0" smtClean="0"/>
              <a:t>YOU DO NOT NEED AN ACCOUNT TO </a:t>
            </a:r>
            <a:r>
              <a:rPr lang="en-CA" sz="2400" b="1" dirty="0" smtClean="0"/>
              <a:t>USE </a:t>
            </a:r>
            <a:r>
              <a:rPr lang="en-CA" sz="2400" b="1" noProof="0" dirty="0" smtClean="0"/>
              <a:t>THE CATALOGUE. </a:t>
            </a:r>
            <a:endParaRPr lang="en-CA" sz="2400" b="1" noProof="0" dirty="0"/>
          </a:p>
          <a:p>
            <a:pPr marL="0" indent="0">
              <a:buNone/>
            </a:pPr>
            <a:endParaRPr lang="en-CA" sz="2400" b="1" noProof="0" dirty="0"/>
          </a:p>
          <a:p>
            <a:pPr marL="0" indent="0">
              <a:buNone/>
            </a:pPr>
            <a:r>
              <a:rPr lang="en-CA" sz="2400" noProof="0" dirty="0"/>
              <a:t>IF YOU </a:t>
            </a:r>
            <a:r>
              <a:rPr lang="en-CA" sz="2400" dirty="0" smtClean="0"/>
              <a:t>REQUEST</a:t>
            </a:r>
            <a:r>
              <a:rPr lang="en-CA" sz="2400" noProof="0" dirty="0" smtClean="0"/>
              <a:t> </a:t>
            </a:r>
            <a:r>
              <a:rPr lang="en-CA" sz="2400" noProof="0" dirty="0"/>
              <a:t>AN ACCOUNT AND HAVE NO DATA TO SAVE IN THE </a:t>
            </a:r>
            <a:r>
              <a:rPr lang="en-CA" sz="2400" noProof="0" dirty="0" smtClean="0"/>
              <a:t>CATALOGUE, </a:t>
            </a:r>
            <a:r>
              <a:rPr lang="en-CA" sz="2400" noProof="0" dirty="0"/>
              <a:t>YOUR </a:t>
            </a:r>
            <a:r>
              <a:rPr lang="en-CA" sz="2400" dirty="0" smtClean="0"/>
              <a:t>REQUEST</a:t>
            </a:r>
            <a:r>
              <a:rPr lang="en-CA" sz="2400" noProof="0" dirty="0" smtClean="0"/>
              <a:t> </a:t>
            </a:r>
            <a:r>
              <a:rPr lang="en-CA" sz="2400" noProof="0" dirty="0"/>
              <a:t>WILL BE </a:t>
            </a:r>
            <a:r>
              <a:rPr lang="en-CA" sz="2400" dirty="0" smtClean="0"/>
              <a:t>DENIED</a:t>
            </a:r>
            <a:r>
              <a:rPr lang="en-CA" sz="2400" noProof="0" dirty="0" smtClean="0"/>
              <a:t>.</a:t>
            </a:r>
            <a:endParaRPr lang="en-CA" sz="2400" noProof="0" dirty="0"/>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1638397"/>
      </p:ext>
    </p:extLst>
  </p:cSld>
  <p:clrMapOvr>
    <a:masterClrMapping/>
  </p:clrMapOvr>
  <mc:AlternateContent xmlns:mc="http://schemas.openxmlformats.org/markup-compatibility/2006" xmlns:p14="http://schemas.microsoft.com/office/powerpoint/2010/main">
    <mc:Choice Requires="p14">
      <p:transition spd="slow" p14:dur="2000" advTm="25630"/>
    </mc:Choice>
    <mc:Fallback xmlns="">
      <p:transition spd="slow" advTm="25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749FE6">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bwMode="auto">
          <a:xfrm>
            <a:off x="1760525" y="1200944"/>
            <a:ext cx="5775349" cy="4849872"/>
          </a:xfrm>
          <a:prstGeom prst="rect">
            <a:avLst/>
          </a:prstGeom>
          <a:noFill/>
          <a:ln w="9525">
            <a:noFill/>
            <a:miter lim="800000"/>
            <a:headEnd/>
            <a:tailEnd/>
          </a:ln>
        </p:spPr>
      </p:pic>
      <p:sp>
        <p:nvSpPr>
          <p:cNvPr id="2" name="Title 1"/>
          <p:cNvSpPr>
            <a:spLocks noGrp="1"/>
          </p:cNvSpPr>
          <p:nvPr>
            <p:ph type="title"/>
          </p:nvPr>
        </p:nvSpPr>
        <p:spPr/>
        <p:txBody>
          <a:bodyPr/>
          <a:lstStyle/>
          <a:p>
            <a:r>
              <a:rPr lang="fr-CA" dirty="0" err="1" smtClean="0"/>
              <a:t>Demo</a:t>
            </a:r>
            <a:r>
              <a:rPr lang="fr-CA" dirty="0" smtClean="0"/>
              <a:t>: </a:t>
            </a:r>
            <a:r>
              <a:rPr lang="en-CA" dirty="0" smtClean="0"/>
              <a:t>How to </a:t>
            </a:r>
            <a:r>
              <a:rPr lang="en-CA" dirty="0"/>
              <a:t>register</a:t>
            </a:r>
          </a:p>
        </p:txBody>
      </p:sp>
      <p:pic>
        <p:nvPicPr>
          <p:cNvPr id="7" name="A749FE6">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7"/>
          <a:stretch>
            <a:fillRect/>
          </a:stretch>
        </p:blipFill>
        <p:spPr>
          <a:xfrm>
            <a:off x="1760525" y="1200944"/>
            <a:ext cx="5775349" cy="484987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172400" y="6249006"/>
            <a:ext cx="609600" cy="609600"/>
          </a:xfrm>
          <a:prstGeom prst="rect">
            <a:avLst/>
          </a:prstGeom>
        </p:spPr>
      </p:pic>
    </p:spTree>
    <p:extLst>
      <p:ext uri="{BB962C8B-B14F-4D97-AF65-F5344CB8AC3E}">
        <p14:creationId xmlns:p14="http://schemas.microsoft.com/office/powerpoint/2010/main" val="3182761154"/>
      </p:ext>
    </p:extLst>
  </p:cSld>
  <p:clrMapOvr>
    <a:masterClrMapping/>
  </p:clrMapOvr>
  <mc:AlternateContent xmlns:mc="http://schemas.openxmlformats.org/markup-compatibility/2006" xmlns:p14="http://schemas.microsoft.com/office/powerpoint/2010/main">
    <mc:Choice Requires="p14">
      <p:transition spd="slow" p14:dur="2000" advTm="159000"/>
    </mc:Choice>
    <mc:Fallback xmlns="">
      <p:transition spd="slow" advTm="15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826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audio>
              <p:cMediaNode vol="80000">
                <p:cTn id="8" fill="hold" display="0">
                  <p:stCondLst>
                    <p:cond delay="indefinite"/>
                  </p:stCondLst>
                  <p:endCondLst>
                    <p:cond evt="onStopAudio" delay="0">
                      <p:tgtEl>
                        <p:sldTgt/>
                      </p:tgtEl>
                    </p:cond>
                  </p:endCondLst>
                </p:cTn>
                <p:tgtEl>
                  <p:spTgt spid="10"/>
                </p:tgtEl>
              </p:cMediaNode>
            </p:audio>
            <p:video>
              <p:cMediaNode vol="80000">
                <p:cTn id="9" fill="hold" display="0">
                  <p:stCondLst>
                    <p:cond delay="indefinite"/>
                  </p:stCondLst>
                </p:cTn>
                <p:tgtEl>
                  <p:spTgt spid="7"/>
                </p:tgtEl>
              </p:cMediaNode>
            </p:video>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Email received by the applicant</a:t>
            </a:r>
            <a:endParaRPr lang="fr-CA" noProof="0" dirty="0"/>
          </a:p>
        </p:txBody>
      </p:sp>
      <p:pic>
        <p:nvPicPr>
          <p:cNvPr id="6" name="Picture 5"/>
          <p:cNvPicPr>
            <a:picLocks noChangeAspect="1"/>
          </p:cNvPicPr>
          <p:nvPr/>
        </p:nvPicPr>
        <p:blipFill>
          <a:blip r:embed="rId5"/>
          <a:stretch>
            <a:fillRect/>
          </a:stretch>
        </p:blipFill>
        <p:spPr>
          <a:xfrm>
            <a:off x="457200" y="1142745"/>
            <a:ext cx="8229600" cy="4388679"/>
          </a:xfrm>
          <a:prstGeom prst="rect">
            <a:avLst/>
          </a:prstGeom>
          <a:ln>
            <a:solidFill>
              <a:schemeClr val="tx1">
                <a:lumMod val="50000"/>
                <a:lumOff val="50000"/>
              </a:schemeClr>
            </a:solidFill>
          </a:ln>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828258627"/>
      </p:ext>
    </p:extLst>
  </p:cSld>
  <p:clrMapOvr>
    <a:masterClrMapping/>
  </p:clrMapOvr>
  <mc:AlternateContent xmlns:mc="http://schemas.openxmlformats.org/markup-compatibility/2006" xmlns:p14="http://schemas.microsoft.com/office/powerpoint/2010/main">
    <mc:Choice Requires="p14">
      <p:transition spd="slow" p14:dur="2000" advTm="17773"/>
    </mc:Choice>
    <mc:Fallback xmlns="">
      <p:transition spd="slow" advTm="177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Email received by the administrator</a:t>
            </a:r>
            <a:endParaRPr lang="fr-CA" noProof="0" dirty="0"/>
          </a:p>
        </p:txBody>
      </p:sp>
      <p:pic>
        <p:nvPicPr>
          <p:cNvPr id="3" name="Content Placeholder 2"/>
          <p:cNvPicPr>
            <a:picLocks noGrp="1" noChangeAspect="1"/>
          </p:cNvPicPr>
          <p:nvPr>
            <p:ph idx="1"/>
          </p:nvPr>
        </p:nvPicPr>
        <p:blipFill>
          <a:blip r:embed="rId5"/>
          <a:stretch>
            <a:fillRect/>
          </a:stretch>
        </p:blipFill>
        <p:spPr>
          <a:xfrm>
            <a:off x="379482" y="1196752"/>
            <a:ext cx="8368982" cy="4032448"/>
          </a:xfrm>
          <a:prstGeom prst="rect">
            <a:avLst/>
          </a:prstGeom>
          <a:ln>
            <a:solidFill>
              <a:schemeClr val="tx1">
                <a:lumMod val="50000"/>
                <a:lumOff val="50000"/>
              </a:schemeClr>
            </a:solidFill>
          </a:ln>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87878582"/>
      </p:ext>
    </p:extLst>
  </p:cSld>
  <p:clrMapOvr>
    <a:masterClrMapping/>
  </p:clrMapOvr>
  <mc:AlternateContent xmlns:mc="http://schemas.openxmlformats.org/markup-compatibility/2006" xmlns:p14="http://schemas.microsoft.com/office/powerpoint/2010/main">
    <mc:Choice Requires="p14">
      <p:transition spd="slow" p14:dur="2000" advTm="21875"/>
    </mc:Choice>
    <mc:Fallback xmlns="">
      <p:transition spd="slow" advTm="21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Welcome email received by the applicant</a:t>
            </a:r>
            <a:endParaRPr lang="fr-CA" noProof="0" dirty="0"/>
          </a:p>
        </p:txBody>
      </p:sp>
      <p:sp>
        <p:nvSpPr>
          <p:cNvPr id="4" name="Content Placeholder 3"/>
          <p:cNvSpPr>
            <a:spLocks noGrp="1"/>
          </p:cNvSpPr>
          <p:nvPr>
            <p:ph idx="1"/>
          </p:nvPr>
        </p:nvSpPr>
        <p:spPr/>
        <p:txBody>
          <a:bodyPr/>
          <a:lstStyle/>
          <a:p>
            <a:endParaRPr lang="en-CA"/>
          </a:p>
        </p:txBody>
      </p:sp>
      <p:pic>
        <p:nvPicPr>
          <p:cNvPr id="6" name="Picture 5"/>
          <p:cNvPicPr>
            <a:picLocks noChangeAspect="1"/>
          </p:cNvPicPr>
          <p:nvPr/>
        </p:nvPicPr>
        <p:blipFill>
          <a:blip r:embed="rId5"/>
          <a:stretch>
            <a:fillRect/>
          </a:stretch>
        </p:blipFill>
        <p:spPr>
          <a:xfrm>
            <a:off x="384596" y="1074232"/>
            <a:ext cx="8507884" cy="5235088"/>
          </a:xfrm>
          <a:prstGeom prst="rect">
            <a:avLst/>
          </a:prstGeom>
          <a:ln>
            <a:solidFill>
              <a:schemeClr val="tx1">
                <a:lumMod val="50000"/>
                <a:lumOff val="50000"/>
              </a:schemeClr>
            </a:solidFill>
          </a:ln>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5980173"/>
      </p:ext>
    </p:extLst>
  </p:cSld>
  <p:clrMapOvr>
    <a:masterClrMapping/>
  </p:clrMapOvr>
  <mc:AlternateContent xmlns:mc="http://schemas.openxmlformats.org/markup-compatibility/2006" xmlns:p14="http://schemas.microsoft.com/office/powerpoint/2010/main">
    <mc:Choice Requires="p14">
      <p:transition spd="slow" p14:dur="2000" advTm="13129"/>
    </mc:Choice>
    <mc:Fallback xmlns="">
      <p:transition spd="slow" advTm="131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Open a work session</a:t>
            </a:r>
            <a:endParaRPr lang="fr-CA" noProof="0"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pic>
        <p:nvPicPr>
          <p:cNvPr id="4" name="DF46E9B">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1691680" y="1083312"/>
            <a:ext cx="5904656" cy="494918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894276999"/>
      </p:ext>
    </p:extLst>
  </p:cSld>
  <p:clrMapOvr>
    <a:masterClrMapping/>
  </p:clrMapOvr>
  <mc:AlternateContent xmlns:mc="http://schemas.openxmlformats.org/markup-compatibility/2006" xmlns:p14="http://schemas.microsoft.com/office/powerpoint/2010/main">
    <mc:Choice Requires="p14">
      <p:transition spd="slow" p14:dur="2000" advTm="34000"/>
    </mc:Choice>
    <mc:Fallback xmlns="">
      <p:transition spd="slow" advTm="3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9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video>
              <p:cMediaNode vol="80000">
                <p:cTn id="8" fill="hold" display="0">
                  <p:stCondLst>
                    <p:cond delay="indefinite"/>
                  </p:stCondLst>
                </p:cTn>
                <p:tgtEl>
                  <p:spTgt spid="4"/>
                </p:tgtEl>
              </p:cMediaNode>
            </p:video>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4"/>
                                        </p:tgtEl>
                                      </p:cBhvr>
                                    </p:cmd>
                                  </p:childTnLst>
                                </p:cTn>
                              </p:par>
                            </p:childTnLst>
                          </p:cTn>
                        </p:par>
                      </p:childTnLst>
                    </p:cTn>
                  </p:par>
                </p:childTnLst>
              </p:cTn>
              <p:nextCondLst>
                <p:cond evt="onClick" delay="0">
                  <p:tgtEl>
                    <p:spTgt spid="4"/>
                  </p:tgtEl>
                </p:cond>
              </p:nextCondLst>
            </p:seq>
          </p:childTnLst>
        </p:cTn>
      </p:par>
    </p:tnLst>
  </p:timing>
  <p:extLst mod="1">
    <p:ext uri="{E180D4A7-C9FB-4DFB-919C-405C955672EB}">
      <p14:showEvtLst xmlns:p14="http://schemas.microsoft.com/office/powerpoint/2010/main">
        <p14:playEvt time="142" objId="7"/>
        <p14:stopEvt time="1059" objId="7"/>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CA" noProof="0" dirty="0"/>
              <a:t>You have an account!</a:t>
            </a:r>
          </a:p>
        </p:txBody>
      </p:sp>
      <p:sp>
        <p:nvSpPr>
          <p:cNvPr id="3" name="Content Placeholder 2"/>
          <p:cNvSpPr>
            <a:spLocks noGrp="1"/>
          </p:cNvSpPr>
          <p:nvPr>
            <p:ph idx="1"/>
            <p:custDataLst>
              <p:tags r:id="rId2"/>
            </p:custDataLst>
          </p:nvPr>
        </p:nvSpPr>
        <p:spPr/>
        <p:txBody>
          <a:bodyPr/>
          <a:lstStyle/>
          <a:p>
            <a:pPr marL="0" indent="0">
              <a:buNone/>
            </a:pPr>
            <a:r>
              <a:rPr lang="en-CA" sz="2800" noProof="0" dirty="0"/>
              <a:t>Now that you have an account as </a:t>
            </a:r>
            <a:r>
              <a:rPr lang="en-CA" sz="2800" dirty="0" smtClean="0"/>
              <a:t>an editor</a:t>
            </a:r>
            <a:r>
              <a:rPr lang="en-CA" sz="2800" noProof="0" dirty="0" smtClean="0"/>
              <a:t> </a:t>
            </a:r>
            <a:r>
              <a:rPr lang="en-CA" sz="2800" noProof="0" dirty="0"/>
              <a:t>or </a:t>
            </a:r>
            <a:r>
              <a:rPr lang="en-CA" sz="2800" noProof="0" dirty="0" smtClean="0"/>
              <a:t>reviewer,</a:t>
            </a:r>
            <a:endParaRPr lang="en-CA" sz="2800" noProof="0" dirty="0"/>
          </a:p>
          <a:p>
            <a:r>
              <a:rPr lang="en-CA" sz="2800" noProof="0" dirty="0"/>
              <a:t>You can create metadata records</a:t>
            </a:r>
          </a:p>
          <a:p>
            <a:r>
              <a:rPr lang="en-CA" sz="2800" noProof="0" dirty="0"/>
              <a:t>You also have write access to all records in your </a:t>
            </a:r>
            <a:r>
              <a:rPr lang="en-CA" sz="2800" noProof="0" dirty="0" smtClean="0"/>
              <a:t>workspace. </a:t>
            </a:r>
            <a:r>
              <a:rPr lang="en-CA" sz="2800" noProof="0" dirty="0"/>
              <a:t>Be careful!</a:t>
            </a:r>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72545102"/>
      </p:ext>
    </p:extLst>
  </p:cSld>
  <p:clrMapOvr>
    <a:masterClrMapping/>
  </p:clrMapOvr>
  <mc:AlternateContent xmlns:mc="http://schemas.openxmlformats.org/markup-compatibility/2006" xmlns:p14="http://schemas.microsoft.com/office/powerpoint/2010/main">
    <mc:Choice Requires="p14">
      <p:transition spd="slow" p14:dur="2000" advTm="11244"/>
    </mc:Choice>
    <mc:Fallback xmlns="">
      <p:transition spd="slow" advTm="112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noProof="0" dirty="0"/>
          </a:p>
        </p:txBody>
      </p:sp>
      <p:sp>
        <p:nvSpPr>
          <p:cNvPr id="3" name="Espace réservé du contenu 2"/>
          <p:cNvSpPr>
            <a:spLocks noGrp="1"/>
          </p:cNvSpPr>
          <p:nvPr>
            <p:ph idx="1"/>
            <p:custDataLst>
              <p:tags r:id="rId2"/>
            </p:custDataLst>
          </p:nvPr>
        </p:nvSpPr>
        <p:spPr/>
        <p:txBody>
          <a:bodyPr/>
          <a:lstStyle/>
          <a:p>
            <a:pPr marL="0" indent="0">
              <a:buNone/>
            </a:pPr>
            <a:endParaRPr lang="en-CA" noProof="0" dirty="0"/>
          </a:p>
          <a:p>
            <a:pPr marL="0" indent="0">
              <a:buNone/>
            </a:pPr>
            <a:r>
              <a:rPr lang="en-CA" noProof="0" dirty="0"/>
              <a:t>Want to know more?</a:t>
            </a:r>
          </a:p>
          <a:p>
            <a:pPr marL="0" indent="0">
              <a:buNone/>
            </a:pPr>
            <a:endParaRPr lang="en-CA" noProof="0" dirty="0"/>
          </a:p>
          <a:p>
            <a:pPr marL="0" indent="0" algn="ctr">
              <a:buNone/>
            </a:pPr>
            <a:r>
              <a:rPr lang="en-CA" noProof="0" dirty="0"/>
              <a:t>Contact the Customer Service Team</a:t>
            </a:r>
          </a:p>
          <a:p>
            <a:pPr marL="0" indent="0" algn="ctr">
              <a:buNone/>
            </a:pPr>
            <a:r>
              <a:rPr lang="en-CA" dirty="0"/>
              <a:t>NRCan.fgp-pgf.RNCan@Canada.ca</a:t>
            </a:r>
          </a:p>
        </p:txBody>
      </p:sp>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765956575"/>
      </p:ext>
    </p:extLst>
  </p:cSld>
  <p:clrMapOvr>
    <a:masterClrMapping/>
  </p:clrMapOvr>
  <mc:AlternateContent xmlns:mc="http://schemas.openxmlformats.org/markup-compatibility/2006" xmlns:p14="http://schemas.microsoft.com/office/powerpoint/2010/main">
    <mc:Choice Requires="p14">
      <p:transition spd="slow" p14:dur="2000" advTm="14234"/>
    </mc:Choice>
    <mc:Fallback xmlns="">
      <p:transition spd="slow" advTm="142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mod="1"/>
</p:sld>
</file>

<file path=ppt/tags/tag1.xml><?xml version="1.0" encoding="utf-8"?>
<p:tagLst xmlns:a="http://schemas.openxmlformats.org/drawingml/2006/main" xmlns:r="http://schemas.openxmlformats.org/officeDocument/2006/relationships" xmlns:p="http://schemas.openxmlformats.org/presentationml/2006/main">
  <p:tag name="TIMING" val="|9.7"/>
</p:tagLst>
</file>

<file path=ppt/tags/tag2.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3.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4.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5.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6.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7.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8.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9.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10.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11.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ags/tag12.xml><?xml version="1.0" encoding="utf-8"?>
<p:tagLst xmlns:a="http://schemas.openxmlformats.org/drawingml/2006/main" xmlns:r="http://schemas.openxmlformats.org/officeDocument/2006/relationships" xmlns:p="http://schemas.openxmlformats.org/presentationml/2006/main">
  <p:tag name="NUM" val="1"/>
  <p:tag name="{FUSIONTAGSHAPEID}" val="SlideShape_0"/>
</p:tagLst>
</file>

<file path=ppt/tags/tag13.xml><?xml version="1.0" encoding="utf-8"?>
<p:tagLst xmlns:a="http://schemas.openxmlformats.org/drawingml/2006/main" xmlns:r="http://schemas.openxmlformats.org/officeDocument/2006/relationships" xmlns:p="http://schemas.openxmlformats.org/presentationml/2006/main">
  <p:tag name="NUM" val="2"/>
  <p:tag name="{FUSIONTAGSHAPEID}" val="SlideShape_1"/>
</p:tagLst>
</file>

<file path=ppt/tags/tag14.xml><?xml version="1.0" encoding="utf-8"?>
<p:tagLst xmlns:a="http://schemas.openxmlformats.org/drawingml/2006/main" xmlns:r="http://schemas.openxmlformats.org/officeDocument/2006/relationships" xmlns:p="http://schemas.openxmlformats.org/presentationml/2006/main">
  <p:tag name="{FUSIONTAGSHAPEID}" val="NotesShape_3"/>
</p:tagLst>
</file>

<file path=ppt/tags/tag15.xml><?xml version="1.0" encoding="utf-8"?>
<p:tagLst xmlns:a="http://schemas.openxmlformats.org/drawingml/2006/main" xmlns:r="http://schemas.openxmlformats.org/officeDocument/2006/relationships" xmlns:p="http://schemas.openxmlformats.org/presentationml/2006/main">
  <p:tag name="{FUSIONTAGSHAPEID}" val="NotesShape_4"/>
</p:tagLst>
</file>

<file path=ppt/tags/tag16.xml><?xml version="1.0" encoding="utf-8"?>
<p:tagLst xmlns:a="http://schemas.openxmlformats.org/drawingml/2006/main" xmlns:r="http://schemas.openxmlformats.org/officeDocument/2006/relationships" xmlns:p="http://schemas.openxmlformats.org/presentationml/2006/main">
  <p:tag name="{FUSIONTAGSHAPEID}" val="NotesShape_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1495</TotalTime>
  <Words>689</Words>
  <Application>Microsoft Office PowerPoint</Application>
  <PresentationFormat>On-screen Show (4:3)</PresentationFormat>
  <Paragraphs>71</Paragraphs>
  <Slides>9</Slides>
  <Notes>9</Notes>
  <HiddenSlides>0</HiddenSlides>
  <MMClips>12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vt:i4>
      </vt:variant>
    </vt:vector>
  </HeadingPairs>
  <TitlesOfParts>
    <vt:vector size="16" baseType="lpstr">
      <vt:lpstr>ＭＳ Ｐゴシック</vt:lpstr>
      <vt:lpstr>Arial</vt:lpstr>
      <vt:lpstr>Calibri</vt:lpstr>
      <vt:lpstr>Tahoma</vt:lpstr>
      <vt:lpstr>Wingdings</vt:lpstr>
      <vt:lpstr>Office Theme</vt:lpstr>
      <vt:lpstr>1_Office Theme</vt:lpstr>
      <vt:lpstr>PowerPoint Presentation</vt:lpstr>
      <vt:lpstr>Why register?</vt:lpstr>
      <vt:lpstr>Demo: How to register</vt:lpstr>
      <vt:lpstr>Email received by the applicant</vt:lpstr>
      <vt:lpstr>Email received by the administrator</vt:lpstr>
      <vt:lpstr>Welcome email received by the applicant</vt:lpstr>
      <vt:lpstr>Open a work session</vt:lpstr>
      <vt:lpstr>You have an account!</vt:lpstr>
      <vt:lpstr>PowerPoint Presentation</vt:lpstr>
    </vt:vector>
  </TitlesOfParts>
  <Company>NRCan / RNCan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Dunning, Steve</dc:creator>
  <cp:lastModifiedBy>Merry, Andrea</cp:lastModifiedBy>
  <cp:revision>136</cp:revision>
  <cp:lastPrinted>2017-08-10T13:27:32Z</cp:lastPrinted>
  <dcterms:created xsi:type="dcterms:W3CDTF">2015-09-10T13:46:21Z</dcterms:created>
  <dcterms:modified xsi:type="dcterms:W3CDTF">2018-03-08T19:35:23Z</dcterms:modified>
</cp:coreProperties>
</file>