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6" r:id="rId3"/>
    <p:sldId id="267" r:id="rId4"/>
    <p:sldId id="260" r:id="rId5"/>
    <p:sldId id="264" r:id="rId6"/>
    <p:sldId id="259" r:id="rId7"/>
    <p:sldId id="261" r:id="rId8"/>
    <p:sldId id="262" r:id="rId9"/>
    <p:sldId id="263" r:id="rId10"/>
    <p:sldId id="265" r:id="rId11"/>
    <p:sldId id="268" r:id="rId1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62545" autoAdjust="0"/>
  </p:normalViewPr>
  <p:slideViewPr>
    <p:cSldViewPr>
      <p:cViewPr varScale="1">
        <p:scale>
          <a:sx n="70" d="100"/>
          <a:sy n="70" d="100"/>
        </p:scale>
        <p:origin x="141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discuss the additional information available when a user connects to the catalogue.</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dirty="0" smtClean="0"/>
              <a:t>Some operations will be offered depending on the status of the record and the privileges granted to the user. It is necessary to be able to distinguish the various types of record status, the privileges, the author of the record and the owner of the editing session.</a:t>
            </a:r>
          </a:p>
          <a:p>
            <a:endParaRPr lang="en-CA" dirty="0"/>
          </a:p>
          <a:p>
            <a:r>
              <a:rPr lang="en-CA" dirty="0" smtClean="0"/>
              <a:t>Additional filters are also available.</a:t>
            </a: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20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Status is the state linked to a metadata record.</a:t>
            </a:r>
          </a:p>
          <a:p>
            <a:endParaRPr lang="en-CA" baseline="0" dirty="0" smtClean="0"/>
          </a:p>
          <a:p>
            <a:r>
              <a:rPr lang="en-CA" b="1" baseline="0" dirty="0" smtClean="0"/>
              <a:t>Draft</a:t>
            </a:r>
            <a:r>
              <a:rPr lang="en-CA" dirty="0" smtClean="0"/>
              <a:t> status indicates a record that is being written. Only the owner of the editing session can edit the metadata. </a:t>
            </a:r>
          </a:p>
          <a:p>
            <a:endParaRPr lang="en-CA" baseline="0" dirty="0" smtClean="0"/>
          </a:p>
          <a:p>
            <a:r>
              <a:rPr lang="en-CA" b="1" baseline="0" dirty="0" smtClean="0"/>
              <a:t>Published</a:t>
            </a:r>
            <a:r>
              <a:rPr lang="en-CA" dirty="0" smtClean="0"/>
              <a:t> status indicates that the record is available to all federal government employees with access to the FGP catalogue (gcgeo.gc.ca) when the publication location is FGP-Internal. The record is available to the general public at open.canada.ca when the publication location indicated is Open Maps.</a:t>
            </a:r>
          </a:p>
          <a:p>
            <a:endParaRPr lang="en-CA" baseline="0" dirty="0" smtClean="0"/>
          </a:p>
          <a:p>
            <a:r>
              <a:rPr lang="en-CA" b="1" baseline="0" dirty="0" smtClean="0"/>
              <a:t>Published &amp; Draft</a:t>
            </a:r>
            <a:r>
              <a:rPr lang="en-CA" dirty="0" smtClean="0"/>
              <a:t> status indicates that changes have been made to the record since its publication and that these changes have not yet been published. The owner of the specified edit session is the last user to edit the metadata.</a:t>
            </a:r>
          </a:p>
          <a:p>
            <a:endParaRPr lang="en-CA" baseline="0" dirty="0" smtClean="0"/>
          </a:p>
          <a:p>
            <a:r>
              <a:rPr lang="en-CA" dirty="0" smtClean="0"/>
              <a:t>The presence of the </a:t>
            </a:r>
            <a:r>
              <a:rPr lang="en-CA" b="1" baseline="0" dirty="0" smtClean="0"/>
              <a:t>yellow arrow </a:t>
            </a:r>
            <a:r>
              <a:rPr lang="en-CA" dirty="0" smtClean="0"/>
              <a:t>indicates that a publication request is pending approval. The record is read only. </a:t>
            </a:r>
            <a:endParaRPr lang="fr-CA" baseline="0" dirty="0" smtClean="0"/>
          </a:p>
          <a:p>
            <a:endParaRPr lang="fr-CA" baseline="0" dirty="0" smtClean="0"/>
          </a:p>
          <a:p>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150190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Management information is accessed by viewing the record.</a:t>
            </a:r>
            <a:br>
              <a:rPr lang="en-CA" dirty="0" smtClean="0"/>
            </a:br>
            <a:endParaRPr lang="en-CA" baseline="0" dirty="0" smtClean="0"/>
          </a:p>
          <a:p>
            <a:r>
              <a:rPr lang="en-CA" dirty="0" smtClean="0"/>
              <a:t>It includes:</a:t>
            </a:r>
          </a:p>
          <a:p>
            <a:r>
              <a:rPr lang="en-CA" dirty="0" smtClean="0"/>
              <a:t>  the record status, </a:t>
            </a:r>
          </a:p>
          <a:p>
            <a:r>
              <a:rPr lang="en-CA" dirty="0" smtClean="0"/>
              <a:t>  the publication location if the record has already been published, otherwise it will be the workspace associated with the record,</a:t>
            </a:r>
          </a:p>
          <a:p>
            <a:r>
              <a:rPr lang="en-CA" dirty="0" smtClean="0"/>
              <a:t>  the author of the metadata, the one authorized to publish the record,</a:t>
            </a:r>
          </a:p>
          <a:p>
            <a:r>
              <a:rPr lang="en-CA" dirty="0" smtClean="0"/>
              <a:t>  and the user authorized to edit the record.</a:t>
            </a:r>
          </a:p>
          <a:p>
            <a:endParaRPr lang="en-CA" baseline="0" dirty="0" smtClean="0"/>
          </a:p>
          <a:p>
            <a:r>
              <a:rPr lang="en-CA" dirty="0" smtClean="0"/>
              <a:t>The information associated with the openness</a:t>
            </a:r>
            <a:r>
              <a:rPr lang="en-CA" baseline="0" dirty="0" smtClean="0"/>
              <a:t> rating</a:t>
            </a:r>
            <a:r>
              <a:rPr lang="en-CA" dirty="0" smtClean="0"/>
              <a:t> is currently not significant.</a:t>
            </a:r>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1698140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r>
              <a:rPr lang="en-CA" sz="1200" b="0" i="0" u="none" strike="noStrike" kern="1200" dirty="0" smtClean="0">
                <a:solidFill>
                  <a:schemeClr val="tx1"/>
                </a:solidFill>
                <a:effectLst/>
                <a:latin typeface="+mn-lt"/>
              </a:rPr>
              <a:t>For a given record, the published version and</a:t>
            </a:r>
            <a:r>
              <a:rPr lang="en-CA" dirty="0" smtClean="0"/>
              <a:t> </a:t>
            </a:r>
            <a:r>
              <a:rPr lang="en-CA" sz="1200" b="0" i="0" u="none" strike="noStrike" kern="1200" dirty="0" smtClean="0">
                <a:solidFill>
                  <a:schemeClr val="tx1"/>
                </a:solidFill>
                <a:effectLst/>
                <a:latin typeface="+mn-lt"/>
              </a:rPr>
              <a:t>the version being edited can be viewed in alternating modes. </a:t>
            </a:r>
          </a:p>
          <a:p>
            <a:pPr defTabSz="922630"/>
            <a:r>
              <a:rPr lang="en-CA" sz="1200" b="0" i="0" u="none" strike="noStrike" kern="1200" dirty="0" smtClean="0">
                <a:solidFill>
                  <a:schemeClr val="tx1"/>
                </a:solidFill>
                <a:effectLst/>
                <a:latin typeface="+mn-lt"/>
              </a:rPr>
              <a:t>On the record page, </a:t>
            </a:r>
            <a:r>
              <a:rPr lang="en-CA" sz="1200" b="1" i="0" u="none" strike="noStrike" kern="1200" dirty="0" smtClean="0">
                <a:solidFill>
                  <a:schemeClr val="tx1"/>
                </a:solidFill>
                <a:effectLst/>
                <a:latin typeface="+mn-lt"/>
              </a:rPr>
              <a:t>Click on View Published </a:t>
            </a:r>
            <a:r>
              <a:rPr lang="en-CA" sz="1200" b="0" i="0" u="none" strike="noStrike" kern="1200" dirty="0" smtClean="0">
                <a:solidFill>
                  <a:schemeClr val="tx1"/>
                </a:solidFill>
                <a:effectLst/>
                <a:latin typeface="+mn-lt"/>
              </a:rPr>
              <a:t>to view the published record, then </a:t>
            </a:r>
            <a:r>
              <a:rPr lang="en-CA" sz="1200" b="1" i="0" u="none" strike="noStrike" kern="1200" dirty="0" smtClean="0">
                <a:solidFill>
                  <a:schemeClr val="tx1"/>
                </a:solidFill>
                <a:effectLst/>
                <a:latin typeface="+mn-lt"/>
              </a:rPr>
              <a:t>Click on View Draft </a:t>
            </a:r>
            <a:r>
              <a:rPr lang="en-CA" sz="1200" b="0" i="0" u="none" strike="noStrike" kern="1200" dirty="0" smtClean="0">
                <a:solidFill>
                  <a:schemeClr val="tx1"/>
                </a:solidFill>
                <a:effectLst/>
                <a:latin typeface="+mn-lt"/>
              </a:rPr>
              <a:t>to return to the current version.</a:t>
            </a:r>
            <a:r>
              <a:rPr lang="en-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4067069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The lock symbol indicates the editing privileges on the record for the logged-on user.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r>
              <a:rPr lang="en-CA" dirty="0" smtClean="0"/>
              <a:t>The editing privileges are reserved for the owner of the editing session. </a:t>
            </a:r>
          </a:p>
          <a:p>
            <a:endParaRPr lang="en-CA" baseline="0" dirty="0" smtClean="0"/>
          </a:p>
          <a:p>
            <a:r>
              <a:rPr lang="en-CA" dirty="0" smtClean="0"/>
              <a:t>The Edit operation is not available to the logged-on user if they are not the owner of the edit session or if their account is not associated with the record’s workspace. </a:t>
            </a:r>
          </a:p>
          <a:p>
            <a:endParaRPr lang="en-CA" baseline="0" dirty="0" smtClean="0"/>
          </a:p>
          <a:p>
            <a:r>
              <a:rPr lang="en-CA" dirty="0" smtClean="0"/>
              <a:t>If the record and the logged-in user share the same workspace, the logged-in user will be able to get editing rights by using the Assign New Editor operation.  </a:t>
            </a:r>
          </a:p>
          <a:p>
            <a:r>
              <a:rPr lang="en-CA" dirty="0" smtClean="0"/>
              <a:t>The logged-in user will then become the owner of the editing session. </a:t>
            </a:r>
          </a:p>
          <a:p>
            <a:endParaRPr lang="en-CA" baseline="0" dirty="0" smtClean="0"/>
          </a:p>
          <a:p>
            <a:r>
              <a:rPr lang="en-CA" dirty="0" smtClean="0"/>
              <a:t>This protection ensures that only one authorized user in the workspace at a time has write access to a particular record.</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4124372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owner of the metadata, and the Content Reviewer in the workspace, are the ones who are allowed to request publication. If the Publish operation does not appear in the list of operations, you are neither the owner of the metadata nor a Content Reviewer for this workspace.</a:t>
            </a:r>
          </a:p>
          <a:p>
            <a:endParaRPr lang="en-CA" baseline="0" dirty="0" smtClean="0"/>
          </a:p>
          <a:p>
            <a:r>
              <a:rPr lang="en-CA" dirty="0" smtClean="0"/>
              <a:t>The record must be in either </a:t>
            </a:r>
            <a:r>
              <a:rPr lang="en-CA" sz="1200" i="1" dirty="0" smtClean="0"/>
              <a:t>Draft</a:t>
            </a:r>
            <a:r>
              <a:rPr lang="en-CA" sz="1200" dirty="0" smtClean="0"/>
              <a:t> or </a:t>
            </a:r>
            <a:r>
              <a:rPr lang="en-CA" sz="1200" i="1" dirty="0" smtClean="0"/>
              <a:t>Published and Draft </a:t>
            </a:r>
            <a:r>
              <a:rPr lang="en-CA" sz="1200" i="0" dirty="0" smtClean="0"/>
              <a:t>status for the Publish operation to be available.</a:t>
            </a:r>
            <a:endParaRPr lang="en-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105980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To modify the owner of a record, you must make a request to the workspace administrator. Only the workspace administrator can modify the owner of a specific record. The administrator must select the record, choose the “Assign New Owner” operation, and choose the new owner from the drop-down list as well as the workspace.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Pay attention to the Transfer ownership function in the administration menu. This function performs an owner change for all records from one user to another. This function is used especially when a user will no longer have to create, modify or publish metadata in the FGP catalogue.</a:t>
            </a:r>
            <a:endParaRPr lang="en-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2102722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kern="1200" dirty="0" smtClean="0">
                <a:solidFill>
                  <a:schemeClr val="tx1"/>
                </a:solidFill>
                <a:effectLst/>
                <a:latin typeface="+mn-lt"/>
              </a:rPr>
              <a:t>Additional filters are also available:</a:t>
            </a:r>
            <a:r>
              <a:rPr lang="en-CA" dirty="0" smtClean="0"/>
              <a:t/>
            </a:r>
            <a:br>
              <a:rPr lang="en-CA" dirty="0" smtClean="0"/>
            </a:br>
            <a:r>
              <a:rPr lang="en-CA" sz="1200" b="0" i="0" u="none" strike="noStrike" kern="1200" dirty="0" smtClean="0">
                <a:solidFill>
                  <a:schemeClr val="tx1"/>
                </a:solidFill>
                <a:effectLst/>
                <a:latin typeface="+mn-lt"/>
              </a:rPr>
              <a:t> - Status and</a:t>
            </a:r>
            <a:r>
              <a:rPr lang="en-CA" dirty="0" smtClean="0"/>
              <a:t/>
            </a:r>
            <a:br>
              <a:rPr lang="en-CA" dirty="0" smtClean="0"/>
            </a:br>
            <a:r>
              <a:rPr lang="en-CA" sz="1200" b="0" i="0" u="none" strike="noStrike" kern="1200" dirty="0" smtClean="0">
                <a:solidFill>
                  <a:schemeClr val="tx1"/>
                </a:solidFill>
                <a:effectLst/>
                <a:latin typeface="+mn-lt"/>
              </a:rPr>
              <a:t> - Workspace</a:t>
            </a:r>
            <a:r>
              <a:rPr lang="en-CA" dirty="0" smtClean="0"/>
              <a:t/>
            </a:r>
            <a:br>
              <a:rPr lang="en-CA" dirty="0" smtClean="0"/>
            </a:br>
            <a:endParaRPr lang="en-CA" sz="1200" b="0" i="0" u="none"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kern="1200" dirty="0" smtClean="0">
                <a:solidFill>
                  <a:schemeClr val="tx1"/>
                </a:solidFill>
                <a:effectLst/>
                <a:latin typeface="+mn-lt"/>
              </a:rPr>
              <a:t>For the Status filter, only the Draft and Published status types are displayed. You will notice that the “Published &amp; Draft” status does not appear on the screen. The absence of this status explains the count which does not always correspond to the total number of records.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kern="1200" dirty="0" smtClean="0">
                <a:solidFill>
                  <a:schemeClr val="tx1"/>
                </a:solidFill>
                <a:effectLst/>
                <a:latin typeface="+mn-lt"/>
              </a:rPr>
              <a:t>With the Workspace filter, it is possible for</a:t>
            </a:r>
            <a:r>
              <a:rPr lang="en-CA" sz="1200" b="0" i="0" u="none" strike="noStrike" kern="1200" baseline="0" dirty="0" smtClean="0">
                <a:solidFill>
                  <a:schemeClr val="tx1"/>
                </a:solidFill>
                <a:effectLst/>
                <a:latin typeface="+mn-lt"/>
              </a:rPr>
              <a:t> the Editor </a:t>
            </a:r>
            <a:r>
              <a:rPr lang="en-CA" sz="1200" b="0" i="0" u="none" strike="noStrike" kern="1200" dirty="0" smtClean="0">
                <a:solidFill>
                  <a:schemeClr val="tx1"/>
                </a:solidFill>
                <a:effectLst/>
                <a:latin typeface="+mn-lt"/>
              </a:rPr>
              <a:t>to make a quick selection of workspace records.</a:t>
            </a:r>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1354501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0259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271826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287519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17254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900004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314572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3167400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646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52045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3192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702547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974622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18436724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xml"/><Relationship Id="rId5" Type="http://schemas.openxmlformats.org/officeDocument/2006/relationships/slideLayout" Target="../slideLayouts/slideLayout13.xml"/><Relationship Id="rId4" Type="http://schemas.openxmlformats.org/officeDocument/2006/relationships/audio" Target="../media/media2.m4a"/></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5.m4a"/><Relationship Id="rId7" Type="http://schemas.openxmlformats.org/officeDocument/2006/relationships/image" Target="../media/image12.png"/><Relationship Id="rId2" Type="http://schemas.microsoft.com/office/2007/relationships/media" Target="../media/media5.m4a"/><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6.m4a"/><Relationship Id="rId7" Type="http://schemas.openxmlformats.org/officeDocument/2006/relationships/image" Target="../media/image14.png"/><Relationship Id="rId2" Type="http://schemas.microsoft.com/office/2007/relationships/media" Target="../media/media6.m4a"/><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notesSlide" Target="../notesSlides/notesSlide6.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microsoft.com/office/2007/relationships/media" Target="../media/media10.m4a"/><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0.xml"/><Relationship Id="rId5" Type="http://schemas.openxmlformats.org/officeDocument/2006/relationships/slideLayout" Target="../slideLayouts/slideLayout13.xml"/><Relationship Id="rId4" Type="http://schemas.openxmlformats.org/officeDocument/2006/relationships/audio" Target="../media/media10.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000" b="1" dirty="0">
                <a:latin typeface="Tahoma" panose="020B0604030504040204" pitchFamily="34" charset="0"/>
              </a:rPr>
              <a:t>Status and Privileges</a:t>
            </a:r>
          </a:p>
          <a:p>
            <a:pPr algn="ctr">
              <a:spcBef>
                <a:spcPct val="20000"/>
              </a:spcBef>
              <a:spcAft>
                <a:spcPts val="600"/>
              </a:spcAft>
            </a:pPr>
            <a:r>
              <a:rPr lang="en-CA" sz="2000" dirty="0"/>
              <a:t>Additional Record</a:t>
            </a:r>
            <a:r>
              <a:rPr lang="en-CA" sz="2400" dirty="0"/>
              <a:t/>
            </a:r>
            <a:br>
              <a:rPr lang="en-CA" sz="2400" dirty="0"/>
            </a:br>
            <a:r>
              <a:rPr lang="en-CA" sz="2000" dirty="0"/>
              <a:t>Management Information</a:t>
            </a:r>
            <a:endParaRPr lang="en-CA" alt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1635"/>
    </mc:Choice>
    <mc:Fallback xmlns="">
      <p:transition spd="slow" advTm="11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Additional </a:t>
            </a:r>
            <a:r>
              <a:rPr lang="en-CA" noProof="0" dirty="0" smtClean="0"/>
              <a:t>information</a:t>
            </a:r>
            <a:endParaRPr lang="en-CA" noProof="0" dirty="0"/>
          </a:p>
        </p:txBody>
      </p:sp>
      <p:sp>
        <p:nvSpPr>
          <p:cNvPr id="3" name="Content Placeholder 2"/>
          <p:cNvSpPr>
            <a:spLocks noGrp="1"/>
          </p:cNvSpPr>
          <p:nvPr>
            <p:ph idx="1"/>
            <p:custDataLst>
              <p:tags r:id="rId2"/>
            </p:custDataLst>
          </p:nvPr>
        </p:nvSpPr>
        <p:spPr/>
        <p:txBody>
          <a:bodyPr/>
          <a:lstStyle/>
          <a:p>
            <a:r>
              <a:rPr lang="en-CA" sz="2400" noProof="0" dirty="0"/>
              <a:t>Record status</a:t>
            </a:r>
          </a:p>
          <a:p>
            <a:r>
              <a:rPr lang="en-CA" sz="2400" noProof="0" dirty="0"/>
              <a:t>Record management information</a:t>
            </a:r>
          </a:p>
          <a:p>
            <a:r>
              <a:rPr lang="en-CA" sz="2400" noProof="0" dirty="0"/>
              <a:t>Editing privileges</a:t>
            </a:r>
          </a:p>
          <a:p>
            <a:r>
              <a:rPr lang="en-CA" sz="2400" noProof="0" dirty="0"/>
              <a:t>Publication rights</a:t>
            </a:r>
          </a:p>
          <a:p>
            <a:r>
              <a:rPr lang="en-CA" sz="2400" noProof="0" dirty="0"/>
              <a:t>Editing the author of a record</a:t>
            </a:r>
          </a:p>
          <a:p>
            <a:r>
              <a:rPr lang="en-CA" sz="2400" noProof="0" dirty="0"/>
              <a:t>Additional </a:t>
            </a:r>
            <a:r>
              <a:rPr lang="en-CA" sz="2400" noProof="0" dirty="0" smtClean="0"/>
              <a:t>filters</a:t>
            </a:r>
            <a:endParaRPr lang="en-CA" sz="2400" noProof="0" dirty="0"/>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95053366"/>
      </p:ext>
    </p:extLst>
  </p:cSld>
  <p:clrMapOvr>
    <a:masterClrMapping/>
  </p:clrMapOvr>
  <mc:AlternateContent xmlns:mc="http://schemas.openxmlformats.org/markup-compatibility/2006" xmlns:p14="http://schemas.microsoft.com/office/powerpoint/2010/main">
    <mc:Choice Requires="p14">
      <p:transition spd="slow" p14:dur="2000" advTm="26583"/>
    </mc:Choice>
    <mc:Fallback xmlns="">
      <p:transition spd="slow" advTm="26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CA" sz="1800" dirty="0"/>
              <a:t>Draft: Review in progress, never published </a:t>
            </a:r>
          </a:p>
          <a:p>
            <a:pPr marL="0" indent="0">
              <a:buNone/>
            </a:pPr>
            <a:endParaRPr lang="fr-CA" sz="1800" dirty="0"/>
          </a:p>
          <a:p>
            <a:pPr marL="0" indent="0">
              <a:buNone/>
            </a:pPr>
            <a:r>
              <a:rPr lang="en-CA" sz="1800" dirty="0"/>
              <a:t>Published: Publication in the FGP and Open Maps</a:t>
            </a:r>
          </a:p>
          <a:p>
            <a:pPr marL="0" indent="0">
              <a:buNone/>
            </a:pPr>
            <a:endParaRPr lang="fr-CA" sz="1800" dirty="0" smtClean="0"/>
          </a:p>
          <a:p>
            <a:pPr marL="0" indent="0">
              <a:buNone/>
            </a:pPr>
            <a:endParaRPr lang="fr-CA" sz="1800" dirty="0" smtClean="0"/>
          </a:p>
          <a:p>
            <a:pPr marL="2509838" indent="-2509838">
              <a:buNone/>
            </a:pPr>
            <a:r>
              <a:rPr lang="en-CA" sz="1800" dirty="0"/>
              <a:t>Published and Draft: </a:t>
            </a:r>
          </a:p>
          <a:p>
            <a:pPr marL="985838" indent="-985838">
              <a:buNone/>
            </a:pPr>
            <a:r>
              <a:rPr lang="en-CA" sz="1800" dirty="0"/>
              <a:t>	Editing in progress of an existing record</a:t>
            </a:r>
          </a:p>
          <a:p>
            <a:pPr marL="0" indent="0">
              <a:buNone/>
            </a:pPr>
            <a:endParaRPr lang="fr-CA" sz="1800" dirty="0" smtClean="0"/>
          </a:p>
          <a:p>
            <a:pPr marL="0" indent="0">
              <a:buNone/>
            </a:pPr>
            <a:endParaRPr lang="fr-CA" sz="1800" dirty="0" smtClean="0"/>
          </a:p>
          <a:p>
            <a:pPr marL="0" indent="0">
              <a:buNone/>
            </a:pPr>
            <a:r>
              <a:rPr lang="en-CA" sz="1800" dirty="0"/>
              <a:t>Publishing in progress</a:t>
            </a:r>
          </a:p>
        </p:txBody>
      </p:sp>
      <p:sp>
        <p:nvSpPr>
          <p:cNvPr id="2" name="Title 1"/>
          <p:cNvSpPr>
            <a:spLocks noGrp="1"/>
          </p:cNvSpPr>
          <p:nvPr>
            <p:ph type="title"/>
          </p:nvPr>
        </p:nvSpPr>
        <p:spPr/>
        <p:txBody>
          <a:bodyPr/>
          <a:lstStyle/>
          <a:p>
            <a:r>
              <a:rPr lang="fr-CA" noProof="0" dirty="0" err="1" smtClean="0"/>
              <a:t>Status</a:t>
            </a:r>
            <a:r>
              <a:rPr lang="fr-CA" noProof="0" dirty="0" smtClean="0"/>
              <a:t> </a:t>
            </a:r>
            <a:endParaRPr lang="fr-CA" noProof="0" dirty="0"/>
          </a:p>
        </p:txBody>
      </p:sp>
      <p:pic>
        <p:nvPicPr>
          <p:cNvPr id="11" name="Image 10"/>
          <p:cNvPicPr>
            <a:picLocks noChangeAspect="1"/>
          </p:cNvPicPr>
          <p:nvPr/>
        </p:nvPicPr>
        <p:blipFill>
          <a:blip r:embed="rId5"/>
          <a:stretch>
            <a:fillRect/>
          </a:stretch>
        </p:blipFill>
        <p:spPr>
          <a:xfrm>
            <a:off x="1397937" y="1500860"/>
            <a:ext cx="4954821" cy="334451"/>
          </a:xfrm>
          <a:prstGeom prst="rect">
            <a:avLst/>
          </a:prstGeom>
        </p:spPr>
      </p:pic>
      <p:pic>
        <p:nvPicPr>
          <p:cNvPr id="12" name="Image 11"/>
          <p:cNvPicPr>
            <a:picLocks noChangeAspect="1"/>
          </p:cNvPicPr>
          <p:nvPr/>
        </p:nvPicPr>
        <p:blipFill>
          <a:blip r:embed="rId6"/>
          <a:stretch>
            <a:fillRect/>
          </a:stretch>
        </p:blipFill>
        <p:spPr>
          <a:xfrm>
            <a:off x="1397937" y="2159934"/>
            <a:ext cx="2503104" cy="279316"/>
          </a:xfrm>
          <a:prstGeom prst="rect">
            <a:avLst/>
          </a:prstGeom>
        </p:spPr>
      </p:pic>
      <p:pic>
        <p:nvPicPr>
          <p:cNvPr id="13" name="Image 12"/>
          <p:cNvPicPr>
            <a:picLocks noChangeAspect="1"/>
          </p:cNvPicPr>
          <p:nvPr/>
        </p:nvPicPr>
        <p:blipFill>
          <a:blip r:embed="rId7"/>
          <a:stretch>
            <a:fillRect/>
          </a:stretch>
        </p:blipFill>
        <p:spPr>
          <a:xfrm>
            <a:off x="1372894" y="2402749"/>
            <a:ext cx="4456494" cy="326654"/>
          </a:xfrm>
          <a:prstGeom prst="rect">
            <a:avLst/>
          </a:prstGeom>
        </p:spPr>
      </p:pic>
      <p:pic>
        <p:nvPicPr>
          <p:cNvPr id="14" name="Image 13"/>
          <p:cNvPicPr>
            <a:picLocks noChangeAspect="1"/>
          </p:cNvPicPr>
          <p:nvPr/>
        </p:nvPicPr>
        <p:blipFill>
          <a:blip r:embed="rId8"/>
          <a:stretch>
            <a:fillRect/>
          </a:stretch>
        </p:blipFill>
        <p:spPr>
          <a:xfrm>
            <a:off x="1331640" y="3546821"/>
            <a:ext cx="6126243" cy="294060"/>
          </a:xfrm>
          <a:prstGeom prst="rect">
            <a:avLst/>
          </a:prstGeom>
        </p:spPr>
      </p:pic>
      <p:pic>
        <p:nvPicPr>
          <p:cNvPr id="15" name="Image 14"/>
          <p:cNvPicPr>
            <a:picLocks noChangeAspect="1"/>
          </p:cNvPicPr>
          <p:nvPr/>
        </p:nvPicPr>
        <p:blipFill>
          <a:blip r:embed="rId9"/>
          <a:stretch>
            <a:fillRect/>
          </a:stretch>
        </p:blipFill>
        <p:spPr>
          <a:xfrm>
            <a:off x="1400811" y="4537755"/>
            <a:ext cx="5797128" cy="312365"/>
          </a:xfrm>
          <a:prstGeom prst="rect">
            <a:avLst/>
          </a:prstGeom>
        </p:spPr>
      </p:pic>
      <p:pic>
        <p:nvPicPr>
          <p:cNvPr id="16" name="Image 15"/>
          <p:cNvPicPr>
            <a:picLocks noChangeAspect="1"/>
          </p:cNvPicPr>
          <p:nvPr/>
        </p:nvPicPr>
        <p:blipFill>
          <a:blip r:embed="rId10"/>
          <a:stretch>
            <a:fillRect/>
          </a:stretch>
        </p:blipFill>
        <p:spPr>
          <a:xfrm>
            <a:off x="1331640" y="4896885"/>
            <a:ext cx="6105525" cy="30480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31828933"/>
      </p:ext>
    </p:extLst>
  </p:cSld>
  <p:clrMapOvr>
    <a:masterClrMapping/>
  </p:clrMapOvr>
  <mc:AlternateContent xmlns:mc="http://schemas.openxmlformats.org/markup-compatibility/2006" xmlns:p14="http://schemas.microsoft.com/office/powerpoint/2010/main">
    <mc:Choice Requires="p14">
      <p:transition spd="slow" p14:dur="2000" advTm="72805"/>
    </mc:Choice>
    <mc:Fallback xmlns="">
      <p:transition spd="slow" advTm="72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716" y="4779150"/>
            <a:ext cx="8229600" cy="1202997"/>
          </a:xfrm>
        </p:spPr>
        <p:txBody>
          <a:bodyPr/>
          <a:lstStyle/>
          <a:p>
            <a:pPr marL="0" indent="0">
              <a:buNone/>
            </a:pPr>
            <a:r>
              <a:rPr lang="en-CA" sz="1800" b="1" dirty="0"/>
              <a:t>Status: </a:t>
            </a:r>
            <a:r>
              <a:rPr lang="en-CA" sz="1800" dirty="0"/>
              <a:t>Record status</a:t>
            </a:r>
          </a:p>
          <a:p>
            <a:pPr marL="0" indent="0">
              <a:buNone/>
            </a:pPr>
            <a:r>
              <a:rPr lang="en-CA" sz="1800" b="1" dirty="0"/>
              <a:t>Published at: </a:t>
            </a:r>
            <a:r>
              <a:rPr lang="en-CA" sz="1800" dirty="0"/>
              <a:t>Workspace or Publication Location if already published</a:t>
            </a:r>
          </a:p>
          <a:p>
            <a:pPr marL="0" indent="0">
              <a:buNone/>
            </a:pPr>
            <a:r>
              <a:rPr lang="en-CA" sz="1800" b="1" dirty="0"/>
              <a:t>Author: </a:t>
            </a:r>
            <a:r>
              <a:rPr lang="en-CA" sz="1800" dirty="0"/>
              <a:t>Creator User account for the metadata and authorized for publication</a:t>
            </a:r>
          </a:p>
          <a:p>
            <a:pPr marL="0" indent="0">
              <a:buNone/>
            </a:pPr>
            <a:r>
              <a:rPr lang="en-CA" sz="1800" b="1" dirty="0"/>
              <a:t>Last change made by: </a:t>
            </a:r>
            <a:r>
              <a:rPr lang="en-CA" sz="1800" dirty="0"/>
              <a:t>User account authorized to edit the record</a:t>
            </a:r>
          </a:p>
        </p:txBody>
      </p:sp>
      <p:sp>
        <p:nvSpPr>
          <p:cNvPr id="2" name="Title 1"/>
          <p:cNvSpPr>
            <a:spLocks noGrp="1"/>
          </p:cNvSpPr>
          <p:nvPr>
            <p:ph type="title"/>
          </p:nvPr>
        </p:nvSpPr>
        <p:spPr/>
        <p:txBody>
          <a:bodyPr/>
          <a:lstStyle/>
          <a:p>
            <a:r>
              <a:rPr lang="en-CA" dirty="0"/>
              <a:t>Record management information </a:t>
            </a:r>
            <a:endParaRPr lang="fr-CA" noProof="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1217042"/>
            <a:ext cx="8764008" cy="3562108"/>
          </a:xfrm>
          <a:prstGeom prst="rect">
            <a:avLst/>
          </a:prstGeom>
          <a:ln>
            <a:solidFill>
              <a:schemeClr val="tx1">
                <a:lumMod val="50000"/>
                <a:lumOff val="50000"/>
              </a:schemeClr>
            </a:solidFill>
          </a:ln>
        </p:spPr>
      </p:pic>
      <p:sp>
        <p:nvSpPr>
          <p:cNvPr id="11" name="Rectangle 10"/>
          <p:cNvSpPr/>
          <p:nvPr/>
        </p:nvSpPr>
        <p:spPr>
          <a:xfrm>
            <a:off x="6012160" y="1916832"/>
            <a:ext cx="2808312" cy="23042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8727346"/>
      </p:ext>
    </p:extLst>
  </p:cSld>
  <p:clrMapOvr>
    <a:masterClrMapping/>
  </p:clrMapOvr>
  <mc:AlternateContent xmlns:mc="http://schemas.openxmlformats.org/markup-compatibility/2006" xmlns:p14="http://schemas.microsoft.com/office/powerpoint/2010/main">
    <mc:Choice Requires="p14">
      <p:transition spd="slow" p14:dur="2000" advTm="35189"/>
    </mc:Choice>
    <mc:Fallback xmlns="">
      <p:transition spd="slow" advTm="35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Draft versus Published</a:t>
            </a:r>
            <a:br>
              <a:rPr lang="en-CA" dirty="0"/>
            </a:br>
            <a:r>
              <a:rPr lang="en-CA" dirty="0"/>
              <a:t>record content</a:t>
            </a:r>
            <a:endParaRPr lang="fr-CA" noProof="0" dirty="0"/>
          </a:p>
        </p:txBody>
      </p:sp>
      <p:sp>
        <p:nvSpPr>
          <p:cNvPr id="3" name="Content Placeholder 2"/>
          <p:cNvSpPr>
            <a:spLocks noGrp="1"/>
          </p:cNvSpPr>
          <p:nvPr>
            <p:ph idx="1"/>
          </p:nvPr>
        </p:nvSpPr>
        <p:spPr/>
        <p:txBody>
          <a:bodyPr/>
          <a:lstStyle/>
          <a:p>
            <a:pPr marL="0" indent="0">
              <a:buNone/>
            </a:pPr>
            <a:r>
              <a:rPr lang="en-CA" sz="2400" dirty="0"/>
              <a:t>For a record with </a:t>
            </a:r>
            <a:r>
              <a:rPr lang="en-CA" sz="2400" i="1" dirty="0"/>
              <a:t>Published &amp; Draft</a:t>
            </a:r>
            <a:r>
              <a:rPr lang="en-CA" sz="2400" dirty="0"/>
              <a:t> status, the content for each status can be viewed.</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48" y="2020837"/>
            <a:ext cx="8777752" cy="2133730"/>
          </a:xfrm>
          <a:prstGeom prst="rect">
            <a:avLst/>
          </a:prstGeom>
          <a:ln w="28575">
            <a:solidFill>
              <a:schemeClr val="tx2">
                <a:lumMod val="60000"/>
                <a:lumOff val="40000"/>
              </a:schemeClr>
            </a:solidFill>
          </a:ln>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248" y="4119469"/>
            <a:ext cx="8777752" cy="1994995"/>
          </a:xfrm>
          <a:prstGeom prst="rect">
            <a:avLst/>
          </a:prstGeom>
          <a:ln w="25400">
            <a:solidFill>
              <a:srgbClr val="C00000"/>
            </a:solidFill>
          </a:ln>
        </p:spPr>
      </p:pic>
      <p:sp>
        <p:nvSpPr>
          <p:cNvPr id="7" name="Rectangle 6"/>
          <p:cNvSpPr/>
          <p:nvPr/>
        </p:nvSpPr>
        <p:spPr>
          <a:xfrm rot="20982308">
            <a:off x="1768557" y="1927577"/>
            <a:ext cx="4716484" cy="1754326"/>
          </a:xfrm>
          <a:prstGeom prst="rect">
            <a:avLst/>
          </a:prstGeom>
          <a:noFill/>
        </p:spPr>
        <p:txBody>
          <a:bodyPr wrap="square" lIns="91440" tIns="45720" rIns="91440" bIns="45720">
            <a:spAutoFit/>
          </a:bodyPr>
          <a:lstStyle/>
          <a:p>
            <a:pPr algn="ctr"/>
            <a:r>
              <a:rPr lang="en-CA" sz="5400" dirty="0">
                <a:ln w="0"/>
                <a:solidFill>
                  <a:schemeClr val="accent1"/>
                </a:solidFill>
                <a:effectLst>
                  <a:outerShdw blurRad="38100" dist="25400" dir="5400000" algn="ctr" rotWithShape="0">
                    <a:srgbClr val="6E747A">
                      <a:alpha val="43000"/>
                    </a:srgbClr>
                  </a:outerShdw>
                </a:effectLst>
              </a:rPr>
              <a:t>Edits</a:t>
            </a:r>
          </a:p>
          <a:p>
            <a:pPr algn="ctr"/>
            <a:r>
              <a:rPr lang="en-CA" sz="5400" dirty="0">
                <a:ln w="0"/>
                <a:solidFill>
                  <a:schemeClr val="accent1"/>
                </a:solidFill>
                <a:effectLst>
                  <a:outerShdw blurRad="38100" dist="25400" dir="5400000" algn="ctr" rotWithShape="0">
                    <a:srgbClr val="6E747A">
                      <a:alpha val="43000"/>
                    </a:srgbClr>
                  </a:outerShdw>
                </a:effectLst>
              </a:rPr>
              <a:t> in progress</a:t>
            </a:r>
          </a:p>
        </p:txBody>
      </p:sp>
      <p:sp>
        <p:nvSpPr>
          <p:cNvPr id="8" name="Curved Right Arrow 7"/>
          <p:cNvSpPr/>
          <p:nvPr/>
        </p:nvSpPr>
        <p:spPr>
          <a:xfrm rot="3609725">
            <a:off x="4203623" y="557110"/>
            <a:ext cx="1942352" cy="4925321"/>
          </a:xfrm>
          <a:prstGeom prst="curvedRightArrow">
            <a:avLst>
              <a:gd name="adj1" fmla="val 5415"/>
              <a:gd name="adj2" fmla="val 23881"/>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urved Right Arrow 10"/>
          <p:cNvSpPr/>
          <p:nvPr/>
        </p:nvSpPr>
        <p:spPr>
          <a:xfrm rot="6109141" flipH="1">
            <a:off x="2915483" y="1822126"/>
            <a:ext cx="2144618" cy="7071768"/>
          </a:xfrm>
          <a:prstGeom prst="curvedRightArrow">
            <a:avLst>
              <a:gd name="adj1" fmla="val 5415"/>
              <a:gd name="adj2" fmla="val 23881"/>
              <a:gd name="adj3" fmla="val 2500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Rectangle 12"/>
          <p:cNvSpPr/>
          <p:nvPr/>
        </p:nvSpPr>
        <p:spPr>
          <a:xfrm rot="20982308">
            <a:off x="1768556" y="4467332"/>
            <a:ext cx="4716484" cy="1754326"/>
          </a:xfrm>
          <a:prstGeom prst="rect">
            <a:avLst/>
          </a:prstGeom>
          <a:noFill/>
        </p:spPr>
        <p:txBody>
          <a:bodyPr wrap="square" lIns="91440" tIns="45720" rIns="91440" bIns="45720">
            <a:spAutoFit/>
          </a:bodyPr>
          <a:lstStyle/>
          <a:p>
            <a:pPr algn="ctr"/>
            <a:r>
              <a:rPr lang="en-CA" sz="5400" dirty="0">
                <a:ln w="0"/>
                <a:solidFill>
                  <a:srgbClr val="C00000"/>
                </a:solidFill>
                <a:effectLst>
                  <a:outerShdw blurRad="38100" dist="25400" dir="5400000" algn="ctr" rotWithShape="0">
                    <a:srgbClr val="6E747A">
                      <a:alpha val="43000"/>
                    </a:srgbClr>
                  </a:outerShdw>
                </a:effectLst>
              </a:rPr>
              <a:t>Already published</a:t>
            </a:r>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050574178"/>
      </p:ext>
    </p:extLst>
  </p:cSld>
  <p:clrMapOvr>
    <a:masterClrMapping/>
  </p:clrMapOvr>
  <mc:AlternateContent xmlns:mc="http://schemas.openxmlformats.org/markup-compatibility/2006" xmlns:p14="http://schemas.microsoft.com/office/powerpoint/2010/main">
    <mc:Choice Requires="p14">
      <p:transition spd="slow" p14:dur="2000" advTm="26736"/>
    </mc:Choice>
    <mc:Fallback xmlns="">
      <p:transition spd="slow" advTm="26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1"/>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499"/>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1000"/>
                            </p:stCondLst>
                            <p:childTnLst>
                              <p:par>
                                <p:cTn id="21" presetID="10" presetClass="entr" presetSubtype="0" fill="hold" grpId="1"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0"/>
                </p:tgtEl>
              </p:cMediaNode>
            </p:audio>
          </p:childTnLst>
        </p:cTn>
      </p:par>
    </p:tnLst>
    <p:bldLst>
      <p:bldP spid="7" grpId="0"/>
      <p:bldP spid="8" grpId="0" animBg="1"/>
      <p:bldP spid="8" grpId="1" animBg="1"/>
      <p:bldP spid="11" grpId="0" animBg="1"/>
      <p:bldP spid="13" grpId="0"/>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Editing privileges</a:t>
            </a:r>
            <a:endParaRPr lang="fr-CA" noProof="0" dirty="0"/>
          </a:p>
        </p:txBody>
      </p:sp>
      <p:sp>
        <p:nvSpPr>
          <p:cNvPr id="16" name="Content Placeholder 2"/>
          <p:cNvSpPr txBox="1">
            <a:spLocks/>
          </p:cNvSpPr>
          <p:nvPr/>
        </p:nvSpPr>
        <p:spPr bwMode="auto">
          <a:xfrm>
            <a:off x="467544" y="2492896"/>
            <a:ext cx="8229600" cy="17641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000" dirty="0"/>
              <a:t>For the right to edit, the logged-in user must:</a:t>
            </a:r>
          </a:p>
          <a:p>
            <a:r>
              <a:rPr lang="en-CA" sz="2000" dirty="0"/>
              <a:t>Have an account associated with the workspace where the record resides</a:t>
            </a:r>
          </a:p>
          <a:p>
            <a:r>
              <a:rPr lang="en-CA" sz="2000" dirty="0"/>
              <a:t>Designate him/herself as the owner of the editing session</a:t>
            </a:r>
          </a:p>
        </p:txBody>
      </p:sp>
      <p:grpSp>
        <p:nvGrpSpPr>
          <p:cNvPr id="26" name="Group 25"/>
          <p:cNvGrpSpPr/>
          <p:nvPr/>
        </p:nvGrpSpPr>
        <p:grpSpPr>
          <a:xfrm>
            <a:off x="1903883" y="1197322"/>
            <a:ext cx="6628557" cy="1223566"/>
            <a:chOff x="1115616" y="1053307"/>
            <a:chExt cx="6628557" cy="1223566"/>
          </a:xfrm>
        </p:grpSpPr>
        <p:sp>
          <p:nvSpPr>
            <p:cNvPr id="25" name="Rounded Rectangle 24"/>
            <p:cNvSpPr/>
            <p:nvPr/>
          </p:nvSpPr>
          <p:spPr>
            <a:xfrm>
              <a:off x="1115616" y="1053307"/>
              <a:ext cx="5400600" cy="107954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CA"/>
            </a:p>
          </p:txBody>
        </p:sp>
        <p:grpSp>
          <p:nvGrpSpPr>
            <p:cNvPr id="23" name="Group 22"/>
            <p:cNvGrpSpPr/>
            <p:nvPr/>
          </p:nvGrpSpPr>
          <p:grpSpPr>
            <a:xfrm>
              <a:off x="1340840" y="1124744"/>
              <a:ext cx="6403333" cy="1152129"/>
              <a:chOff x="1128636" y="1187936"/>
              <a:chExt cx="6615536" cy="1084725"/>
            </a:xfrm>
          </p:grpSpPr>
          <p:grpSp>
            <p:nvGrpSpPr>
              <p:cNvPr id="18" name="Group 17"/>
              <p:cNvGrpSpPr/>
              <p:nvPr/>
            </p:nvGrpSpPr>
            <p:grpSpPr>
              <a:xfrm>
                <a:off x="1128636" y="1187936"/>
                <a:ext cx="563044" cy="800904"/>
                <a:chOff x="899592" y="1467772"/>
                <a:chExt cx="563044" cy="800904"/>
              </a:xfrm>
            </p:grpSpPr>
            <p:pic>
              <p:nvPicPr>
                <p:cNvPr id="14" name="Picture 13"/>
                <p:cNvPicPr>
                  <a:picLocks noChangeAspect="1"/>
                </p:cNvPicPr>
                <p:nvPr/>
              </p:nvPicPr>
              <p:blipFill rotWithShape="1">
                <a:blip r:embed="rId6"/>
                <a:srcRect b="-1798"/>
                <a:stretch/>
              </p:blipFill>
              <p:spPr>
                <a:xfrm>
                  <a:off x="971600" y="1467772"/>
                  <a:ext cx="442392" cy="442392"/>
                </a:xfrm>
                <a:prstGeom prst="rect">
                  <a:avLst/>
                </a:prstGeom>
              </p:spPr>
            </p:pic>
            <p:pic>
              <p:nvPicPr>
                <p:cNvPr id="15" name="Picture 14"/>
                <p:cNvPicPr>
                  <a:picLocks noChangeAspect="1"/>
                </p:cNvPicPr>
                <p:nvPr/>
              </p:nvPicPr>
              <p:blipFill rotWithShape="1">
                <a:blip r:embed="rId7"/>
                <a:srcRect t="8349" b="12286"/>
                <a:stretch/>
              </p:blipFill>
              <p:spPr>
                <a:xfrm>
                  <a:off x="899592" y="1866502"/>
                  <a:ext cx="563044" cy="402174"/>
                </a:xfrm>
                <a:prstGeom prst="rect">
                  <a:avLst/>
                </a:prstGeom>
              </p:spPr>
            </p:pic>
          </p:grpSp>
          <p:sp>
            <p:nvSpPr>
              <p:cNvPr id="17" name="Content Placeholder 2"/>
              <p:cNvSpPr txBox="1">
                <a:spLocks/>
              </p:cNvSpPr>
              <p:nvPr/>
            </p:nvSpPr>
            <p:spPr bwMode="auto">
              <a:xfrm>
                <a:off x="1534644" y="1290166"/>
                <a:ext cx="6209528" cy="9824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000" dirty="0"/>
                  <a:t>Editing allowed for the logged-in user </a:t>
                </a:r>
                <a:endParaRPr lang="en-CA" sz="1600" dirty="0"/>
              </a:p>
              <a:p>
                <a:pPr marL="0" indent="0">
                  <a:buNone/>
                </a:pPr>
                <a:endParaRPr lang="en-CA" sz="300" dirty="0"/>
              </a:p>
              <a:p>
                <a:pPr marL="0" indent="0">
                  <a:buNone/>
                </a:pPr>
                <a:r>
                  <a:rPr lang="en-CA" sz="2000" dirty="0"/>
                  <a:t>Editing prohibited for the logged-in user</a:t>
                </a:r>
              </a:p>
            </p:txBody>
          </p:sp>
        </p:grpSp>
      </p:grpSp>
      <p:grpSp>
        <p:nvGrpSpPr>
          <p:cNvPr id="4" name="Groupe 3"/>
          <p:cNvGrpSpPr/>
          <p:nvPr/>
        </p:nvGrpSpPr>
        <p:grpSpPr>
          <a:xfrm>
            <a:off x="1115616" y="3717032"/>
            <a:ext cx="6997901" cy="2952328"/>
            <a:chOff x="1115616" y="3717032"/>
            <a:chExt cx="6997901" cy="2952328"/>
          </a:xfrm>
        </p:grpSpPr>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5616" y="3717032"/>
              <a:ext cx="6997901" cy="2952328"/>
            </a:xfrm>
            <a:prstGeom prst="rect">
              <a:avLst/>
            </a:prstGeom>
            <a:ln>
              <a:solidFill>
                <a:schemeClr val="tx1">
                  <a:lumMod val="50000"/>
                  <a:lumOff val="50000"/>
                </a:schemeClr>
              </a:solidFill>
            </a:ln>
          </p:spPr>
        </p:pic>
        <p:sp>
          <p:nvSpPr>
            <p:cNvPr id="27" name="Rounded Rectangle 26"/>
            <p:cNvSpPr/>
            <p:nvPr/>
          </p:nvSpPr>
          <p:spPr>
            <a:xfrm>
              <a:off x="2198805" y="4653136"/>
              <a:ext cx="3957371" cy="360040"/>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81343084"/>
      </p:ext>
    </p:extLst>
  </p:cSld>
  <p:clrMapOvr>
    <a:masterClrMapping/>
  </p:clrMapOvr>
  <mc:AlternateContent xmlns:mc="http://schemas.openxmlformats.org/markup-compatibility/2006" xmlns:p14="http://schemas.microsoft.com/office/powerpoint/2010/main">
    <mc:Choice Requires="p14">
      <p:transition spd="slow" p14:dur="2000" advTm="55843"/>
    </mc:Choice>
    <mc:Fallback xmlns="">
      <p:transition spd="slow" advTm="55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50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5"/>
                </p:tgtEl>
              </p:cMediaNode>
            </p:audio>
          </p:childTnLst>
        </p:cTn>
      </p:par>
    </p:tnLst>
    <p:bldLst>
      <p:bldP spid="16"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Publication </a:t>
            </a:r>
            <a:r>
              <a:rPr lang="fr-CA" noProof="0" dirty="0" err="1" smtClean="0"/>
              <a:t>rights</a:t>
            </a:r>
            <a:endParaRPr lang="fr-CA" noProof="0" dirty="0"/>
          </a:p>
        </p:txBody>
      </p:sp>
      <p:sp>
        <p:nvSpPr>
          <p:cNvPr id="5" name="Content Placeholder 2"/>
          <p:cNvSpPr txBox="1">
            <a:spLocks/>
          </p:cNvSpPr>
          <p:nvPr/>
        </p:nvSpPr>
        <p:spPr bwMode="auto">
          <a:xfrm>
            <a:off x="446856" y="1124744"/>
            <a:ext cx="2396952" cy="45365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1800" dirty="0"/>
              <a:t>To get publication rights, </a:t>
            </a:r>
          </a:p>
          <a:p>
            <a:r>
              <a:rPr lang="en-CA" sz="1800" dirty="0"/>
              <a:t>the logged-in user must be the author of the metadata or have a Reviewer account for the workspace</a:t>
            </a:r>
          </a:p>
          <a:p>
            <a:endParaRPr lang="en-CA" sz="1800" dirty="0"/>
          </a:p>
          <a:p>
            <a:pPr marL="0" indent="0">
              <a:buNone/>
            </a:pPr>
            <a:endParaRPr lang="fr-CA" sz="1800" dirty="0" smtClean="0"/>
          </a:p>
          <a:p>
            <a:pPr marL="0" indent="0">
              <a:buNone/>
            </a:pPr>
            <a:endParaRPr lang="en-CA" sz="1800" dirty="0"/>
          </a:p>
          <a:p>
            <a:r>
              <a:rPr lang="en-CA" sz="1800" dirty="0"/>
              <a:t>Record must be in </a:t>
            </a:r>
            <a:r>
              <a:rPr lang="en-CA" sz="1800" i="1" dirty="0"/>
              <a:t>Draft</a:t>
            </a:r>
            <a:r>
              <a:rPr lang="en-CA" sz="1800" dirty="0"/>
              <a:t> or </a:t>
            </a:r>
            <a:r>
              <a:rPr lang="en-CA" sz="1800" i="1" dirty="0"/>
              <a:t>Published and Draft</a:t>
            </a:r>
            <a:r>
              <a:rPr lang="en-CA" sz="1800" dirty="0"/>
              <a:t> status</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2584" y="1124744"/>
            <a:ext cx="3735216" cy="2911139"/>
          </a:xfrm>
          <a:prstGeom prst="rect">
            <a:avLst/>
          </a:prstGeom>
          <a:ln>
            <a:solidFill>
              <a:schemeClr val="tx1">
                <a:lumMod val="50000"/>
                <a:lumOff val="50000"/>
              </a:schemeClr>
            </a:solidFill>
          </a:ln>
        </p:spPr>
      </p:pic>
      <p:cxnSp>
        <p:nvCxnSpPr>
          <p:cNvPr id="6" name="Straight Arrow Connector 5"/>
          <p:cNvCxnSpPr/>
          <p:nvPr/>
        </p:nvCxnSpPr>
        <p:spPr>
          <a:xfrm>
            <a:off x="2627784" y="2024844"/>
            <a:ext cx="2304256" cy="31053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1879" y="2888940"/>
            <a:ext cx="5359393" cy="3204356"/>
          </a:xfrm>
          <a:prstGeom prst="rect">
            <a:avLst/>
          </a:prstGeom>
          <a:ln>
            <a:solidFill>
              <a:schemeClr val="tx1">
                <a:lumMod val="50000"/>
                <a:lumOff val="50000"/>
              </a:schemeClr>
            </a:solidFill>
          </a:ln>
        </p:spPr>
      </p:pic>
      <p:cxnSp>
        <p:nvCxnSpPr>
          <p:cNvPr id="10" name="Straight Arrow Connector 9"/>
          <p:cNvCxnSpPr/>
          <p:nvPr/>
        </p:nvCxnSpPr>
        <p:spPr>
          <a:xfrm flipV="1">
            <a:off x="1969368" y="3717032"/>
            <a:ext cx="1522511" cy="64807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4" name="Rectangle 13"/>
          <p:cNvSpPr/>
          <p:nvPr/>
        </p:nvSpPr>
        <p:spPr>
          <a:xfrm>
            <a:off x="6300192" y="5517232"/>
            <a:ext cx="2551079" cy="144016"/>
          </a:xfrm>
          <a:prstGeom prst="rect">
            <a:avLst/>
          </a:prstGeom>
          <a:solidFill>
            <a:schemeClr val="lt1">
              <a:alpha val="0"/>
            </a:schemeClr>
          </a:solid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50133380"/>
      </p:ext>
    </p:extLst>
  </p:cSld>
  <p:clrMapOvr>
    <a:masterClrMapping/>
  </p:clrMapOvr>
  <mc:AlternateContent xmlns:mc="http://schemas.openxmlformats.org/markup-compatibility/2006" xmlns:p14="http://schemas.microsoft.com/office/powerpoint/2010/main">
    <mc:Choice Requires="p14">
      <p:transition spd="slow" p14:dur="2000" advTm="33810"/>
    </mc:Choice>
    <mc:Fallback xmlns="">
      <p:transition spd="slow" advTm="33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 become the author of the record</a:t>
            </a:r>
            <a:endParaRPr lang="fr-CA" noProof="0" dirty="0"/>
          </a:p>
        </p:txBody>
      </p:sp>
      <p:sp>
        <p:nvSpPr>
          <p:cNvPr id="16" name="Content Placeholder 2"/>
          <p:cNvSpPr txBox="1">
            <a:spLocks/>
          </p:cNvSpPr>
          <p:nvPr/>
        </p:nvSpPr>
        <p:spPr bwMode="auto">
          <a:xfrm>
            <a:off x="395536" y="1340768"/>
            <a:ext cx="8229600" cy="17641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dirty="0"/>
              <a:t>For publishing rights, the logged-in user must become the author of the record. </a:t>
            </a:r>
          </a:p>
          <a:p>
            <a:r>
              <a:rPr lang="en-CA" sz="2000" dirty="0"/>
              <a:t>Only the workspace administrator can modify the </a:t>
            </a:r>
            <a:r>
              <a:rPr lang="en-CA" sz="2000" b="1" dirty="0"/>
              <a:t>author</a:t>
            </a:r>
            <a:r>
              <a:rPr lang="en-CA" sz="2000" dirty="0"/>
              <a:t> of a record.</a:t>
            </a:r>
          </a:p>
        </p:txBody>
      </p:sp>
      <p:grpSp>
        <p:nvGrpSpPr>
          <p:cNvPr id="9" name="Groupe 8"/>
          <p:cNvGrpSpPr/>
          <p:nvPr/>
        </p:nvGrpSpPr>
        <p:grpSpPr>
          <a:xfrm>
            <a:off x="287660" y="2847970"/>
            <a:ext cx="8352656" cy="2168562"/>
            <a:chOff x="287660" y="2847970"/>
            <a:chExt cx="8352656" cy="2168562"/>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716" y="2847970"/>
              <a:ext cx="7848600" cy="2168562"/>
            </a:xfrm>
            <a:prstGeom prst="rect">
              <a:avLst/>
            </a:prstGeom>
            <a:ln>
              <a:solidFill>
                <a:schemeClr val="tx1">
                  <a:lumMod val="50000"/>
                  <a:lumOff val="50000"/>
                </a:schemeClr>
              </a:solidFill>
            </a:ln>
          </p:spPr>
        </p:pic>
        <p:sp>
          <p:nvSpPr>
            <p:cNvPr id="19" name="Left Arrow 18"/>
            <p:cNvSpPr/>
            <p:nvPr/>
          </p:nvSpPr>
          <p:spPr>
            <a:xfrm rot="16200000">
              <a:off x="3401051" y="3338034"/>
              <a:ext cx="613979" cy="360040"/>
            </a:xfrm>
            <a:prstGeom prst="leftArrow">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3557197" y="3398296"/>
              <a:ext cx="301686" cy="369332"/>
            </a:xfrm>
            <a:prstGeom prst="rect">
              <a:avLst/>
            </a:prstGeom>
            <a:noFill/>
          </p:spPr>
          <p:txBody>
            <a:bodyPr wrap="none" rtlCol="0">
              <a:spAutoFit/>
            </a:bodyPr>
            <a:lstStyle/>
            <a:p>
              <a:r>
                <a:rPr lang="fr-CA" dirty="0" smtClean="0">
                  <a:solidFill>
                    <a:schemeClr val="accent2">
                      <a:lumMod val="75000"/>
                    </a:schemeClr>
                  </a:solidFill>
                </a:rPr>
                <a:t>1</a:t>
              </a:r>
              <a:endParaRPr lang="en-CA" dirty="0">
                <a:solidFill>
                  <a:schemeClr val="accent2">
                    <a:lumMod val="75000"/>
                  </a:schemeClr>
                </a:solidFill>
              </a:endParaRPr>
            </a:p>
          </p:txBody>
        </p:sp>
        <p:sp>
          <p:nvSpPr>
            <p:cNvPr id="5" name="Right Arrow 4"/>
            <p:cNvSpPr/>
            <p:nvPr/>
          </p:nvSpPr>
          <p:spPr>
            <a:xfrm>
              <a:off x="287660" y="3392996"/>
              <a:ext cx="504056" cy="432048"/>
            </a:xfrm>
            <a:prstGeom prst="rightArrow">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solidFill>
                    <a:schemeClr val="accent2">
                      <a:lumMod val="75000"/>
                    </a:schemeClr>
                  </a:solidFill>
                </a:rPr>
                <a:t>2</a:t>
              </a:r>
              <a:endParaRPr lang="en-CA" dirty="0">
                <a:solidFill>
                  <a:schemeClr val="accent2">
                    <a:lumMod val="75000"/>
                  </a:schemeClr>
                </a:solidFill>
              </a:endParaRPr>
            </a:p>
          </p:txBody>
        </p:sp>
      </p:grpSp>
      <p:sp>
        <p:nvSpPr>
          <p:cNvPr id="21" name="Content Placeholder 2"/>
          <p:cNvSpPr txBox="1">
            <a:spLocks/>
          </p:cNvSpPr>
          <p:nvPr/>
        </p:nvSpPr>
        <p:spPr bwMode="auto">
          <a:xfrm>
            <a:off x="518864" y="5168652"/>
            <a:ext cx="8229600" cy="9966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000" dirty="0"/>
              <a:t>Attention:  The </a:t>
            </a:r>
            <a:r>
              <a:rPr lang="en-CA" sz="2000" i="1" dirty="0" smtClean="0"/>
              <a:t>Assign New Owner </a:t>
            </a:r>
            <a:r>
              <a:rPr lang="en-CA" sz="2000" dirty="0" smtClean="0"/>
              <a:t>function </a:t>
            </a:r>
            <a:r>
              <a:rPr lang="en-CA" sz="2000" dirty="0"/>
              <a:t>in the Administration menu performs an author change for </a:t>
            </a:r>
            <a:r>
              <a:rPr lang="en-CA" sz="2000" b="1" dirty="0"/>
              <a:t>all records </a:t>
            </a:r>
            <a:r>
              <a:rPr lang="en-CA" sz="2000" dirty="0"/>
              <a:t>from the original author to another user.</a:t>
            </a:r>
          </a:p>
        </p:txBody>
      </p:sp>
      <p:sp>
        <p:nvSpPr>
          <p:cNvPr id="7" name="Rounded Rectangle 6"/>
          <p:cNvSpPr/>
          <p:nvPr/>
        </p:nvSpPr>
        <p:spPr>
          <a:xfrm>
            <a:off x="457200" y="5168652"/>
            <a:ext cx="8229600" cy="9966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15666287"/>
      </p:ext>
    </p:extLst>
  </p:cSld>
  <p:clrMapOvr>
    <a:masterClrMapping/>
  </p:clrMapOvr>
  <mc:AlternateContent xmlns:mc="http://schemas.openxmlformats.org/markup-compatibility/2006" xmlns:p14="http://schemas.microsoft.com/office/powerpoint/2010/main">
    <mc:Choice Requires="p14">
      <p:transition spd="slow" p14:dur="2000" advTm="50100"/>
    </mc:Choice>
    <mc:Fallback xmlns="">
      <p:transition spd="slow" advTm="50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Filters: </a:t>
            </a:r>
            <a:r>
              <a:rPr lang="en-CA" i="1" dirty="0"/>
              <a:t>Status</a:t>
            </a:r>
            <a:r>
              <a:rPr lang="en-CA" dirty="0"/>
              <a:t> and </a:t>
            </a:r>
            <a:r>
              <a:rPr lang="en-CA" i="1" dirty="0"/>
              <a:t>Workspace</a:t>
            </a:r>
            <a:endParaRPr lang="fr-CA" i="1" noProof="0" dirty="0"/>
          </a:p>
        </p:txBody>
      </p:sp>
      <p:sp>
        <p:nvSpPr>
          <p:cNvPr id="16" name="Content Placeholder 2"/>
          <p:cNvSpPr txBox="1">
            <a:spLocks/>
          </p:cNvSpPr>
          <p:nvPr/>
        </p:nvSpPr>
        <p:spPr bwMode="auto">
          <a:xfrm>
            <a:off x="4283968" y="1340768"/>
            <a:ext cx="4341168" cy="41764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sz="2000" b="1" dirty="0"/>
              <a:t>Status: </a:t>
            </a:r>
            <a:r>
              <a:rPr lang="en-CA" sz="2000" dirty="0"/>
              <a:t>Allows the selection of </a:t>
            </a:r>
            <a:r>
              <a:rPr lang="en-CA" sz="2000" i="1" dirty="0"/>
              <a:t>Draft</a:t>
            </a:r>
            <a:r>
              <a:rPr lang="en-CA" sz="2000" dirty="0"/>
              <a:t> and </a:t>
            </a:r>
            <a:r>
              <a:rPr lang="en-CA" sz="2000" i="1" dirty="0"/>
              <a:t>Published</a:t>
            </a:r>
            <a:r>
              <a:rPr lang="en-CA" sz="2000" dirty="0"/>
              <a:t> status records only.  Attention: The </a:t>
            </a:r>
            <a:r>
              <a:rPr lang="en-CA" sz="2000" i="1" dirty="0"/>
              <a:t>Published and Draft</a:t>
            </a:r>
            <a:r>
              <a:rPr lang="en-CA" sz="2000" dirty="0"/>
              <a:t> status is absent.</a:t>
            </a:r>
          </a:p>
          <a:p>
            <a:pPr marL="0" indent="0">
              <a:buNone/>
            </a:pPr>
            <a:endParaRPr lang="en-CA" sz="2000" dirty="0"/>
          </a:p>
          <a:p>
            <a:pPr marL="0" indent="0">
              <a:buNone/>
            </a:pPr>
            <a:r>
              <a:rPr lang="en-CA" sz="2000" b="1" dirty="0"/>
              <a:t>Workspace:</a:t>
            </a:r>
            <a:r>
              <a:rPr lang="en-CA" sz="2000" dirty="0"/>
              <a:t> Allows the selection of records by </a:t>
            </a:r>
            <a:r>
              <a:rPr lang="en-CA" sz="2000" i="1" dirty="0"/>
              <a:t>workspace.</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061" y="1340768"/>
            <a:ext cx="2605787" cy="3894770"/>
          </a:xfrm>
          <a:prstGeom prst="rect">
            <a:avLst/>
          </a:prstGeom>
          <a:ln>
            <a:solidFill>
              <a:schemeClr val="tx1">
                <a:lumMod val="50000"/>
                <a:lumOff val="50000"/>
              </a:schemeClr>
            </a:solid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42839504"/>
      </p:ext>
    </p:extLst>
  </p:cSld>
  <p:clrMapOvr>
    <a:masterClrMapping/>
  </p:clrMapOvr>
  <mc:AlternateContent xmlns:mc="http://schemas.openxmlformats.org/markup-compatibility/2006" xmlns:p14="http://schemas.microsoft.com/office/powerpoint/2010/main">
    <mc:Choice Requires="p14">
      <p:transition spd="slow" p14:dur="2000" advTm="37986"/>
    </mc:Choice>
    <mc:Fallback xmlns="">
      <p:transition spd="slow" advTm="37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791961060"/>
      </p:ext>
    </p:extLst>
  </p:cSld>
  <p:clrMapOvr>
    <a:masterClrMapping/>
  </p:clrMapOvr>
  <mc:AlternateContent xmlns:mc="http://schemas.openxmlformats.org/markup-compatibility/2006" xmlns:p14="http://schemas.microsoft.com/office/powerpoint/2010/main">
    <mc:Choice Requires="p14">
      <p:transition spd="slow" p14:dur="2000" advTm="11201"/>
    </mc:Choice>
    <mc:Fallback xmlns="">
      <p:transition spd="slow" advTm="11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6.xml><?xml version="1.0" encoding="utf-8"?>
<p:tagLst xmlns:a="http://schemas.openxmlformats.org/drawingml/2006/main" xmlns:r="http://schemas.openxmlformats.org/officeDocument/2006/relationships" xmlns:p="http://schemas.openxmlformats.org/presentationml/2006/main">
  <p:tag name="TIMING" val="|16.2|5.4"/>
</p:tagLst>
</file>

<file path=ppt/tags/tag7.xml><?xml version="1.0" encoding="utf-8"?>
<p:tagLst xmlns:a="http://schemas.openxmlformats.org/drawingml/2006/main" xmlns:r="http://schemas.openxmlformats.org/officeDocument/2006/relationships" xmlns:p="http://schemas.openxmlformats.org/presentationml/2006/main">
  <p:tag name="TIMING" val="|17.1|16.7"/>
</p:tagLst>
</file>

<file path=ppt/tags/tag8.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9.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0.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1.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2.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3697</TotalTime>
  <Words>925</Words>
  <Application>Microsoft Office PowerPoint</Application>
  <PresentationFormat>On-screen Show (4:3)</PresentationFormat>
  <Paragraphs>113</Paragraphs>
  <Slides>10</Slides>
  <Notes>10</Notes>
  <HiddenSlides>0</HiddenSlides>
  <MMClips>10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ＭＳ Ｐゴシック</vt:lpstr>
      <vt:lpstr>Arial</vt:lpstr>
      <vt:lpstr>Calibri</vt:lpstr>
      <vt:lpstr>Tahoma</vt:lpstr>
      <vt:lpstr>Wingdings</vt:lpstr>
      <vt:lpstr>Office Theme</vt:lpstr>
      <vt:lpstr>1_Office Theme</vt:lpstr>
      <vt:lpstr>PowerPoint Presentation</vt:lpstr>
      <vt:lpstr>Additional information</vt:lpstr>
      <vt:lpstr>Status </vt:lpstr>
      <vt:lpstr>Record management information </vt:lpstr>
      <vt:lpstr>Draft versus Published record content</vt:lpstr>
      <vt:lpstr>Editing privileges</vt:lpstr>
      <vt:lpstr>Publication rights</vt:lpstr>
      <vt:lpstr>To become the author of the record</vt:lpstr>
      <vt:lpstr>Filters: Status and Workspace</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164</cp:revision>
  <cp:lastPrinted>2017-08-10T13:27:32Z</cp:lastPrinted>
  <dcterms:created xsi:type="dcterms:W3CDTF">2015-09-10T13:46:21Z</dcterms:created>
  <dcterms:modified xsi:type="dcterms:W3CDTF">2018-03-08T19:34:57Z</dcterms:modified>
</cp:coreProperties>
</file>