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60" r:id="rId4"/>
    <p:sldId id="264" r:id="rId5"/>
    <p:sldId id="259" r:id="rId6"/>
    <p:sldId id="261" r:id="rId7"/>
    <p:sldId id="262" r:id="rId8"/>
    <p:sldId id="263" r:id="rId9"/>
    <p:sldId id="265" r:id="rId10"/>
    <p:sldId id="266" r:id="rId11"/>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547C"/>
    <a:srgbClr val="FFCC99"/>
    <a:srgbClr val="FFFFCC"/>
    <a:srgbClr val="3366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05" autoAdjust="0"/>
    <p:restoredTop sz="61323" autoAdjust="0"/>
  </p:normalViewPr>
  <p:slideViewPr>
    <p:cSldViewPr>
      <p:cViewPr varScale="1">
        <p:scale>
          <a:sx n="69" d="100"/>
          <a:sy n="69" d="100"/>
        </p:scale>
        <p:origin x="1446"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5455"/>
          </a:xfrm>
          <a:prstGeom prst="rect">
            <a:avLst/>
          </a:prstGeom>
        </p:spPr>
        <p:txBody>
          <a:bodyPr vert="horz" lIns="93324" tIns="46662" rIns="93324" bIns="46662" rtlCol="0"/>
          <a:lstStyle>
            <a:lvl1pPr algn="l">
              <a:defRPr sz="1200"/>
            </a:lvl1pPr>
          </a:lstStyle>
          <a:p>
            <a:endParaRPr lang="en-CA"/>
          </a:p>
        </p:txBody>
      </p:sp>
      <p:sp>
        <p:nvSpPr>
          <p:cNvPr id="3" name="Date Placeholder 2"/>
          <p:cNvSpPr>
            <a:spLocks noGrp="1"/>
          </p:cNvSpPr>
          <p:nvPr>
            <p:ph type="dt" idx="1"/>
          </p:nvPr>
        </p:nvSpPr>
        <p:spPr>
          <a:xfrm>
            <a:off x="3978133" y="0"/>
            <a:ext cx="3043343" cy="465455"/>
          </a:xfrm>
          <a:prstGeom prst="rect">
            <a:avLst/>
          </a:prstGeom>
        </p:spPr>
        <p:txBody>
          <a:bodyPr vert="horz" lIns="93324" tIns="46662" rIns="93324" bIns="46662" rtlCol="0"/>
          <a:lstStyle>
            <a:lvl1pPr algn="r">
              <a:defRPr sz="1200"/>
            </a:lvl1pPr>
          </a:lstStyle>
          <a:p>
            <a:fld id="{969F7C5A-D6FC-4359-B0A6-322DAD039A3C}" type="datetimeFigureOut">
              <a:rPr lang="en-CA" smtClean="0"/>
              <a:t>2018-03-06</a:t>
            </a:fld>
            <a:endParaRPr lang="en-CA"/>
          </a:p>
        </p:txBody>
      </p:sp>
      <p:sp>
        <p:nvSpPr>
          <p:cNvPr id="4" name="Slide Image Placeholder 3"/>
          <p:cNvSpPr>
            <a:spLocks noGrp="1" noRot="1" noChangeAspect="1"/>
          </p:cNvSpPr>
          <p:nvPr>
            <p:ph type="sldImg" idx="2"/>
          </p:nvPr>
        </p:nvSpPr>
        <p:spPr>
          <a:xfrm>
            <a:off x="1182688" y="696913"/>
            <a:ext cx="4657725" cy="3492500"/>
          </a:xfrm>
          <a:prstGeom prst="rect">
            <a:avLst/>
          </a:prstGeom>
          <a:noFill/>
          <a:ln w="12700">
            <a:solidFill>
              <a:prstClr val="black"/>
            </a:solidFill>
          </a:ln>
        </p:spPr>
        <p:txBody>
          <a:bodyPr vert="horz" lIns="93324" tIns="46662" rIns="93324" bIns="46662" rtlCol="0" anchor="ctr"/>
          <a:lstStyle/>
          <a:p>
            <a:endParaRPr lang="en-CA"/>
          </a:p>
        </p:txBody>
      </p:sp>
      <p:sp>
        <p:nvSpPr>
          <p:cNvPr id="5" name="Notes Placeholder 4"/>
          <p:cNvSpPr>
            <a:spLocks noGrp="1"/>
          </p:cNvSpPr>
          <p:nvPr>
            <p:ph type="body" sz="quarter" idx="3"/>
          </p:nvPr>
        </p:nvSpPr>
        <p:spPr>
          <a:xfrm>
            <a:off x="702311" y="4421823"/>
            <a:ext cx="5618480" cy="4189095"/>
          </a:xfrm>
          <a:prstGeom prst="rect">
            <a:avLst/>
          </a:prstGeom>
        </p:spPr>
        <p:txBody>
          <a:bodyPr vert="horz" lIns="93324" tIns="46662" rIns="93324" bIns="4666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1" y="8842029"/>
            <a:ext cx="3043343" cy="465455"/>
          </a:xfrm>
          <a:prstGeom prst="rect">
            <a:avLst/>
          </a:prstGeom>
        </p:spPr>
        <p:txBody>
          <a:bodyPr vert="horz" lIns="93324" tIns="46662" rIns="93324" bIns="46662" rtlCol="0" anchor="b"/>
          <a:lstStyle>
            <a:lvl1pPr algn="l">
              <a:defRPr sz="1200"/>
            </a:lvl1pPr>
          </a:lstStyle>
          <a:p>
            <a:endParaRPr lang="en-CA"/>
          </a:p>
        </p:txBody>
      </p:sp>
      <p:sp>
        <p:nvSpPr>
          <p:cNvPr id="7" name="Slide Number Placeholder 6"/>
          <p:cNvSpPr>
            <a:spLocks noGrp="1"/>
          </p:cNvSpPr>
          <p:nvPr>
            <p:ph type="sldNum" sz="quarter" idx="5"/>
          </p:nvPr>
        </p:nvSpPr>
        <p:spPr>
          <a:xfrm>
            <a:off x="3978133" y="8842029"/>
            <a:ext cx="3043343" cy="465455"/>
          </a:xfrm>
          <a:prstGeom prst="rect">
            <a:avLst/>
          </a:prstGeom>
        </p:spPr>
        <p:txBody>
          <a:bodyPr vert="horz" lIns="93324" tIns="46662" rIns="93324" bIns="46662" rtlCol="0" anchor="b"/>
          <a:lstStyle>
            <a:lvl1pPr algn="r">
              <a:defRPr sz="1200"/>
            </a:lvl1pPr>
          </a:lstStyle>
          <a:p>
            <a:fld id="{45986802-38FC-42D9-B26E-1EAD6091AB91}" type="slidenum">
              <a:rPr lang="en-CA" smtClean="0"/>
              <a:t>‹#›</a:t>
            </a:fld>
            <a:endParaRPr lang="en-CA"/>
          </a:p>
        </p:txBody>
      </p:sp>
    </p:spTree>
    <p:extLst>
      <p:ext uri="{BB962C8B-B14F-4D97-AF65-F5344CB8AC3E}">
        <p14:creationId xmlns:p14="http://schemas.microsoft.com/office/powerpoint/2010/main" val="151211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Dans ce module,</a:t>
            </a:r>
            <a:r>
              <a:rPr lang="fr-FR" baseline="0" dirty="0" smtClean="0"/>
              <a:t> n</a:t>
            </a:r>
            <a:r>
              <a:rPr lang="fr-FR" dirty="0" smtClean="0"/>
              <a:t>ous</a:t>
            </a:r>
            <a:r>
              <a:rPr lang="fr-FR" baseline="0" dirty="0" smtClean="0"/>
              <a:t> aborderons l</a:t>
            </a:r>
            <a:r>
              <a:rPr lang="fr-FR" dirty="0" smtClean="0"/>
              <a:t>es informations supplémentaires accessibles </a:t>
            </a:r>
            <a:r>
              <a:rPr lang="fr-FR" baseline="0" dirty="0" smtClean="0"/>
              <a:t>lorsque l’usager se connecte au catalogue.</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1</a:t>
            </a:fld>
            <a:endParaRPr lang="en-CA"/>
          </a:p>
        </p:txBody>
      </p:sp>
    </p:spTree>
    <p:extLst>
      <p:ext uri="{BB962C8B-B14F-4D97-AF65-F5344CB8AC3E}">
        <p14:creationId xmlns:p14="http://schemas.microsoft.com/office/powerpoint/2010/main" val="73378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Certaines opérations seront offertes dépendant de l'état de l'enregistrement et des privilèges accordés à l'utilisateur. Il est nécessaire de savoir distinguer les différents statuts de l'enregistrement, les privilèges, l'auteur de l'enregistrement et le propriétaire de la session d'édition.</a:t>
            </a:r>
          </a:p>
          <a:p>
            <a:endParaRPr lang="fr-FR" dirty="0" smtClean="0"/>
          </a:p>
          <a:p>
            <a:r>
              <a:rPr lang="fr-FR" dirty="0" smtClean="0"/>
              <a:t>Des</a:t>
            </a:r>
            <a:r>
              <a:rPr lang="fr-FR" baseline="0" dirty="0" smtClean="0"/>
              <a:t> facettes additionnelles sont aussi accessibles. </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2</a:t>
            </a:fld>
            <a:endParaRPr lang="en-CA"/>
          </a:p>
        </p:txBody>
      </p:sp>
    </p:spTree>
    <p:extLst>
      <p:ext uri="{BB962C8B-B14F-4D97-AF65-F5344CB8AC3E}">
        <p14:creationId xmlns:p14="http://schemas.microsoft.com/office/powerpoint/2010/main" val="2413077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smtClean="0"/>
              <a:t>Le</a:t>
            </a:r>
            <a:r>
              <a:rPr lang="fr-CA" baseline="0" dirty="0" smtClean="0"/>
              <a:t> statut est l’état lié à un enregistrement de métadonnées.</a:t>
            </a:r>
          </a:p>
          <a:p>
            <a:endParaRPr lang="fr-CA" baseline="0" dirty="0" smtClean="0"/>
          </a:p>
          <a:p>
            <a:r>
              <a:rPr lang="fr-CA" baseline="0" dirty="0" smtClean="0"/>
              <a:t>Le statut </a:t>
            </a:r>
            <a:r>
              <a:rPr lang="fr-CA" b="1" baseline="0" dirty="0" smtClean="0"/>
              <a:t>Ébauche</a:t>
            </a:r>
            <a:r>
              <a:rPr lang="fr-CA" baseline="0" dirty="0" smtClean="0"/>
              <a:t> indique un enregistrement en cours de rédaction. Seul le propriétaire de la session d’édition peut modifier la métadonnée. </a:t>
            </a:r>
          </a:p>
          <a:p>
            <a:endParaRPr lang="fr-CA" baseline="0" dirty="0" smtClean="0"/>
          </a:p>
          <a:p>
            <a:r>
              <a:rPr lang="fr-CA" baseline="0" dirty="0" smtClean="0"/>
              <a:t>Le statut </a:t>
            </a:r>
            <a:r>
              <a:rPr lang="fr-CA" b="1" baseline="0" dirty="0" smtClean="0"/>
              <a:t>Publié</a:t>
            </a:r>
            <a:r>
              <a:rPr lang="fr-CA" baseline="0" dirty="0" smtClean="0"/>
              <a:t> indique que l’enregistrement est accessible pour tous les employés du gouvernement fédéral ayant accès au catalogue de la PGF gcgeo.gc.ca lorsque l’emplacement de publication est PGF-Interne</a:t>
            </a:r>
            <a:r>
              <a:rPr lang="en-CA" baseline="0" dirty="0" smtClean="0"/>
              <a:t>.  </a:t>
            </a:r>
            <a:r>
              <a:rPr lang="fr-CA" baseline="0" dirty="0" smtClean="0"/>
              <a:t>L’enregistrement est accessible au grand public sur le site ouvert.canada.ca lorsque l’emplacement de publication indiqué est </a:t>
            </a:r>
            <a:r>
              <a:rPr lang="fr-CA" baseline="0" dirty="0" err="1" smtClean="0"/>
              <a:t>CartesOuvertes</a:t>
            </a:r>
            <a:r>
              <a:rPr lang="fr-CA" baseline="0" dirty="0" smtClean="0"/>
              <a:t>.</a:t>
            </a:r>
          </a:p>
          <a:p>
            <a:endParaRPr lang="fr-CA" baseline="0" dirty="0" smtClean="0"/>
          </a:p>
          <a:p>
            <a:r>
              <a:rPr lang="fr-CA" baseline="0" dirty="0" smtClean="0"/>
              <a:t>Le statut </a:t>
            </a:r>
            <a:r>
              <a:rPr lang="fr-CA" b="1" baseline="0" dirty="0" smtClean="0"/>
              <a:t>Publiées &amp; Ébauche </a:t>
            </a:r>
            <a:r>
              <a:rPr lang="fr-CA" baseline="0" dirty="0" smtClean="0"/>
              <a:t>indique que des modifications ont été apportées à l’enregistrement depuis sa publication et que ces changements n’ont pas encore été publiés.  Le propriétaire de la session d’édition indiqué est le dernier utilisateur à avoir modifié ces métadonnées.</a:t>
            </a:r>
          </a:p>
          <a:p>
            <a:endParaRPr lang="fr-CA" baseline="0" dirty="0" smtClean="0"/>
          </a:p>
          <a:p>
            <a:r>
              <a:rPr lang="fr-CA" baseline="0" dirty="0" smtClean="0"/>
              <a:t>La présence de la </a:t>
            </a:r>
            <a:r>
              <a:rPr lang="fr-CA" b="1" baseline="0" dirty="0" smtClean="0"/>
              <a:t>flèche jaune </a:t>
            </a:r>
            <a:r>
              <a:rPr lang="fr-CA" baseline="0" dirty="0" smtClean="0"/>
              <a:t>indique qu’une demande de publication est en attente d’approbation.   L’enregistrement est accessible en lecture seulement. </a:t>
            </a:r>
          </a:p>
          <a:p>
            <a:endParaRPr lang="fr-CA" baseline="0" dirty="0" smtClean="0"/>
          </a:p>
          <a:p>
            <a:endParaRPr lang="fr-CA" baseline="0" dirty="0" smtClean="0"/>
          </a:p>
          <a:p>
            <a:endParaRPr lang="fr-CA" baseline="0" dirty="0" smtClean="0"/>
          </a:p>
          <a:p>
            <a:endParaRPr lang="fr-CA" baseline="0" dirty="0" smtClean="0"/>
          </a:p>
          <a:p>
            <a:endParaRPr lang="fr-CA" baseline="0" dirty="0" smtClean="0"/>
          </a:p>
          <a:p>
            <a:endParaRPr lang="fr-CA" baseline="0" dirty="0" smtClean="0"/>
          </a:p>
        </p:txBody>
      </p:sp>
      <p:sp>
        <p:nvSpPr>
          <p:cNvPr id="4" name="Slide Number Placeholder 3"/>
          <p:cNvSpPr>
            <a:spLocks noGrp="1"/>
          </p:cNvSpPr>
          <p:nvPr>
            <p:ph type="sldNum" sz="quarter" idx="10"/>
          </p:nvPr>
        </p:nvSpPr>
        <p:spPr/>
        <p:txBody>
          <a:bodyPr/>
          <a:lstStyle/>
          <a:p>
            <a:fld id="{45986802-38FC-42D9-B26E-1EAD6091AB91}" type="slidenum">
              <a:rPr lang="en-CA" smtClean="0"/>
              <a:t>3</a:t>
            </a:fld>
            <a:endParaRPr lang="en-CA"/>
          </a:p>
        </p:txBody>
      </p:sp>
    </p:spTree>
    <p:extLst>
      <p:ext uri="{BB962C8B-B14F-4D97-AF65-F5344CB8AC3E}">
        <p14:creationId xmlns:p14="http://schemas.microsoft.com/office/powerpoint/2010/main" val="1501908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smtClean="0"/>
              <a:t>On accède à l’information de gestion en</a:t>
            </a:r>
            <a:r>
              <a:rPr lang="fr-CA" baseline="0" dirty="0" smtClean="0"/>
              <a:t> consultant l’enregistrement.</a:t>
            </a:r>
            <a:br>
              <a:rPr lang="fr-CA" baseline="0" dirty="0" smtClean="0"/>
            </a:br>
            <a:endParaRPr lang="fr-CA" baseline="0" dirty="0" smtClean="0"/>
          </a:p>
          <a:p>
            <a:r>
              <a:rPr lang="fr-CA" baseline="0" dirty="0" smtClean="0"/>
              <a:t>On y retrouve :</a:t>
            </a:r>
          </a:p>
          <a:p>
            <a:r>
              <a:rPr lang="fr-CA" baseline="0" dirty="0" smtClean="0"/>
              <a:t>  le statut de l’enregistrement, </a:t>
            </a:r>
          </a:p>
          <a:p>
            <a:r>
              <a:rPr lang="fr-CA" baseline="0" dirty="0" smtClean="0"/>
              <a:t>  l’emplacement de publication si l’enregistrement a déjà été publié, sinon ce sera l’espace de travail associé à l’enregistrement,</a:t>
            </a:r>
          </a:p>
          <a:p>
            <a:r>
              <a:rPr lang="fr-CA" baseline="0" dirty="0" smtClean="0"/>
              <a:t>  l’auteur de la métadonnée, celui autorisé à publier l’enregistrement</a:t>
            </a:r>
          </a:p>
          <a:p>
            <a:r>
              <a:rPr lang="fr-CA" baseline="0" dirty="0" smtClean="0"/>
              <a:t>  et l’usager autorisé à modifier l’enregistrement</a:t>
            </a:r>
          </a:p>
          <a:p>
            <a:endParaRPr lang="fr-CA" baseline="0" dirty="0" smtClean="0"/>
          </a:p>
          <a:p>
            <a:r>
              <a:rPr lang="fr-CA" baseline="0" dirty="0" smtClean="0"/>
              <a:t>L’information associée à la cote d’ouverture n’est actuellement pas significative.</a:t>
            </a:r>
          </a:p>
        </p:txBody>
      </p:sp>
      <p:sp>
        <p:nvSpPr>
          <p:cNvPr id="4" name="Slide Number Placeholder 3"/>
          <p:cNvSpPr>
            <a:spLocks noGrp="1"/>
          </p:cNvSpPr>
          <p:nvPr>
            <p:ph type="sldNum" sz="quarter" idx="10"/>
          </p:nvPr>
        </p:nvSpPr>
        <p:spPr/>
        <p:txBody>
          <a:bodyPr/>
          <a:lstStyle/>
          <a:p>
            <a:fld id="{45986802-38FC-42D9-B26E-1EAD6091AB91}" type="slidenum">
              <a:rPr lang="en-CA" smtClean="0"/>
              <a:t>4</a:t>
            </a:fld>
            <a:endParaRPr lang="en-CA"/>
          </a:p>
        </p:txBody>
      </p:sp>
    </p:spTree>
    <p:extLst>
      <p:ext uri="{BB962C8B-B14F-4D97-AF65-F5344CB8AC3E}">
        <p14:creationId xmlns:p14="http://schemas.microsoft.com/office/powerpoint/2010/main" val="1698140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630"/>
            <a:r>
              <a:rPr lang="fr-FR" sz="1200" b="0" i="0" u="none" strike="noStrike" kern="1200" dirty="0" smtClean="0">
                <a:solidFill>
                  <a:schemeClr val="tx1"/>
                </a:solidFill>
                <a:effectLst/>
                <a:latin typeface="+mn-lt"/>
                <a:ea typeface="+mn-ea"/>
                <a:cs typeface="+mn-cs"/>
              </a:rPr>
              <a:t>On peut consulter l'enregistrement publié et</a:t>
            </a:r>
            <a:r>
              <a:rPr lang="fr-FR" sz="1200" b="0" i="0" u="none" strike="noStrike" kern="1200" baseline="0" dirty="0" smtClean="0">
                <a:solidFill>
                  <a:schemeClr val="tx1"/>
                </a:solidFill>
                <a:effectLst/>
                <a:latin typeface="+mn-lt"/>
                <a:ea typeface="+mn-ea"/>
                <a:cs typeface="+mn-cs"/>
              </a:rPr>
              <a:t> de</a:t>
            </a:r>
            <a:r>
              <a:rPr lang="fr-FR" sz="1200" b="0" i="0" u="none" strike="noStrike" kern="1200" dirty="0" smtClean="0">
                <a:solidFill>
                  <a:schemeClr val="tx1"/>
                </a:solidFill>
                <a:effectLst/>
                <a:latin typeface="+mn-lt"/>
                <a:ea typeface="+mn-ea"/>
                <a:cs typeface="+mn-cs"/>
              </a:rPr>
              <a:t>  l'enregistrement en cours de modification. </a:t>
            </a:r>
          </a:p>
          <a:p>
            <a:pPr defTabSz="922630"/>
            <a:r>
              <a:rPr lang="fr-FR" sz="1200" b="0" i="0" u="none" strike="noStrike" kern="1200" dirty="0" smtClean="0">
                <a:solidFill>
                  <a:schemeClr val="tx1"/>
                </a:solidFill>
                <a:effectLst/>
                <a:latin typeface="+mn-lt"/>
                <a:ea typeface="+mn-ea"/>
                <a:cs typeface="+mn-cs"/>
              </a:rPr>
              <a:t>Dans la page de l'enregistrement</a:t>
            </a:r>
            <a:r>
              <a:rPr lang="fr-FR" sz="1200" b="1" i="0" u="none" strike="noStrike" kern="1200" dirty="0" smtClean="0">
                <a:solidFill>
                  <a:schemeClr val="tx1"/>
                </a:solidFill>
                <a:effectLst/>
                <a:latin typeface="+mn-lt"/>
                <a:ea typeface="+mn-ea"/>
                <a:cs typeface="+mn-cs"/>
              </a:rPr>
              <a:t>, Cliquez sur le lien Publiées </a:t>
            </a:r>
            <a:r>
              <a:rPr lang="fr-FR" sz="1200" b="0" i="0" u="none" strike="noStrike" kern="1200" dirty="0" smtClean="0">
                <a:solidFill>
                  <a:schemeClr val="tx1"/>
                </a:solidFill>
                <a:effectLst/>
                <a:latin typeface="+mn-lt"/>
                <a:ea typeface="+mn-ea"/>
                <a:cs typeface="+mn-cs"/>
              </a:rPr>
              <a:t>pour consulter l'enregistrement publié puis </a:t>
            </a:r>
            <a:r>
              <a:rPr lang="fr-FR" sz="1200" b="1" i="0" u="none" strike="noStrike" kern="1200" dirty="0" smtClean="0">
                <a:solidFill>
                  <a:schemeClr val="tx1"/>
                </a:solidFill>
                <a:effectLst/>
                <a:latin typeface="+mn-lt"/>
                <a:ea typeface="+mn-ea"/>
                <a:cs typeface="+mn-cs"/>
              </a:rPr>
              <a:t>Cliquez sur le lien Ébauche </a:t>
            </a:r>
            <a:r>
              <a:rPr lang="fr-FR" sz="1200" b="0" i="0" u="none" strike="noStrike" kern="1200" dirty="0" smtClean="0">
                <a:solidFill>
                  <a:schemeClr val="tx1"/>
                </a:solidFill>
                <a:effectLst/>
                <a:latin typeface="+mn-lt"/>
                <a:ea typeface="+mn-ea"/>
                <a:cs typeface="+mn-cs"/>
              </a:rPr>
              <a:t>pour revenir à l'édition en cours.</a:t>
            </a:r>
            <a:r>
              <a:rPr lang="fr-FR" dirty="0" smtClean="0"/>
              <a:t> </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5</a:t>
            </a:fld>
            <a:endParaRPr lang="en-CA"/>
          </a:p>
        </p:txBody>
      </p:sp>
    </p:spTree>
    <p:extLst>
      <p:ext uri="{BB962C8B-B14F-4D97-AF65-F5344CB8AC3E}">
        <p14:creationId xmlns:p14="http://schemas.microsoft.com/office/powerpoint/2010/main" val="40670696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smtClean="0"/>
              <a:t>Le symbole</a:t>
            </a:r>
            <a:r>
              <a:rPr lang="fr-FR" baseline="0" dirty="0" smtClean="0"/>
              <a:t> du cadenas indique les privilèges d’édition sur l’enregistrement pour l’utilisateur connecté.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r>
              <a:rPr lang="fr-FR" dirty="0" smtClean="0"/>
              <a:t>Le propriétaire de</a:t>
            </a:r>
            <a:r>
              <a:rPr lang="fr-FR" baseline="0" dirty="0" smtClean="0"/>
              <a:t> la</a:t>
            </a:r>
            <a:r>
              <a:rPr lang="fr-FR" dirty="0" smtClean="0"/>
              <a:t> session d'édition est celui à qui les privilèges d'édition sont réservés. </a:t>
            </a:r>
          </a:p>
          <a:p>
            <a:endParaRPr lang="fr-FR" baseline="0" dirty="0" smtClean="0"/>
          </a:p>
          <a:p>
            <a:r>
              <a:rPr lang="fr-FR" baseline="0" dirty="0" smtClean="0"/>
              <a:t>L’opération Éditer n’est pas offerte à l’utilisateur connecté  s’il n’est pas le propriétaire de la session d’édition ou si son compte n’est pas associé à l’espace de travail de l’enregistrement. </a:t>
            </a:r>
          </a:p>
          <a:p>
            <a:endParaRPr lang="fr-FR" baseline="0" dirty="0" smtClean="0"/>
          </a:p>
          <a:p>
            <a:r>
              <a:rPr lang="fr-FR" baseline="0" dirty="0" smtClean="0"/>
              <a:t>Si l’enregistrement et l’utilisateur connecté partage le même espace de travail, l’utilisateur connecté pourra obtenir le droit d’édition en utilisant l’opération Désigner un nouvel éditeur.  </a:t>
            </a:r>
          </a:p>
          <a:p>
            <a:r>
              <a:rPr lang="fr-FR" baseline="0" dirty="0" smtClean="0"/>
              <a:t>L’Utilisateur connecté deviendra alors le propriétaire de la session d’édition. </a:t>
            </a:r>
          </a:p>
          <a:p>
            <a:endParaRPr lang="fr-FR" baseline="0" dirty="0" smtClean="0"/>
          </a:p>
          <a:p>
            <a:r>
              <a:rPr lang="fr-FR" baseline="0" dirty="0" smtClean="0"/>
              <a:t>Cette protection assure qu’un seul utilisateur autorisé à l’espace de travail ait accès en écriture au même enregistrement.</a:t>
            </a:r>
            <a:endParaRPr lang="fr-CA" baseline="0" dirty="0" smtClean="0"/>
          </a:p>
          <a:p>
            <a:endParaRPr lang="fr-CA" baseline="0" dirty="0" smtClean="0"/>
          </a:p>
          <a:p>
            <a:endParaRPr lang="fr-CA" baseline="0" dirty="0" smtClean="0"/>
          </a:p>
          <a:p>
            <a:endParaRPr lang="fr-CA" baseline="0" dirty="0" smtClean="0"/>
          </a:p>
          <a:p>
            <a:endParaRPr lang="fr-CA" baseline="0" dirty="0" smtClean="0"/>
          </a:p>
        </p:txBody>
      </p:sp>
      <p:sp>
        <p:nvSpPr>
          <p:cNvPr id="4" name="Slide Number Placeholder 3"/>
          <p:cNvSpPr>
            <a:spLocks noGrp="1"/>
          </p:cNvSpPr>
          <p:nvPr>
            <p:ph type="sldNum" sz="quarter" idx="10"/>
          </p:nvPr>
        </p:nvSpPr>
        <p:spPr/>
        <p:txBody>
          <a:bodyPr/>
          <a:lstStyle/>
          <a:p>
            <a:fld id="{45986802-38FC-42D9-B26E-1EAD6091AB91}" type="slidenum">
              <a:rPr lang="en-CA" smtClean="0"/>
              <a:t>6</a:t>
            </a:fld>
            <a:endParaRPr lang="en-CA"/>
          </a:p>
        </p:txBody>
      </p:sp>
    </p:spTree>
    <p:extLst>
      <p:ext uri="{BB962C8B-B14F-4D97-AF65-F5344CB8AC3E}">
        <p14:creationId xmlns:p14="http://schemas.microsoft.com/office/powerpoint/2010/main" val="4124372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L’auteur de la métadonnée, ainsi que les réviseurs de contenu de l’espace de travail,</a:t>
            </a:r>
            <a:r>
              <a:rPr lang="fr-FR" baseline="0" dirty="0" smtClean="0"/>
              <a:t> sont ceux autorisés à faire des demandes de publication.   Si l’opération Publier n’apparaît pas dans la liste des opérations c’est que vous n’êtes ni l’auteur de la métadonnée, ni un réviseur de contenu pour cet espace de travail.</a:t>
            </a:r>
          </a:p>
          <a:p>
            <a:endParaRPr lang="fr-FR" baseline="0" dirty="0" smtClean="0"/>
          </a:p>
          <a:p>
            <a:r>
              <a:rPr lang="fr-FR" baseline="0" dirty="0" smtClean="0"/>
              <a:t>L’enregistrement doit être dans un état </a:t>
            </a:r>
            <a:r>
              <a:rPr lang="fr-CA" sz="1200" dirty="0" smtClean="0"/>
              <a:t>d’</a:t>
            </a:r>
            <a:r>
              <a:rPr lang="fr-CA" sz="1200" i="1" dirty="0" smtClean="0"/>
              <a:t>Ébauche</a:t>
            </a:r>
            <a:r>
              <a:rPr lang="fr-CA" sz="1200" dirty="0" smtClean="0"/>
              <a:t> ou </a:t>
            </a:r>
            <a:r>
              <a:rPr lang="fr-CA" sz="1200" i="1" dirty="0" smtClean="0"/>
              <a:t>Publiées et Ébauche </a:t>
            </a:r>
            <a:r>
              <a:rPr lang="fr-CA" sz="1200" i="0" dirty="0" smtClean="0"/>
              <a:t>pour</a:t>
            </a:r>
            <a:r>
              <a:rPr lang="fr-CA" sz="1200" i="0" baseline="0" dirty="0" smtClean="0"/>
              <a:t> que l’opération Publier soit disponible.</a:t>
            </a:r>
            <a:endParaRPr lang="fr-CA" baseline="0" dirty="0" smtClean="0"/>
          </a:p>
        </p:txBody>
      </p:sp>
      <p:sp>
        <p:nvSpPr>
          <p:cNvPr id="4" name="Slide Number Placeholder 3"/>
          <p:cNvSpPr>
            <a:spLocks noGrp="1"/>
          </p:cNvSpPr>
          <p:nvPr>
            <p:ph type="sldNum" sz="quarter" idx="10"/>
          </p:nvPr>
        </p:nvSpPr>
        <p:spPr/>
        <p:txBody>
          <a:bodyPr/>
          <a:lstStyle/>
          <a:p>
            <a:fld id="{45986802-38FC-42D9-B26E-1EAD6091AB91}" type="slidenum">
              <a:rPr lang="en-CA" smtClean="0"/>
              <a:t>7</a:t>
            </a:fld>
            <a:endParaRPr lang="en-CA"/>
          </a:p>
        </p:txBody>
      </p:sp>
    </p:spTree>
    <p:extLst>
      <p:ext uri="{BB962C8B-B14F-4D97-AF65-F5344CB8AC3E}">
        <p14:creationId xmlns:p14="http://schemas.microsoft.com/office/powerpoint/2010/main" val="1059807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smtClean="0"/>
              <a:t>Pour modifier l’auteur d'un enregistrement, vous devez faire la demande à l'administrateur de l'espace de travail. Seul l’administrateur de l’espace de travail peut modifier l’auteur pour un enregistrement spécifique. L’administrateur doit sélectionner l’enregistrement,</a:t>
            </a:r>
            <a:r>
              <a:rPr lang="fr-FR" baseline="0" dirty="0" smtClean="0"/>
              <a:t> </a:t>
            </a:r>
            <a:r>
              <a:rPr lang="fr-FR" dirty="0" smtClean="0"/>
              <a:t>choisir</a:t>
            </a:r>
            <a:r>
              <a:rPr lang="fr-FR" baseline="0" dirty="0" smtClean="0"/>
              <a:t> </a:t>
            </a:r>
            <a:r>
              <a:rPr lang="fr-FR" dirty="0" smtClean="0"/>
              <a:t>l’opération « Désigner à</a:t>
            </a:r>
            <a:r>
              <a:rPr lang="fr-FR" baseline="0" dirty="0" smtClean="0"/>
              <a:t> un autre auteur » et choisir le nouvel auteur de la liste déroulante de même que l’espace de travail.</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t>Attention à la fonction Transfert de privilèges disponible dans le menu administration.  Cette fonction exécute un changement d’auteur pour tous les enregistrements d’un utilisateur vers un autre.  On utilise cette fonction particulièrement lorsqu’un utilisateur n’aura plus à effectuer créer, modifier ou publier des métadonnées dans le catalogue de la PGF.</a:t>
            </a:r>
            <a:endParaRPr lang="fr-CA" baseline="0" dirty="0" smtClean="0"/>
          </a:p>
        </p:txBody>
      </p:sp>
      <p:sp>
        <p:nvSpPr>
          <p:cNvPr id="4" name="Slide Number Placeholder 3"/>
          <p:cNvSpPr>
            <a:spLocks noGrp="1"/>
          </p:cNvSpPr>
          <p:nvPr>
            <p:ph type="sldNum" sz="quarter" idx="10"/>
          </p:nvPr>
        </p:nvSpPr>
        <p:spPr/>
        <p:txBody>
          <a:bodyPr/>
          <a:lstStyle/>
          <a:p>
            <a:fld id="{45986802-38FC-42D9-B26E-1EAD6091AB91}" type="slidenum">
              <a:rPr lang="en-CA" smtClean="0"/>
              <a:t>8</a:t>
            </a:fld>
            <a:endParaRPr lang="en-CA"/>
          </a:p>
        </p:txBody>
      </p:sp>
    </p:spTree>
    <p:extLst>
      <p:ext uri="{BB962C8B-B14F-4D97-AF65-F5344CB8AC3E}">
        <p14:creationId xmlns:p14="http://schemas.microsoft.com/office/powerpoint/2010/main" val="2102722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dirty="0" smtClean="0">
                <a:solidFill>
                  <a:schemeClr val="tx1"/>
                </a:solidFill>
                <a:effectLst/>
                <a:latin typeface="+mn-lt"/>
                <a:ea typeface="+mn-ea"/>
                <a:cs typeface="+mn-cs"/>
              </a:rPr>
              <a:t>Deux facettes additionnelles sont maintenant accessibles:</a:t>
            </a:r>
            <a:br>
              <a:rPr lang="fr-FR" sz="1200" b="0" i="0" u="none" strike="noStrike" kern="1200" dirty="0" smtClean="0">
                <a:solidFill>
                  <a:schemeClr val="tx1"/>
                </a:solidFill>
                <a:effectLst/>
                <a:latin typeface="+mn-lt"/>
                <a:ea typeface="+mn-ea"/>
                <a:cs typeface="+mn-cs"/>
              </a:rPr>
            </a:br>
            <a:r>
              <a:rPr lang="fr-FR" sz="1200" b="0" i="0" u="none" strike="noStrike" kern="1200" dirty="0" smtClean="0">
                <a:solidFill>
                  <a:schemeClr val="tx1"/>
                </a:solidFill>
                <a:effectLst/>
                <a:latin typeface="+mn-lt"/>
                <a:ea typeface="+mn-ea"/>
                <a:cs typeface="+mn-cs"/>
              </a:rPr>
              <a:t> - Statut et</a:t>
            </a:r>
            <a:br>
              <a:rPr lang="fr-FR" sz="1200" b="0" i="0" u="none" strike="noStrike" kern="1200" dirty="0" smtClean="0">
                <a:solidFill>
                  <a:schemeClr val="tx1"/>
                </a:solidFill>
                <a:effectLst/>
                <a:latin typeface="+mn-lt"/>
                <a:ea typeface="+mn-ea"/>
                <a:cs typeface="+mn-cs"/>
              </a:rPr>
            </a:br>
            <a:r>
              <a:rPr lang="fr-FR" sz="1200" b="0" i="0" u="none" strike="noStrike" kern="1200" dirty="0" smtClean="0">
                <a:solidFill>
                  <a:schemeClr val="tx1"/>
                </a:solidFill>
                <a:effectLst/>
                <a:latin typeface="+mn-lt"/>
                <a:ea typeface="+mn-ea"/>
                <a:cs typeface="+mn-cs"/>
              </a:rPr>
              <a:t> - Espace de travail</a:t>
            </a:r>
            <a:br>
              <a:rPr lang="fr-FR" sz="1200" b="0" i="0" u="none" strike="noStrike" kern="1200" dirty="0" smtClean="0">
                <a:solidFill>
                  <a:schemeClr val="tx1"/>
                </a:solidFill>
                <a:effectLst/>
                <a:latin typeface="+mn-lt"/>
                <a:ea typeface="+mn-ea"/>
                <a:cs typeface="+mn-cs"/>
              </a:rPr>
            </a:br>
            <a:endParaRPr lang="fr-FR" sz="1200" b="0" i="0" u="none" strike="noStrike"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dirty="0" smtClean="0">
                <a:solidFill>
                  <a:schemeClr val="tx1"/>
                </a:solidFill>
                <a:effectLst/>
                <a:latin typeface="+mn-lt"/>
                <a:ea typeface="+mn-ea"/>
                <a:cs typeface="+mn-cs"/>
              </a:rPr>
              <a:t>Pour la facette Statut, seuls les statuts Ébauche et Publiées s'affichent.  Vous remarquerez que le Statut "Publiées &amp;</a:t>
            </a:r>
            <a:r>
              <a:rPr lang="fr-FR" sz="1200" b="0" i="0" u="none" strike="noStrike" kern="1200" baseline="0" dirty="0" smtClean="0">
                <a:solidFill>
                  <a:schemeClr val="tx1"/>
                </a:solidFill>
                <a:effectLst/>
                <a:latin typeface="+mn-lt"/>
                <a:ea typeface="+mn-ea"/>
                <a:cs typeface="+mn-cs"/>
              </a:rPr>
              <a:t> É</a:t>
            </a:r>
            <a:r>
              <a:rPr lang="fr-FR" sz="1200" b="0" i="0" u="none" strike="noStrike" kern="1200" dirty="0" smtClean="0">
                <a:solidFill>
                  <a:schemeClr val="tx1"/>
                </a:solidFill>
                <a:effectLst/>
                <a:latin typeface="+mn-lt"/>
                <a:ea typeface="+mn-ea"/>
                <a:cs typeface="+mn-cs"/>
              </a:rPr>
              <a:t>bauche</a:t>
            </a:r>
            <a:r>
              <a:rPr lang="fr-FR" sz="1200" b="0" i="0" u="none" strike="noStrike" kern="1200" smtClean="0">
                <a:solidFill>
                  <a:schemeClr val="tx1"/>
                </a:solidFill>
                <a:effectLst/>
                <a:latin typeface="+mn-lt"/>
                <a:ea typeface="+mn-ea"/>
                <a:cs typeface="+mn-cs"/>
              </a:rPr>
              <a:t>" n'apparaît </a:t>
            </a:r>
            <a:r>
              <a:rPr lang="fr-FR" sz="1200" b="0" i="0" u="none" strike="noStrike" kern="1200" dirty="0" smtClean="0">
                <a:solidFill>
                  <a:schemeClr val="tx1"/>
                </a:solidFill>
                <a:effectLst/>
                <a:latin typeface="+mn-lt"/>
                <a:ea typeface="+mn-ea"/>
                <a:cs typeface="+mn-cs"/>
              </a:rPr>
              <a:t>pas dans la facette. L’absence de ce</a:t>
            </a:r>
            <a:r>
              <a:rPr lang="fr-FR" sz="1200" b="0" i="0" u="none" strike="noStrike" kern="1200" baseline="0" dirty="0" smtClean="0">
                <a:solidFill>
                  <a:schemeClr val="tx1"/>
                </a:solidFill>
                <a:effectLst/>
                <a:latin typeface="+mn-lt"/>
                <a:ea typeface="+mn-ea"/>
                <a:cs typeface="+mn-cs"/>
              </a:rPr>
              <a:t> statut explique le décompte qui ne correspond pas toujours avec le total des enregistrements.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i="0" u="none" strike="noStrike"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dirty="0" smtClean="0">
                <a:solidFill>
                  <a:schemeClr val="tx1"/>
                </a:solidFill>
                <a:effectLst/>
                <a:latin typeface="+mn-lt"/>
                <a:ea typeface="+mn-ea"/>
                <a:cs typeface="+mn-cs"/>
              </a:rPr>
              <a:t>Avec la facette Espace de travail, une sélection rapide des</a:t>
            </a:r>
            <a:r>
              <a:rPr lang="fr-FR" sz="1200" b="0" i="0" u="none" strike="noStrike" kern="1200" baseline="0" dirty="0" smtClean="0">
                <a:solidFill>
                  <a:schemeClr val="tx1"/>
                </a:solidFill>
                <a:effectLst/>
                <a:latin typeface="+mn-lt"/>
                <a:ea typeface="+mn-ea"/>
                <a:cs typeface="+mn-cs"/>
              </a:rPr>
              <a:t> enregistrements de l’espace de travail qui concerne l’éditeur est possible.</a:t>
            </a:r>
            <a:endParaRPr lang="fr-FR" sz="1200" b="0" i="0" u="none" strike="noStrike"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5986802-38FC-42D9-B26E-1EAD6091AB91}" type="slidenum">
              <a:rPr lang="en-CA" smtClean="0"/>
              <a:t>9</a:t>
            </a:fld>
            <a:endParaRPr lang="en-CA"/>
          </a:p>
        </p:txBody>
      </p:sp>
    </p:spTree>
    <p:extLst>
      <p:ext uri="{BB962C8B-B14F-4D97-AF65-F5344CB8AC3E}">
        <p14:creationId xmlns:p14="http://schemas.microsoft.com/office/powerpoint/2010/main" val="13545010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smtClean="0"/>
              <a:t>Vous voulez en savoir davantage sur ce sujet, contacter l’équipe du service à la clientèle de la PGF</a:t>
            </a: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10</a:t>
            </a:fld>
            <a:endParaRPr lang="en-CA"/>
          </a:p>
        </p:txBody>
      </p:sp>
    </p:spTree>
    <p:extLst>
      <p:ext uri="{BB962C8B-B14F-4D97-AF65-F5344CB8AC3E}">
        <p14:creationId xmlns:p14="http://schemas.microsoft.com/office/powerpoint/2010/main" val="2973137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smtClean="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Tree>
    <p:extLst>
      <p:ext uri="{BB962C8B-B14F-4D97-AF65-F5344CB8AC3E}">
        <p14:creationId xmlns:p14="http://schemas.microsoft.com/office/powerpoint/2010/main" val="35200579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39170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18715023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18838003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169560076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smtClean="0"/>
              <a:t>Click to edit Master title style</a:t>
            </a:r>
            <a:endParaRPr lang="en-CA"/>
          </a:p>
        </p:txBody>
      </p:sp>
    </p:spTree>
    <p:extLst>
      <p:ext uri="{BB962C8B-B14F-4D97-AF65-F5344CB8AC3E}">
        <p14:creationId xmlns:p14="http://schemas.microsoft.com/office/powerpoint/2010/main" val="255537962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377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7708537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395731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41865592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0663929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US" altLang="en-US" sz="1400" dirty="0" smtClean="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smtClean="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US"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fr-CA" sz="2000" dirty="0" smtClean="0">
                <a:solidFill>
                  <a:schemeClr val="bg1"/>
                </a:solidFill>
              </a:rPr>
              <a:t>GcGeo.gc.ca</a:t>
            </a:r>
            <a:endParaRPr lang="en-CA" sz="2000" dirty="0">
              <a:solidFill>
                <a:schemeClr val="bg1"/>
              </a:solidFill>
            </a:endParaRP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smtClean="0">
                <a:solidFill>
                  <a:schemeClr val="bg1"/>
                </a:solidFill>
              </a:rPr>
              <a:t>NRCan.fgp-pgf.RNCan@canada.ca</a:t>
            </a:r>
            <a:endParaRPr lang="en-CA" sz="1600" dirty="0">
              <a:solidFill>
                <a:schemeClr val="bg1"/>
              </a:solidFill>
            </a:endParaRPr>
          </a:p>
        </p:txBody>
      </p:sp>
    </p:spTree>
    <p:extLst>
      <p:ext uri="{BB962C8B-B14F-4D97-AF65-F5344CB8AC3E}">
        <p14:creationId xmlns:p14="http://schemas.microsoft.com/office/powerpoint/2010/main" val="347955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png"/><Relationship Id="rId11" Type="http://schemas.openxmlformats.org/officeDocument/2006/relationships/image" Target="../media/image3.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notesSlide" Target="../notesSlides/notesSlide3.xml"/><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5.m4a"/><Relationship Id="rId7" Type="http://schemas.openxmlformats.org/officeDocument/2006/relationships/image" Target="../media/image12.png"/><Relationship Id="rId2" Type="http://schemas.microsoft.com/office/2007/relationships/media" Target="../media/media5.m4a"/><Relationship Id="rId1" Type="http://schemas.openxmlformats.org/officeDocument/2006/relationships/tags" Target="../tags/tag1.xml"/><Relationship Id="rId6" Type="http://schemas.openxmlformats.org/officeDocument/2006/relationships/image" Target="../media/image11.png"/><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audio" Target="../media/media6.m4a"/><Relationship Id="rId7" Type="http://schemas.openxmlformats.org/officeDocument/2006/relationships/image" Target="../media/image14.png"/><Relationship Id="rId2" Type="http://schemas.microsoft.com/office/2007/relationships/media" Target="../media/media6.m4a"/><Relationship Id="rId1" Type="http://schemas.openxmlformats.org/officeDocument/2006/relationships/tags" Target="../tags/tag2.xml"/><Relationship Id="rId6" Type="http://schemas.openxmlformats.org/officeDocument/2006/relationships/image" Target="../media/image13.png"/><Relationship Id="rId5" Type="http://schemas.openxmlformats.org/officeDocument/2006/relationships/notesSlide" Target="../notesSlides/notesSlide6.xml"/><Relationship Id="rId4" Type="http://schemas.openxmlformats.org/officeDocument/2006/relationships/slideLayout" Target="../slideLayouts/slideLayout2.xml"/><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3.png"/><Relationship Id="rId5" Type="http://schemas.openxmlformats.org/officeDocument/2006/relationships/image" Target="../media/image18.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png"/><Relationship Id="rId4"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28600" y="3861048"/>
            <a:ext cx="8763000" cy="1038225"/>
          </a:xfrm>
          <a:prstGeom prst="rect">
            <a:avLst/>
          </a:prstGeom>
          <a:noFill/>
          <a:ln w="9525">
            <a:noFill/>
            <a:miter lim="800000"/>
            <a:headEnd/>
            <a:tailEnd/>
          </a:ln>
        </p:spPr>
        <p:txBody>
          <a:bodyPr/>
          <a:lstStyle/>
          <a:p>
            <a:pPr algn="ctr">
              <a:spcBef>
                <a:spcPct val="20000"/>
              </a:spcBef>
            </a:pPr>
            <a:r>
              <a:rPr lang="fr-CA" altLang="en-US" sz="2200" b="1" dirty="0" smtClean="0">
                <a:latin typeface="Tahoma" panose="020B0604030504040204" pitchFamily="34" charset="0"/>
                <a:ea typeface="Tahoma" panose="020B0604030504040204" pitchFamily="34" charset="0"/>
                <a:cs typeface="Tahoma" panose="020B0604030504040204" pitchFamily="34" charset="0"/>
              </a:rPr>
              <a:t>Statuts et privilèges</a:t>
            </a:r>
          </a:p>
          <a:p>
            <a:pPr algn="ctr">
              <a:spcBef>
                <a:spcPct val="20000"/>
              </a:spcBef>
            </a:pPr>
            <a:r>
              <a:rPr lang="fr-CA" sz="2400" dirty="0"/>
              <a:t>Informations supplémentaires </a:t>
            </a:r>
            <a:br>
              <a:rPr lang="fr-CA" sz="2400" dirty="0"/>
            </a:br>
            <a:r>
              <a:rPr lang="fr-CA" sz="2400" dirty="0" smtClean="0"/>
              <a:t>de gestion pour les enregistrements</a:t>
            </a:r>
            <a:endParaRPr lang="en-CA" altLang="en-US" sz="2200" b="1" dirty="0">
              <a:latin typeface="Tahoma" panose="020B0604030504040204" pitchFamily="34" charset="0"/>
              <a:ea typeface="Tahoma" panose="020B0604030504040204" pitchFamily="34" charset="0"/>
              <a:cs typeface="Tahoma" panose="020B0604030504040204" pitchFamily="34" charset="0"/>
            </a:endParaRPr>
          </a:p>
        </p:txBody>
      </p:sp>
      <p:sp>
        <p:nvSpPr>
          <p:cNvPr id="8" name="Rectangle 7"/>
          <p:cNvSpPr/>
          <p:nvPr/>
        </p:nvSpPr>
        <p:spPr>
          <a:xfrm>
            <a:off x="-20540" y="332656"/>
            <a:ext cx="9164539" cy="27124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39" y="357022"/>
            <a:ext cx="9180512" cy="2711938"/>
          </a:xfrm>
          <a:prstGeom prst="rect">
            <a:avLst/>
          </a:prstGeom>
        </p:spPr>
      </p:pic>
      <p:cxnSp>
        <p:nvCxnSpPr>
          <p:cNvPr id="15" name="Straight Connector 14"/>
          <p:cNvCxnSpPr/>
          <p:nvPr/>
        </p:nvCxnSpPr>
        <p:spPr>
          <a:xfrm flipV="1">
            <a:off x="8496436" y="2420890"/>
            <a:ext cx="0" cy="792086"/>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8316416" y="2335814"/>
            <a:ext cx="360040" cy="360040"/>
          </a:xfrm>
          <a:prstGeom prst="ellipse">
            <a:avLst/>
          </a:prstGeom>
          <a:solidFill>
            <a:srgbClr val="7CC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8478974" y="3212976"/>
            <a:ext cx="701538" cy="0"/>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4018488141"/>
      </p:ext>
    </p:extLst>
  </p:cSld>
  <p:clrMapOvr>
    <a:masterClrMapping/>
  </p:clrMapOvr>
  <mc:AlternateContent xmlns:mc="http://schemas.openxmlformats.org/markup-compatibility/2006" xmlns:p14="http://schemas.microsoft.com/office/powerpoint/2010/main">
    <mc:Choice Requires="p14">
      <p:transition spd="slow" p14:dur="2000" advTm="10598"/>
    </mc:Choice>
    <mc:Fallback xmlns="">
      <p:transition spd="slow" advTm="105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noProof="0" dirty="0" smtClean="0"/>
              <a:t>Informations supplémentaires</a:t>
            </a:r>
            <a:endParaRPr lang="fr-CA" noProof="0" dirty="0"/>
          </a:p>
        </p:txBody>
      </p:sp>
      <p:sp>
        <p:nvSpPr>
          <p:cNvPr id="3" name="Content Placeholder 2"/>
          <p:cNvSpPr>
            <a:spLocks noGrp="1"/>
          </p:cNvSpPr>
          <p:nvPr>
            <p:ph idx="1"/>
          </p:nvPr>
        </p:nvSpPr>
        <p:spPr/>
        <p:txBody>
          <a:bodyPr/>
          <a:lstStyle/>
          <a:p>
            <a:r>
              <a:rPr lang="fr-CA" sz="2400" dirty="0" smtClean="0"/>
              <a:t>Statut des enregistrements</a:t>
            </a:r>
          </a:p>
          <a:p>
            <a:r>
              <a:rPr lang="fr-CA" sz="2400" dirty="0" smtClean="0"/>
              <a:t>Information de gestion sur l’enregistrement</a:t>
            </a:r>
          </a:p>
          <a:p>
            <a:r>
              <a:rPr lang="fr-CA" sz="2400" dirty="0" smtClean="0"/>
              <a:t>Privilège d’édition</a:t>
            </a:r>
          </a:p>
          <a:p>
            <a:r>
              <a:rPr lang="fr-CA" sz="2400" dirty="0" smtClean="0"/>
              <a:t>Droit de publication</a:t>
            </a:r>
          </a:p>
          <a:p>
            <a:r>
              <a:rPr lang="fr-CA" sz="2400" dirty="0" smtClean="0"/>
              <a:t>Modification de l’auteur d’un enregistrement</a:t>
            </a:r>
          </a:p>
          <a:p>
            <a:r>
              <a:rPr lang="fr-CA" sz="2400" dirty="0" smtClean="0"/>
              <a:t>Facettes additionnelles</a:t>
            </a:r>
            <a:endParaRPr lang="fr-CA" sz="2400"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1527464473"/>
      </p:ext>
    </p:extLst>
  </p:cSld>
  <p:clrMapOvr>
    <a:masterClrMapping/>
  </p:clrMapOvr>
  <mc:AlternateContent xmlns:mc="http://schemas.openxmlformats.org/markup-compatibility/2006" xmlns:p14="http://schemas.microsoft.com/office/powerpoint/2010/main">
    <mc:Choice Requires="p14">
      <p:transition spd="slow" p14:dur="2000" advTm="23798"/>
    </mc:Choice>
    <mc:Fallback xmlns="">
      <p:transition spd="slow" advTm="237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fr-CA" sz="1800" dirty="0" smtClean="0"/>
              <a:t>Ébauche : Rédaction en cours, jamais publié </a:t>
            </a:r>
          </a:p>
          <a:p>
            <a:pPr marL="0" indent="0">
              <a:buNone/>
            </a:pPr>
            <a:endParaRPr lang="fr-CA" sz="1800" dirty="0"/>
          </a:p>
          <a:p>
            <a:pPr marL="0" indent="0">
              <a:buNone/>
            </a:pPr>
            <a:r>
              <a:rPr lang="fr-CA" sz="1800" dirty="0" smtClean="0"/>
              <a:t>Publiés : Publication dans la PGF et Cartes Ouvertes</a:t>
            </a:r>
          </a:p>
          <a:p>
            <a:pPr marL="0" indent="0">
              <a:buNone/>
            </a:pPr>
            <a:endParaRPr lang="fr-CA" sz="1800" dirty="0" smtClean="0"/>
          </a:p>
          <a:p>
            <a:pPr marL="0" indent="0">
              <a:buNone/>
            </a:pPr>
            <a:endParaRPr lang="fr-CA" sz="1800" dirty="0" smtClean="0"/>
          </a:p>
          <a:p>
            <a:pPr marL="2509838" indent="-2509838">
              <a:buNone/>
            </a:pPr>
            <a:r>
              <a:rPr lang="fr-CA" sz="1800" dirty="0" smtClean="0"/>
              <a:t>Publiées et En ébauche : </a:t>
            </a:r>
          </a:p>
          <a:p>
            <a:pPr marL="985838" indent="-985838">
              <a:buNone/>
            </a:pPr>
            <a:r>
              <a:rPr lang="fr-CA" sz="1800" dirty="0" smtClean="0"/>
              <a:t>	Modification en cours d’un enregistrement déjà publié</a:t>
            </a:r>
          </a:p>
          <a:p>
            <a:pPr marL="0" indent="0">
              <a:buNone/>
            </a:pPr>
            <a:endParaRPr lang="fr-CA" sz="1800" dirty="0" smtClean="0"/>
          </a:p>
          <a:p>
            <a:pPr marL="0" indent="0">
              <a:buNone/>
            </a:pPr>
            <a:endParaRPr lang="fr-CA" sz="1800" dirty="0" smtClean="0"/>
          </a:p>
          <a:p>
            <a:pPr marL="0" indent="0">
              <a:buNone/>
            </a:pPr>
            <a:r>
              <a:rPr lang="fr-CA" sz="1800" dirty="0" smtClean="0"/>
              <a:t>Publication en cours</a:t>
            </a:r>
            <a:endParaRPr lang="fr-CA" sz="1800" dirty="0"/>
          </a:p>
        </p:txBody>
      </p:sp>
      <p:pic>
        <p:nvPicPr>
          <p:cNvPr id="7" name="Picture 6"/>
          <p:cNvPicPr>
            <a:picLocks noChangeAspect="1"/>
          </p:cNvPicPr>
          <p:nvPr/>
        </p:nvPicPr>
        <p:blipFill>
          <a:blip r:embed="rId5"/>
          <a:stretch>
            <a:fillRect/>
          </a:stretch>
        </p:blipFill>
        <p:spPr>
          <a:xfrm>
            <a:off x="1331640" y="1412776"/>
            <a:ext cx="6057253" cy="351537"/>
          </a:xfrm>
          <a:prstGeom prst="rect">
            <a:avLst/>
          </a:prstGeom>
        </p:spPr>
      </p:pic>
      <p:sp>
        <p:nvSpPr>
          <p:cNvPr id="2" name="Title 1"/>
          <p:cNvSpPr>
            <a:spLocks noGrp="1"/>
          </p:cNvSpPr>
          <p:nvPr>
            <p:ph type="title"/>
          </p:nvPr>
        </p:nvSpPr>
        <p:spPr/>
        <p:txBody>
          <a:bodyPr/>
          <a:lstStyle/>
          <a:p>
            <a:r>
              <a:rPr lang="fr-CA" noProof="0" dirty="0" smtClean="0"/>
              <a:t>Statut </a:t>
            </a:r>
            <a:endParaRPr lang="fr-CA" noProof="0" dirty="0"/>
          </a:p>
        </p:txBody>
      </p:sp>
      <p:pic>
        <p:nvPicPr>
          <p:cNvPr id="5" name="Picture 4"/>
          <p:cNvPicPr>
            <a:picLocks noChangeAspect="1"/>
          </p:cNvPicPr>
          <p:nvPr/>
        </p:nvPicPr>
        <p:blipFill>
          <a:blip r:embed="rId6"/>
          <a:stretch>
            <a:fillRect/>
          </a:stretch>
        </p:blipFill>
        <p:spPr>
          <a:xfrm>
            <a:off x="1403648" y="2060848"/>
            <a:ext cx="2822066" cy="335597"/>
          </a:xfrm>
          <a:prstGeom prst="rect">
            <a:avLst/>
          </a:prstGeom>
        </p:spPr>
      </p:pic>
      <p:pic>
        <p:nvPicPr>
          <p:cNvPr id="6" name="Picture 5"/>
          <p:cNvPicPr>
            <a:picLocks noChangeAspect="1"/>
          </p:cNvPicPr>
          <p:nvPr/>
        </p:nvPicPr>
        <p:blipFill>
          <a:blip r:embed="rId7"/>
          <a:stretch>
            <a:fillRect/>
          </a:stretch>
        </p:blipFill>
        <p:spPr>
          <a:xfrm>
            <a:off x="1403648" y="2380634"/>
            <a:ext cx="5049216" cy="320343"/>
          </a:xfrm>
          <a:prstGeom prst="rect">
            <a:avLst/>
          </a:prstGeom>
        </p:spPr>
      </p:pic>
      <p:pic>
        <p:nvPicPr>
          <p:cNvPr id="8" name="Picture 7"/>
          <p:cNvPicPr>
            <a:picLocks noChangeAspect="1"/>
          </p:cNvPicPr>
          <p:nvPr/>
        </p:nvPicPr>
        <p:blipFill>
          <a:blip r:embed="rId8"/>
          <a:stretch>
            <a:fillRect/>
          </a:stretch>
        </p:blipFill>
        <p:spPr>
          <a:xfrm>
            <a:off x="1259632" y="4509120"/>
            <a:ext cx="6312615" cy="352206"/>
          </a:xfrm>
          <a:prstGeom prst="rect">
            <a:avLst/>
          </a:prstGeom>
        </p:spPr>
      </p:pic>
      <p:pic>
        <p:nvPicPr>
          <p:cNvPr id="9" name="Picture 8"/>
          <p:cNvPicPr>
            <a:picLocks noChangeAspect="1"/>
          </p:cNvPicPr>
          <p:nvPr/>
        </p:nvPicPr>
        <p:blipFill>
          <a:blip r:embed="rId9"/>
          <a:stretch>
            <a:fillRect/>
          </a:stretch>
        </p:blipFill>
        <p:spPr>
          <a:xfrm>
            <a:off x="1331640" y="3430203"/>
            <a:ext cx="4969847" cy="646869"/>
          </a:xfrm>
          <a:prstGeom prst="rect">
            <a:avLst/>
          </a:prstGeom>
        </p:spPr>
      </p:pic>
      <p:pic>
        <p:nvPicPr>
          <p:cNvPr id="10" name="Picture 9"/>
          <p:cNvPicPr>
            <a:picLocks noChangeAspect="1"/>
          </p:cNvPicPr>
          <p:nvPr/>
        </p:nvPicPr>
        <p:blipFill>
          <a:blip r:embed="rId10"/>
          <a:stretch>
            <a:fillRect/>
          </a:stretch>
        </p:blipFill>
        <p:spPr>
          <a:xfrm>
            <a:off x="1331640" y="4876209"/>
            <a:ext cx="4473063" cy="497007"/>
          </a:xfrm>
          <a:prstGeom prst="rect">
            <a:avLst/>
          </a:prstGeom>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731828933"/>
      </p:ext>
    </p:extLst>
  </p:cSld>
  <p:clrMapOvr>
    <a:masterClrMapping/>
  </p:clrMapOvr>
  <mc:AlternateContent xmlns:mc="http://schemas.openxmlformats.org/markup-compatibility/2006" xmlns:p14="http://schemas.microsoft.com/office/powerpoint/2010/main">
    <mc:Choice Requires="p14">
      <p:transition spd="slow" p14:dur="2000" advTm="73591"/>
    </mc:Choice>
    <mc:Fallback xmlns="">
      <p:transition spd="slow" advTm="735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ext uri="{3A86A75C-4F4B-4683-9AE1-C65F6400EC91}">
      <p14:laserTraceLst xmlns:p14="http://schemas.microsoft.com/office/powerpoint/2010/main">
        <p14:tracePtLst>
          <p14:tracePt t="5890" x="31750" y="1301750"/>
          <p14:tracePt t="5904" x="38100" y="1301750"/>
          <p14:tracePt t="5921" x="44450" y="1301750"/>
          <p14:tracePt t="5937" x="57150" y="1301750"/>
          <p14:tracePt t="5954" x="63500" y="1301750"/>
          <p14:tracePt t="5971" x="69850" y="1295400"/>
          <p14:tracePt t="5994" x="76200" y="1295400"/>
          <p14:tracePt t="6010" x="82550" y="1295400"/>
          <p14:tracePt t="6035" x="88900" y="1295400"/>
          <p14:tracePt t="6043" x="95250" y="1295400"/>
          <p14:tracePt t="6055" x="101600" y="1295400"/>
          <p14:tracePt t="6072" x="120650" y="1295400"/>
          <p14:tracePt t="6088" x="127000" y="1295400"/>
          <p14:tracePt t="6105" x="139700" y="1295400"/>
          <p14:tracePt t="6122" x="152400" y="1295400"/>
          <p14:tracePt t="6171" x="158750" y="1295400"/>
          <p14:tracePt t="6179" x="165100" y="1295400"/>
          <p14:tracePt t="6187" x="171450" y="1295400"/>
          <p14:tracePt t="6204" x="184150" y="1295400"/>
          <p14:tracePt t="6220" x="190500" y="1295400"/>
          <p14:tracePt t="6237" x="196850" y="1301750"/>
          <p14:tracePt t="6254" x="203200" y="1301750"/>
          <p14:tracePt t="6270" x="222250" y="1301750"/>
          <p14:tracePt t="6288" x="234950" y="1301750"/>
          <p14:tracePt t="6307" x="241300" y="1301750"/>
          <p14:tracePt t="6323" x="247650" y="1301750"/>
          <p14:tracePt t="6338" x="254000" y="1301750"/>
          <p14:tracePt t="6355" x="260350" y="1301750"/>
          <p14:tracePt t="6371" x="266700" y="1301750"/>
          <p14:tracePt t="6388" x="273050" y="1301750"/>
          <p14:tracePt t="6405" x="279400" y="1308100"/>
          <p14:tracePt t="6442" x="285750" y="1308100"/>
          <p14:tracePt t="6450" x="298450" y="1314450"/>
          <p14:tracePt t="6466" x="304800" y="1314450"/>
          <p14:tracePt t="6474" x="311150" y="1320800"/>
          <p14:tracePt t="6490" x="317500" y="1320800"/>
          <p14:tracePt t="6531" x="323850" y="1320800"/>
          <p14:tracePt t="6594" x="330200" y="1320800"/>
          <p14:tracePt t="6675" x="336550" y="1320800"/>
          <p14:tracePt t="6794" x="342900" y="1320800"/>
          <p14:tracePt t="6810" x="349250" y="1320800"/>
          <p14:tracePt t="6875" x="355600" y="1320800"/>
          <p14:tracePt t="6899" x="361950" y="1320800"/>
          <p14:tracePt t="7659" x="368300" y="1320800"/>
          <p14:tracePt t="15172" x="374650" y="1327150"/>
          <p14:tracePt t="15196" x="374650" y="1333500"/>
          <p14:tracePt t="15228" x="374650" y="1339850"/>
          <p14:tracePt t="15236" x="374650" y="1346200"/>
          <p14:tracePt t="15247" x="374650" y="1358900"/>
          <p14:tracePt t="15262" x="374650" y="1365250"/>
          <p14:tracePt t="15279" x="374650" y="1384300"/>
          <p14:tracePt t="15296" x="374650" y="1397000"/>
          <p14:tracePt t="15312" x="374650" y="1409700"/>
          <p14:tracePt t="15332" x="374650" y="1416050"/>
          <p14:tracePt t="15347" x="374650" y="1422400"/>
          <p14:tracePt t="15363" x="374650" y="1428750"/>
          <p14:tracePt t="15379" x="374650" y="1435100"/>
          <p14:tracePt t="15395" x="374650" y="1454150"/>
          <p14:tracePt t="15412" x="374650" y="1460500"/>
          <p14:tracePt t="15429" x="374650" y="1466850"/>
          <p14:tracePt t="15446" x="374650" y="1479550"/>
          <p14:tracePt t="15462" x="374650" y="1485900"/>
          <p14:tracePt t="15479" x="374650" y="1498600"/>
          <p14:tracePt t="15524" x="374650" y="1504950"/>
          <p14:tracePt t="15548" x="374650" y="1511300"/>
          <p14:tracePt t="15564" x="374650" y="1517650"/>
          <p14:tracePt t="15580" x="374650" y="1524000"/>
          <p14:tracePt t="15588" x="374650" y="1530350"/>
          <p14:tracePt t="15604" x="374650" y="1536700"/>
          <p14:tracePt t="15620" x="374650" y="1543050"/>
          <p14:tracePt t="15629" x="374650" y="1549400"/>
          <p14:tracePt t="15645" x="374650" y="1562100"/>
          <p14:tracePt t="15663" x="374650" y="1574800"/>
          <p14:tracePt t="15680" x="374650" y="1587500"/>
          <p14:tracePt t="15695" x="374650" y="1600200"/>
          <p14:tracePt t="15712" x="374650" y="1606550"/>
          <p14:tracePt t="15728" x="374650" y="1625600"/>
          <p14:tracePt t="15745" x="374650" y="1638300"/>
          <p14:tracePt t="15762" x="381000" y="1657350"/>
          <p14:tracePt t="15780" x="381000" y="1663700"/>
          <p14:tracePt t="15795" x="381000" y="1676400"/>
          <p14:tracePt t="15813" x="387350" y="1689100"/>
          <p14:tracePt t="15830" x="387350" y="1701800"/>
          <p14:tracePt t="15846" x="387350" y="1727200"/>
          <p14:tracePt t="15884" x="387350" y="1733550"/>
          <p14:tracePt t="15892" x="387350" y="1739900"/>
          <p14:tracePt t="15899" x="387350" y="1746250"/>
          <p14:tracePt t="15915" x="387350" y="1752600"/>
          <p14:tracePt t="15932" x="387350" y="1758950"/>
          <p14:tracePt t="15945" x="387350" y="1765300"/>
          <p14:tracePt t="15972" x="387350" y="1771650"/>
          <p14:tracePt t="15980" x="387350" y="1778000"/>
          <p14:tracePt t="15995" x="387350" y="1784350"/>
          <p14:tracePt t="16012" x="387350" y="1797050"/>
          <p14:tracePt t="16029" x="387350" y="1803400"/>
          <p14:tracePt t="16046" x="387350" y="1809750"/>
          <p14:tracePt t="16068" x="387350" y="1816100"/>
          <p14:tracePt t="16079" x="387350" y="1822450"/>
          <p14:tracePt t="16095" x="387350" y="1828800"/>
          <p14:tracePt t="16111" x="387350" y="1835150"/>
          <p14:tracePt t="16132" x="393700" y="1847850"/>
          <p14:tracePt t="16156" x="393700" y="1854200"/>
          <p14:tracePt t="16164" x="393700" y="1860550"/>
          <p14:tracePt t="16178" x="393700" y="1866900"/>
          <p14:tracePt t="16195" x="400050" y="1885950"/>
          <p14:tracePt t="16211" x="400050" y="1892300"/>
          <p14:tracePt t="16228" x="406400" y="1905000"/>
          <p14:tracePt t="16245" x="406400" y="1917700"/>
          <p14:tracePt t="16262" x="412750" y="1930400"/>
          <p14:tracePt t="16284" x="419100" y="1936750"/>
          <p14:tracePt t="16308" x="419100" y="1943100"/>
          <p14:tracePt t="16420" x="419100" y="1949450"/>
          <p14:tracePt t="16572" x="419100" y="1955800"/>
          <p14:tracePt t="16828" x="419100" y="1968500"/>
          <p14:tracePt t="17116" x="406400" y="1968500"/>
          <p14:tracePt t="17132" x="400050" y="1962150"/>
          <p14:tracePt t="17164" x="393700" y="1962150"/>
          <p14:tracePt t="17172" x="387350" y="1962150"/>
          <p14:tracePt t="17196" x="387350" y="1968500"/>
          <p14:tracePt t="17204" x="387350" y="1981200"/>
          <p14:tracePt t="17228" x="387350" y="1987550"/>
          <p14:tracePt t="17236" x="387350" y="1993900"/>
          <p14:tracePt t="17244" x="387350" y="2000250"/>
          <p14:tracePt t="17260" x="381000" y="2012950"/>
          <p14:tracePt t="41687" x="425450" y="2025650"/>
          <p14:tracePt t="41695" x="635000" y="1962150"/>
          <p14:tracePt t="41706" x="857250" y="1936750"/>
          <p14:tracePt t="41723" x="1174750" y="1898650"/>
          <p14:tracePt t="41739" x="1409700" y="1873250"/>
          <p14:tracePt t="41756" x="1504950" y="1873250"/>
          <p14:tracePt t="41772" x="1517650" y="1873250"/>
          <p14:tracePt t="41789" x="1524000" y="1879600"/>
          <p14:tracePt t="41927" x="1517650" y="1892300"/>
          <p14:tracePt t="41935" x="1460500" y="1911350"/>
          <p14:tracePt t="41943" x="1365250" y="1924050"/>
          <p14:tracePt t="41955" x="1263650" y="1930400"/>
          <p14:tracePt t="41972" x="1054100" y="1943100"/>
          <p14:tracePt t="41989" x="946150" y="1962150"/>
          <p14:tracePt t="42006" x="914400" y="1974850"/>
          <p14:tracePt t="42023" x="908050" y="1974850"/>
          <p14:tracePt t="42040" x="908050" y="1981200"/>
          <p14:tracePt t="42057" x="908050" y="1993900"/>
          <p14:tracePt t="42073" x="914400" y="2019300"/>
          <p14:tracePt t="42090" x="914400" y="2038350"/>
          <p14:tracePt t="42107" x="914400" y="2057400"/>
          <p14:tracePt t="42123" x="908050" y="2089150"/>
          <p14:tracePt t="42139" x="882650" y="2120900"/>
          <p14:tracePt t="42155" x="863600" y="2165350"/>
          <p14:tracePt t="42172" x="850900" y="2190750"/>
          <p14:tracePt t="42189" x="844550" y="2222500"/>
          <p14:tracePt t="42205" x="844550" y="2235200"/>
          <p14:tracePt t="42222" x="844550" y="2260600"/>
          <p14:tracePt t="42239" x="895350" y="2292350"/>
          <p14:tracePt t="42255" x="946150" y="2311400"/>
          <p14:tracePt t="42272" x="984250" y="2324100"/>
          <p14:tracePt t="42289" x="996950" y="2330450"/>
          <p14:tracePt t="42306" x="1028700" y="2349500"/>
          <p14:tracePt t="42322" x="1047750" y="2368550"/>
          <p14:tracePt t="42338" x="1073150" y="2400300"/>
          <p14:tracePt t="42355" x="1092200" y="2438400"/>
          <p14:tracePt t="42372" x="1136650" y="2489200"/>
          <p14:tracePt t="42389" x="1174750" y="2540000"/>
          <p14:tracePt t="42405" x="1206500" y="2565400"/>
          <p14:tracePt t="42422" x="1250950" y="2584450"/>
          <p14:tracePt t="42439" x="1282700" y="2590800"/>
          <p14:tracePt t="42439" x="1295400" y="2597150"/>
          <p14:tracePt t="42455" x="1314450" y="2603500"/>
          <p14:tracePt t="42472" x="1320800" y="2603500"/>
          <p14:tracePt t="42488" x="1333500" y="2603500"/>
          <p14:tracePt t="42511" x="1339850" y="2603500"/>
          <p14:tracePt t="42527" x="1346200" y="2603500"/>
          <p14:tracePt t="43503" x="1327150" y="2603500"/>
          <p14:tracePt t="43511" x="1308100" y="2597150"/>
          <p14:tracePt t="43522" x="1276350" y="2590800"/>
          <p14:tracePt t="43539" x="1250950" y="2578100"/>
          <p14:tracePt t="43554" x="1238250" y="2571750"/>
          <p14:tracePt t="43571" x="1225550" y="2571750"/>
          <p14:tracePt t="43587" x="1212850" y="2565400"/>
          <p14:tracePt t="43604" x="1206500" y="2565400"/>
          <p14:tracePt t="43621" x="1181100" y="2559050"/>
          <p14:tracePt t="43637" x="1155700" y="2559050"/>
          <p14:tracePt t="43654" x="1117600" y="2540000"/>
          <p14:tracePt t="43671" x="1079500" y="2527300"/>
          <p14:tracePt t="43687" x="1003300" y="2520950"/>
          <p14:tracePt t="43704" x="946150" y="2495550"/>
          <p14:tracePt t="43722" x="882650" y="2482850"/>
          <p14:tracePt t="43738" x="812800" y="2463800"/>
          <p14:tracePt t="43755" x="762000" y="2451100"/>
          <p14:tracePt t="43770" x="736600" y="2451100"/>
          <p14:tracePt t="43787" x="717550" y="2451100"/>
          <p14:tracePt t="43804" x="704850" y="2451100"/>
          <p14:tracePt t="43822" x="685800" y="2451100"/>
          <p14:tracePt t="43838" x="666750" y="2463800"/>
          <p14:tracePt t="43855" x="628650" y="2489200"/>
          <p14:tracePt t="43872" x="609600" y="2501900"/>
          <p14:tracePt t="43889" x="590550" y="2514600"/>
          <p14:tracePt t="43905" x="565150" y="2527300"/>
          <p14:tracePt t="43922" x="552450" y="2540000"/>
          <p14:tracePt t="43937" x="539750" y="2552700"/>
          <p14:tracePt t="43954" x="520700" y="2571750"/>
          <p14:tracePt t="43970" x="508000" y="2584450"/>
          <p14:tracePt t="43988" x="501650" y="2590800"/>
          <p14:tracePt t="44005" x="488950" y="2597150"/>
          <p14:tracePt t="44021" x="482600" y="2616200"/>
          <p14:tracePt t="44038" x="476250" y="2635250"/>
          <p14:tracePt t="44055" x="469900" y="2654300"/>
          <p14:tracePt t="44055" x="463550" y="2667000"/>
          <p14:tracePt t="44071" x="438150" y="2698750"/>
          <p14:tracePt t="44088" x="425450" y="2724150"/>
          <p14:tracePt t="44105" x="419100" y="2749550"/>
          <p14:tracePt t="44121" x="412750" y="2762250"/>
          <p14:tracePt t="44138" x="393700" y="2781300"/>
          <p14:tracePt t="44155" x="393700" y="2787650"/>
          <p14:tracePt t="44170" x="393700" y="2800350"/>
          <p14:tracePt t="44187" x="393700" y="2813050"/>
          <p14:tracePt t="44203" x="393700" y="2825750"/>
          <p14:tracePt t="44220" x="393700" y="2838450"/>
          <p14:tracePt t="44239" x="393700" y="2844800"/>
          <p14:tracePt t="44253" x="393700" y="2851150"/>
          <p14:tracePt t="44270" x="393700" y="2863850"/>
          <p14:tracePt t="44288" x="393700" y="2876550"/>
          <p14:tracePt t="44305" x="393700" y="2882900"/>
          <p14:tracePt t="44320" x="393700" y="2895600"/>
          <p14:tracePt t="44337" x="400050" y="2901950"/>
          <p14:tracePt t="44359" x="400050" y="2908300"/>
          <p14:tracePt t="44375" x="400050" y="2914650"/>
          <p14:tracePt t="44388" x="400050" y="2921000"/>
          <p14:tracePt t="44415" x="400050" y="2927350"/>
          <p14:tracePt t="44439" x="400050" y="2933700"/>
          <p14:tracePt t="44456" x="400050" y="2940050"/>
          <p14:tracePt t="44471" x="400050" y="2946400"/>
          <p14:tracePt t="44496" x="400050" y="2952750"/>
          <p14:tracePt t="44519" x="400050" y="2959100"/>
          <p14:tracePt t="44527" x="406400" y="2965450"/>
          <p14:tracePt t="44543" x="412750" y="2971800"/>
          <p14:tracePt t="44559" x="419100" y="2971800"/>
          <p14:tracePt t="57657" x="425450" y="2978150"/>
          <p14:tracePt t="57689" x="431800" y="2978150"/>
          <p14:tracePt t="57697" x="431800" y="2984500"/>
          <p14:tracePt t="57745" x="444500" y="2990850"/>
          <p14:tracePt t="57793" x="450850" y="2997200"/>
          <p14:tracePt t="57849" x="457200" y="2997200"/>
          <p14:tracePt t="57857" x="463550" y="3003550"/>
          <p14:tracePt t="57905" x="469900" y="3009900"/>
          <p14:tracePt t="57937" x="476250" y="3016250"/>
          <p14:tracePt t="57945" x="482600" y="3016250"/>
          <p14:tracePt t="57959" x="482600" y="3022600"/>
          <p14:tracePt t="57976" x="488950" y="3028950"/>
          <p14:tracePt t="57993" x="495300" y="3035300"/>
          <p14:tracePt t="58009" x="508000" y="3048000"/>
          <p14:tracePt t="58026" x="514350" y="3054350"/>
          <p14:tracePt t="58042" x="520700" y="3060700"/>
          <p14:tracePt t="58058" x="527050" y="3060700"/>
          <p14:tracePt t="58075" x="527050" y="3067050"/>
          <p14:tracePt t="58091" x="533400" y="3073400"/>
          <p14:tracePt t="58113" x="533400" y="3079750"/>
          <p14:tracePt t="58129" x="539750" y="3086100"/>
          <p14:tracePt t="58141" x="552450" y="3105150"/>
          <p14:tracePt t="58161" x="558800" y="3117850"/>
          <p14:tracePt t="58175" x="565150" y="3124200"/>
          <p14:tracePt t="58191" x="571500" y="3136900"/>
          <p14:tracePt t="58208" x="577850" y="3149600"/>
          <p14:tracePt t="58224" x="584200" y="3175000"/>
          <p14:tracePt t="58241" x="596900" y="3187700"/>
          <p14:tracePt t="58258" x="603250" y="3200400"/>
          <p14:tracePt t="58275" x="615950" y="3225800"/>
          <p14:tracePt t="58292" x="635000" y="3251200"/>
          <p14:tracePt t="58309" x="641350" y="3263900"/>
          <p14:tracePt t="58325" x="666750" y="3289300"/>
          <p14:tracePt t="58342" x="673100" y="3302000"/>
          <p14:tracePt t="58359" x="692150" y="3314700"/>
          <p14:tracePt t="58375" x="711200" y="3327400"/>
          <p14:tracePt t="58392" x="730250" y="3340100"/>
          <p14:tracePt t="58409" x="755650" y="3352800"/>
          <p14:tracePt t="58426" x="755650" y="3359150"/>
          <p14:tracePt t="58442" x="768350" y="3365500"/>
          <p14:tracePt t="58459" x="787400" y="3378200"/>
          <p14:tracePt t="58474" x="793750" y="3384550"/>
          <p14:tracePt t="58491" x="812800" y="3403600"/>
          <p14:tracePt t="58509" x="825500" y="3409950"/>
          <p14:tracePt t="58526" x="844550" y="3429000"/>
          <p14:tracePt t="58542" x="869950" y="3441700"/>
          <p14:tracePt t="58559" x="876300" y="3448050"/>
          <p14:tracePt t="58575" x="895350" y="3454400"/>
          <p14:tracePt t="58592" x="908050" y="3460750"/>
          <p14:tracePt t="58609" x="920750" y="3467100"/>
          <p14:tracePt t="58609" x="927100" y="3473450"/>
          <p14:tracePt t="58625" x="939800" y="3486150"/>
          <p14:tracePt t="58642" x="952500" y="3492500"/>
          <p14:tracePt t="58659" x="958850" y="3498850"/>
          <p14:tracePt t="58675" x="965200" y="3505200"/>
          <p14:tracePt t="58692" x="977900" y="3517900"/>
          <p14:tracePt t="58707" x="990600" y="3524250"/>
          <p14:tracePt t="58724" x="1009650" y="3536950"/>
          <p14:tracePt t="58741" x="1022350" y="3549650"/>
          <p14:tracePt t="58757" x="1035050" y="3556000"/>
          <p14:tracePt t="58774" x="1041400" y="3562350"/>
          <p14:tracePt t="58791" x="1047750" y="3568700"/>
          <p14:tracePt t="58808" x="1054100" y="3575050"/>
          <p14:tracePt t="58825" x="1060450" y="3581400"/>
          <p14:tracePt t="58842" x="1066800" y="3594100"/>
          <p14:tracePt t="58859" x="1066800" y="3600450"/>
          <p14:tracePt t="58874" x="1073150" y="3613150"/>
          <p14:tracePt t="58891" x="1085850" y="3632200"/>
          <p14:tracePt t="58907" x="1092200" y="3651250"/>
          <p14:tracePt t="58924" x="1104900" y="3670300"/>
          <p14:tracePt t="58942" x="1111250" y="3683000"/>
          <p14:tracePt t="58958" x="1117600" y="3683000"/>
          <p14:tracePt t="58975" x="1123950" y="3695700"/>
          <p14:tracePt t="58992" x="1130300" y="3708400"/>
          <p14:tracePt t="59009" x="1130300" y="3714750"/>
          <p14:tracePt t="59025" x="1130300" y="3721100"/>
          <p14:tracePt t="59057" x="1136650" y="3727450"/>
          <p14:tracePt t="59089" x="1136650" y="3733800"/>
          <p14:tracePt t="59105" x="1143000" y="3733800"/>
          <p14:tracePt t="59121" x="1149350" y="3746500"/>
          <p14:tracePt t="59145" x="1155700" y="3752850"/>
          <p14:tracePt t="59169" x="1162050" y="3765550"/>
          <p14:tracePt t="59193" x="1168400" y="3771900"/>
          <p14:tracePt t="59209" x="1174750" y="3778250"/>
          <p14:tracePt t="59233" x="1174750" y="3784600"/>
          <p14:tracePt t="59241" x="1181100" y="3790950"/>
          <p14:tracePt t="59258" x="1187450" y="3797300"/>
          <p14:tracePt t="59275" x="1200150" y="3803650"/>
          <p14:tracePt t="59291" x="1212850" y="3810000"/>
          <p14:tracePt t="59353" x="1212850" y="3816350"/>
          <p14:tracePt t="59369" x="1212850" y="3822700"/>
          <p14:tracePt t="59385" x="1212850" y="3829050"/>
          <p14:tracePt t="59409" x="1212850" y="3835400"/>
          <p14:tracePt t="59457" x="1212850" y="3841750"/>
          <p14:tracePt t="59505" x="1212850" y="3848100"/>
          <p14:tracePt t="59521" x="1212850" y="3854450"/>
          <p14:tracePt t="59529" x="1212850" y="3860800"/>
          <p14:tracePt t="59540" x="1212850" y="3867150"/>
          <p14:tracePt t="59557" x="1212850" y="3886200"/>
          <p14:tracePt t="59575" x="1212850" y="3892550"/>
          <p14:tracePt t="59633" x="1212850" y="3898900"/>
          <p14:tracePt t="59969" x="1219200" y="3911600"/>
          <p14:tracePt t="60121" x="1225550" y="3911600"/>
          <p14:tracePt t="60153" x="1231900" y="3911600"/>
          <p14:tracePt t="60217" x="1231900" y="3905250"/>
          <p14:tracePt t="60281" x="1231900" y="3898900"/>
          <p14:tracePt t="60297" x="1231900" y="3892550"/>
          <p14:tracePt t="60305" x="1225550" y="3886200"/>
          <p14:tracePt t="62913" x="1231900" y="3892550"/>
          <p14:tracePt t="62937" x="1231900" y="3898900"/>
          <p14:tracePt t="62945" x="1231900" y="3905250"/>
          <p14:tracePt t="62954" x="1238250" y="3905250"/>
          <p14:tracePt t="62970" x="1244600" y="3917950"/>
          <p14:tracePt t="62987" x="1244600" y="3924300"/>
          <p14:tracePt t="63004" x="1244600" y="3930650"/>
          <p14:tracePt t="63020" x="1244600" y="3943350"/>
          <p14:tracePt t="63037" x="1244600" y="3949700"/>
          <p14:tracePt t="63054" x="1250950" y="3962400"/>
          <p14:tracePt t="63073" x="1250950" y="3968750"/>
          <p14:tracePt t="63088" x="1250950" y="3975100"/>
          <p14:tracePt t="63105" x="1250950" y="3987800"/>
          <p14:tracePt t="63121" x="1257300" y="4006850"/>
          <p14:tracePt t="63138" x="1257300" y="4013200"/>
          <p14:tracePt t="63155" x="1257300" y="4019550"/>
          <p14:tracePt t="63170" x="1257300" y="4025900"/>
          <p14:tracePt t="63187" x="1257300" y="4032250"/>
          <p14:tracePt t="63204" x="1263650" y="4044950"/>
          <p14:tracePt t="63220" x="1263650" y="4057650"/>
          <p14:tracePt t="63238" x="1263650" y="4076700"/>
          <p14:tracePt t="63255" x="1270000" y="4089400"/>
          <p14:tracePt t="63271" x="1276350" y="4114800"/>
          <p14:tracePt t="63288" x="1282700" y="4140200"/>
          <p14:tracePt t="63304" x="1295400" y="4152900"/>
          <p14:tracePt t="63321" x="1301750" y="4165600"/>
          <p14:tracePt t="63322" x="1301750" y="4171950"/>
          <p14:tracePt t="63338" x="1308100" y="4197350"/>
          <p14:tracePt t="63354" x="1308100" y="4203700"/>
          <p14:tracePt t="63370" x="1314450" y="4216400"/>
          <p14:tracePt t="63387" x="1314450" y="4222750"/>
          <p14:tracePt t="63403" x="1314450" y="4241800"/>
          <p14:tracePt t="63420" x="1320800" y="4254500"/>
          <p14:tracePt t="63437" x="1327150" y="4260850"/>
          <p14:tracePt t="63453" x="1333500" y="4273550"/>
          <p14:tracePt t="63470" x="1339850" y="4286250"/>
          <p14:tracePt t="63490" x="1339850" y="4292600"/>
          <p14:tracePt t="63504" x="1339850" y="4298950"/>
          <p14:tracePt t="63521" x="1339850" y="4305300"/>
          <p14:tracePt t="63538" x="1346200" y="4318000"/>
          <p14:tracePt t="63554" x="1352550" y="4330700"/>
          <p14:tracePt t="63570" x="1358900" y="4337050"/>
          <p14:tracePt t="63586" x="1365250" y="4337050"/>
          <p14:tracePt t="63603" x="1365250" y="4343400"/>
          <p14:tracePt t="63620" x="1371600" y="4349750"/>
          <p14:tracePt t="63638" x="1377950" y="4356100"/>
          <p14:tracePt t="63654" x="1384300" y="4362450"/>
          <p14:tracePt t="63671" x="1390650" y="4368800"/>
          <p14:tracePt t="63690" x="1390650" y="4375150"/>
          <p14:tracePt t="63705" x="1403350" y="4387850"/>
          <p14:tracePt t="63720" x="1409700" y="4394200"/>
          <p14:tracePt t="63736" x="1416050" y="4400550"/>
          <p14:tracePt t="63753" x="1428750" y="4413250"/>
          <p14:tracePt t="63770" x="1447800" y="4432300"/>
          <p14:tracePt t="63786" x="1454150" y="4445000"/>
          <p14:tracePt t="63809" x="1460500" y="4445000"/>
          <p14:tracePt t="63834" x="1466850" y="4451350"/>
          <p14:tracePt t="63897" x="1473200" y="4457700"/>
          <p14:tracePt t="63954" x="1479550" y="4464050"/>
          <p14:tracePt t="64018" x="1485900" y="4470400"/>
          <p14:tracePt t="64042" x="1492250" y="4470400"/>
          <p14:tracePt t="64050" x="1492250" y="4476750"/>
          <p14:tracePt t="64074" x="1498600" y="4483100"/>
          <p14:tracePt t="64081" x="1504950" y="4489450"/>
          <p14:tracePt t="64097" x="1511300" y="4489450"/>
          <p14:tracePt t="64105" x="1530350" y="4495800"/>
          <p14:tracePt t="64119" x="1543050" y="4502150"/>
          <p14:tracePt t="64136" x="1568450" y="4521200"/>
          <p14:tracePt t="64153" x="1593850" y="4527550"/>
          <p14:tracePt t="64170" x="1606550" y="4533900"/>
          <p14:tracePt t="64234" x="1612900" y="4533900"/>
          <p14:tracePt t="64242" x="1619250" y="4533900"/>
          <p14:tracePt t="64258" x="1625600" y="4533900"/>
          <p14:tracePt t="64270" x="1631950" y="4540250"/>
          <p14:tracePt t="64287" x="1638300" y="4540250"/>
          <p14:tracePt t="64304" x="1644650" y="4540250"/>
          <p14:tracePt t="64320" x="1657350" y="4540250"/>
          <p14:tracePt t="64336" x="1670050" y="4540250"/>
          <p14:tracePt t="64352" x="1676400" y="4540250"/>
          <p14:tracePt t="64369" x="1682750" y="4540250"/>
          <p14:tracePt t="64394" x="1689100" y="4540250"/>
          <p14:tracePt t="64410" x="1701800" y="4540250"/>
          <p14:tracePt t="64482" x="1708150" y="4540250"/>
          <p14:tracePt t="64722" x="1714500" y="4533900"/>
          <p14:tracePt t="64810" x="1714500" y="4527550"/>
          <p14:tracePt t="65018" x="1714500" y="4521200"/>
          <p14:tracePt t="66058" x="1708150" y="4521200"/>
          <p14:tracePt t="66114" x="1701800" y="4521200"/>
          <p14:tracePt t="66554" x="1695450" y="4521200"/>
          <p14:tracePt t="70683" x="1689100" y="4521200"/>
          <p14:tracePt t="70691" x="1676400" y="4521200"/>
          <p14:tracePt t="70699" x="1651000" y="4514850"/>
          <p14:tracePt t="70714" x="1638300" y="4508500"/>
          <p14:tracePt t="71267" x="1631950" y="4508500"/>
          <p14:tracePt t="71275" x="1619250" y="4508500"/>
          <p14:tracePt t="71283" x="1581150" y="4508500"/>
          <p14:tracePt t="71296" x="1479550" y="4508500"/>
          <p14:tracePt t="71313" x="1181100" y="4533900"/>
          <p14:tracePt t="71330" x="615950" y="4629150"/>
        </p14:tracePtLst>
      </p14:laserTrace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6716" y="4779150"/>
            <a:ext cx="8229600" cy="1202997"/>
          </a:xfrm>
        </p:spPr>
        <p:txBody>
          <a:bodyPr/>
          <a:lstStyle/>
          <a:p>
            <a:pPr marL="0" indent="0">
              <a:buNone/>
            </a:pPr>
            <a:r>
              <a:rPr lang="fr-CA" sz="1800" b="1" dirty="0" smtClean="0"/>
              <a:t>Statut: </a:t>
            </a:r>
            <a:r>
              <a:rPr lang="fr-CA" sz="1800" dirty="0" smtClean="0"/>
              <a:t>Statut de l’enregistrement</a:t>
            </a:r>
          </a:p>
          <a:p>
            <a:pPr marL="0" indent="0">
              <a:buNone/>
            </a:pPr>
            <a:r>
              <a:rPr lang="fr-CA" sz="1800" b="1" dirty="0" smtClean="0"/>
              <a:t>Publiée à: </a:t>
            </a:r>
            <a:r>
              <a:rPr lang="fr-CA" sz="1800" dirty="0" smtClean="0"/>
              <a:t>Espace de travail ou Emplacement de publication si déjà publié</a:t>
            </a:r>
          </a:p>
          <a:p>
            <a:pPr marL="0" indent="0">
              <a:buNone/>
            </a:pPr>
            <a:r>
              <a:rPr lang="fr-CA" sz="1800" b="1" dirty="0" smtClean="0"/>
              <a:t>Auteur : </a:t>
            </a:r>
            <a:r>
              <a:rPr lang="fr-CA" sz="1800" dirty="0" smtClean="0"/>
              <a:t>Compte d’usager créateur de la métadonnée et autorisé pour la publication</a:t>
            </a:r>
          </a:p>
          <a:p>
            <a:pPr marL="0" indent="0">
              <a:buNone/>
            </a:pPr>
            <a:r>
              <a:rPr lang="fr-CA" sz="1800" b="1" dirty="0" smtClean="0"/>
              <a:t>Dernier changement effectué par: </a:t>
            </a:r>
            <a:r>
              <a:rPr lang="fr-CA" sz="1800" dirty="0" smtClean="0"/>
              <a:t>Compte d’usager autorisé à éditer l’enregistrement</a:t>
            </a:r>
          </a:p>
        </p:txBody>
      </p:sp>
      <p:sp>
        <p:nvSpPr>
          <p:cNvPr id="2" name="Title 1"/>
          <p:cNvSpPr>
            <a:spLocks noGrp="1"/>
          </p:cNvSpPr>
          <p:nvPr>
            <p:ph type="title"/>
          </p:nvPr>
        </p:nvSpPr>
        <p:spPr/>
        <p:txBody>
          <a:bodyPr/>
          <a:lstStyle/>
          <a:p>
            <a:r>
              <a:rPr lang="fr-CA" noProof="0" dirty="0" smtClean="0"/>
              <a:t>Information de gestion pour l’enregistrement </a:t>
            </a:r>
            <a:endParaRPr lang="fr-CA" noProof="0" dirty="0"/>
          </a:p>
        </p:txBody>
      </p:sp>
      <p:pic>
        <p:nvPicPr>
          <p:cNvPr id="4" name="Picture 3"/>
          <p:cNvPicPr>
            <a:picLocks noChangeAspect="1"/>
          </p:cNvPicPr>
          <p:nvPr/>
        </p:nvPicPr>
        <p:blipFill rotWithShape="1">
          <a:blip r:embed="rId5"/>
          <a:srcRect t="3429"/>
          <a:stretch/>
        </p:blipFill>
        <p:spPr>
          <a:xfrm>
            <a:off x="179512" y="1124744"/>
            <a:ext cx="8764008" cy="3548942"/>
          </a:xfrm>
          <a:prstGeom prst="rect">
            <a:avLst/>
          </a:prstGeom>
          <a:ln>
            <a:solidFill>
              <a:schemeClr val="tx1">
                <a:lumMod val="50000"/>
                <a:lumOff val="50000"/>
              </a:schemeClr>
            </a:solidFill>
          </a:ln>
        </p:spPr>
      </p:pic>
      <p:sp>
        <p:nvSpPr>
          <p:cNvPr id="11" name="Rectangle 10"/>
          <p:cNvSpPr/>
          <p:nvPr/>
        </p:nvSpPr>
        <p:spPr>
          <a:xfrm>
            <a:off x="6012160" y="1700808"/>
            <a:ext cx="2808312" cy="252028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08727346"/>
      </p:ext>
    </p:extLst>
  </p:cSld>
  <p:clrMapOvr>
    <a:masterClrMapping/>
  </p:clrMapOvr>
  <mc:AlternateContent xmlns:mc="http://schemas.openxmlformats.org/markup-compatibility/2006" xmlns:p14="http://schemas.microsoft.com/office/powerpoint/2010/main">
    <mc:Choice Requires="p14">
      <p:transition spd="slow" p14:dur="2000" advTm="30855"/>
    </mc:Choice>
    <mc:Fallback xmlns="">
      <p:transition spd="slow" advTm="308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mod="1">
    <p:ext uri="{3A86A75C-4F4B-4683-9AE1-C65F6400EC91}">
      <p14:laserTraceLst xmlns:p14="http://schemas.microsoft.com/office/powerpoint/2010/main">
        <p14:tracePtLst>
          <p14:tracePt t="5936" x="69850" y="1797050"/>
          <p14:tracePt t="5954" x="101600" y="1797050"/>
          <p14:tracePt t="5975" x="107950" y="1797050"/>
          <p14:tracePt t="6045" x="127000" y="1797050"/>
          <p14:tracePt t="6075" x="146050" y="1797050"/>
          <p14:tracePt t="6113" x="184150" y="1797050"/>
          <p14:tracePt t="6144" x="215900" y="1803400"/>
          <p14:tracePt t="6178" x="298450" y="1816100"/>
          <p14:tracePt t="6211" x="342900" y="1828800"/>
          <p14:tracePt t="6218" x="355600" y="1828800"/>
          <p14:tracePt t="6249" x="400050" y="1828800"/>
          <p14:tracePt t="6282" x="457200" y="1828800"/>
          <p14:tracePt t="6315" x="552450" y="1835150"/>
          <p14:tracePt t="6349" x="628650" y="1841500"/>
          <p14:tracePt t="6382" x="685800" y="1847850"/>
          <p14:tracePt t="6416" x="774700" y="1854200"/>
          <p14:tracePt t="6434" x="850900" y="1866900"/>
          <p14:tracePt t="6468" x="952500" y="1879600"/>
          <p14:tracePt t="6501" x="1079500" y="1879600"/>
          <p14:tracePt t="6534" x="1301750" y="1879600"/>
          <p14:tracePt t="6567" x="1536700" y="1879600"/>
          <p14:tracePt t="6601" x="1714500" y="1879600"/>
          <p14:tracePt t="6634" x="1943100" y="1898650"/>
          <p14:tracePt t="6667" x="2165350" y="1898650"/>
          <p14:tracePt t="6701" x="2432050" y="1898650"/>
          <p14:tracePt t="6734" x="2628900" y="1898650"/>
          <p14:tracePt t="6767" x="2755900" y="1905000"/>
          <p14:tracePt t="6801" x="2819400" y="1905000"/>
          <p14:tracePt t="6834" x="2882900" y="1911350"/>
          <p14:tracePt t="6867" x="2952750" y="1911350"/>
          <p14:tracePt t="6900" x="3092450" y="1911350"/>
          <p14:tracePt t="6934" x="3238500" y="1911350"/>
          <p14:tracePt t="6938" x="3282950" y="1911350"/>
          <p14:tracePt t="6967" x="3403600" y="1911350"/>
          <p14:tracePt t="7000" x="3498850" y="1911350"/>
          <p14:tracePt t="7034" x="3632200" y="1911350"/>
          <p14:tracePt t="7067" x="3733800" y="1911350"/>
          <p14:tracePt t="7100" x="3892550" y="1911350"/>
          <p14:tracePt t="7134" x="4064000" y="1911350"/>
          <p14:tracePt t="7138" x="4102100" y="1911350"/>
          <p14:tracePt t="7167" x="4203700" y="1911350"/>
          <p14:tracePt t="7170" x="4229100" y="1911350"/>
          <p14:tracePt t="7200" x="4330700" y="1911350"/>
          <p14:tracePt t="7234" x="4406900" y="1911350"/>
          <p14:tracePt t="7267" x="4445000" y="1911350"/>
          <p14:tracePt t="7300" x="4495800" y="1917700"/>
          <p14:tracePt t="7333" x="4629150" y="1917700"/>
          <p14:tracePt t="7367" x="4819650" y="1917700"/>
          <p14:tracePt t="7400" x="5029200" y="1917700"/>
          <p14:tracePt t="7404" x="5067300" y="1917700"/>
          <p14:tracePt t="7433" x="5219700" y="1917700"/>
          <p14:tracePt t="7467" x="5321300" y="1917700"/>
          <p14:tracePt t="7500" x="5384800" y="1917700"/>
          <p14:tracePt t="7533" x="5461000" y="1917700"/>
          <p14:tracePt t="7567" x="5568950" y="1917700"/>
          <p14:tracePt t="7600" x="5695950" y="1917700"/>
          <p14:tracePt t="7633" x="5822950" y="1917700"/>
          <p14:tracePt t="7633" x="5854700" y="1917700"/>
          <p14:tracePt t="7666" x="5956300" y="1917700"/>
          <p14:tracePt t="7700" x="6000750" y="1917700"/>
          <p14:tracePt t="7790" x="6007100" y="1917700"/>
          <p14:tracePt t="7823" x="6019800" y="1917700"/>
          <p14:tracePt t="7826" x="6026150" y="1917700"/>
          <p14:tracePt t="7862" x="6045200" y="1917700"/>
          <p14:tracePt t="7899" x="6083300" y="1917700"/>
          <p14:tracePt t="8191" x="6089650" y="1917700"/>
          <p14:tracePt t="8224" x="6096000" y="1917700"/>
          <p14:tracePt t="8262" x="6102350" y="1917700"/>
          <p14:tracePt t="8299" x="6108700" y="1917700"/>
          <p14:tracePt t="8365" x="6121400" y="1917700"/>
          <p14:tracePt t="8691" x="6115050" y="1917700"/>
          <p14:tracePt t="8724" x="6102350" y="1917700"/>
          <p14:tracePt t="8732" x="6096000" y="1924050"/>
          <p14:tracePt t="8798" x="6089650" y="1930400"/>
          <p14:tracePt t="8865" x="6064250" y="1962150"/>
          <p14:tracePt t="8870" x="6057900" y="1968500"/>
          <p14:tracePt t="8928" x="6045200" y="2000250"/>
          <p14:tracePt t="8960" x="6038850" y="2006600"/>
          <p14:tracePt t="8994" x="6038850" y="2019300"/>
          <p14:tracePt t="9032" x="6038850" y="2032000"/>
          <p14:tracePt t="9095" x="6038850" y="2070100"/>
          <p14:tracePt t="9105" x="6038850" y="2076450"/>
          <p14:tracePt t="9127" x="6038850" y="2089150"/>
          <p14:tracePt t="9161" x="6038850" y="2101850"/>
          <p14:tracePt t="9198" x="6038850" y="2114550"/>
          <p14:tracePt t="9261" x="6038850" y="2133600"/>
          <p14:tracePt t="9293" x="6038850" y="2146300"/>
          <p14:tracePt t="9328" x="6038850" y="2152650"/>
          <p14:tracePt t="9365" x="6038850" y="2159000"/>
          <p14:tracePt t="9428" x="6038850" y="2171700"/>
          <p14:tracePt t="9556" x="6038850" y="2178050"/>
          <p14:tracePt t="9590" x="6038850" y="2197100"/>
          <p14:tracePt t="9627" x="6038850" y="2203450"/>
          <p14:tracePt t="9664" x="6038850" y="2216150"/>
          <p14:tracePt t="9668" x="6038850" y="2222500"/>
          <p14:tracePt t="9731" x="6045200" y="2241550"/>
          <p14:tracePt t="9794" x="6051550" y="2273300"/>
          <p14:tracePt t="9826" x="6051550" y="2286000"/>
          <p14:tracePt t="10056" x="6057900" y="2292350"/>
          <p14:tracePt t="10223" x="6064250" y="2292350"/>
          <p14:tracePt t="10256" x="6070600" y="2286000"/>
          <p14:tracePt t="10259" x="6076950" y="2279650"/>
          <p14:tracePt t="10293" x="6089650" y="2273300"/>
          <p14:tracePt t="10689" x="6089650" y="2266950"/>
          <p14:tracePt t="10793" x="6089650" y="2260600"/>
          <p14:tracePt t="10822" x="6096000" y="2254250"/>
          <p14:tracePt t="10859" x="6096000" y="2247900"/>
          <p14:tracePt t="10896" x="6096000" y="2241550"/>
          <p14:tracePt t="11092" x="6102350" y="2235200"/>
          <p14:tracePt t="11821" x="6102350" y="2254250"/>
          <p14:tracePt t="11855" x="6102350" y="2273300"/>
          <p14:tracePt t="11891" x="6102350" y="2279650"/>
          <p14:tracePt t="11929" x="6102350" y="2286000"/>
          <p14:tracePt t="11995" x="6102350" y="2305050"/>
          <p14:tracePt t="12007" x="6102350" y="2311400"/>
          <p14:tracePt t="12058" x="6102350" y="2324100"/>
          <p14:tracePt t="12091" x="6102350" y="2336800"/>
          <p14:tracePt t="12125" x="6102350" y="2349500"/>
          <p14:tracePt t="12133" x="6102350" y="2362200"/>
          <p14:tracePt t="12162" x="6102350" y="2368550"/>
          <p14:tracePt t="12226" x="6102350" y="2381250"/>
          <p14:tracePt t="12257" x="6102350" y="2393950"/>
          <p14:tracePt t="12292" x="6102350" y="2413000"/>
          <p14:tracePt t="12328" x="6102350" y="2419350"/>
          <p14:tracePt t="12392" x="6102350" y="2438400"/>
          <p14:tracePt t="12397" x="6102350" y="2444750"/>
          <p14:tracePt t="12424" x="6108700" y="2451100"/>
          <p14:tracePt t="12458" x="6108700" y="2457450"/>
          <p14:tracePt t="12495" x="6115050" y="2470150"/>
          <p14:tracePt t="12558" x="6121400" y="2482850"/>
          <p14:tracePt t="13037" x="6115050" y="2463800"/>
          <p14:tracePt t="13057" x="6108700" y="2432050"/>
          <p14:tracePt t="13078" x="6108700" y="2374900"/>
          <p14:tracePt t="13098" x="6102350" y="2336800"/>
          <p14:tracePt t="13129" x="6102350" y="2317750"/>
          <p14:tracePt t="13146" x="6102350" y="2311400"/>
          <p14:tracePt t="13836" x="6102350" y="2305050"/>
          <p14:tracePt t="13852" x="6102350" y="2298700"/>
          <p14:tracePt t="13878" x="6102350" y="2292350"/>
          <p14:tracePt t="15454" x="6102350" y="2298700"/>
          <p14:tracePt t="15470" x="6102350" y="2305050"/>
          <p14:tracePt t="15501" x="6102350" y="2311400"/>
          <p14:tracePt t="15548" x="6102350" y="2317750"/>
          <p14:tracePt t="15737" x="6102350" y="2324100"/>
          <p14:tracePt t="15754" x="6102350" y="2330450"/>
          <p14:tracePt t="15776" x="6102350" y="2343150"/>
          <p14:tracePt t="15800" x="6096000" y="2355850"/>
          <p14:tracePt t="15877" x="6096000" y="2362200"/>
          <p14:tracePt t="15892" x="6096000" y="2368550"/>
          <p14:tracePt t="15932" x="6096000" y="2381250"/>
          <p14:tracePt t="15959" x="6096000" y="2387600"/>
          <p14:tracePt t="15987" x="6096000" y="2400300"/>
          <p14:tracePt t="16037" x="6096000" y="2406650"/>
          <p14:tracePt t="16052" x="6102350" y="2413000"/>
          <p14:tracePt t="16080" x="6102350" y="2419350"/>
          <p14:tracePt t="16103" x="6108700" y="2425700"/>
          <p14:tracePt t="16127" x="6108700" y="2432050"/>
          <p14:tracePt t="16142" x="6108700" y="2438400"/>
          <p14:tracePt t="16171" x="6108700" y="2444750"/>
          <p14:tracePt t="16189" x="6108700" y="2451100"/>
          <p14:tracePt t="16230" x="6108700" y="2457450"/>
          <p14:tracePt t="16298" x="6108700" y="2463800"/>
          <p14:tracePt t="16318" x="6115050" y="2470150"/>
          <p14:tracePt t="16351" x="6115050" y="2476500"/>
          <p14:tracePt t="16374" x="6115050" y="2482850"/>
          <p14:tracePt t="16407" x="6115050" y="2489200"/>
          <p14:tracePt t="16499" x="6115050" y="2495550"/>
          <p14:tracePt t="20331" x="6115050" y="2501900"/>
          <p14:tracePt t="20338" x="6115050" y="2508250"/>
          <p14:tracePt t="20355" x="6115050" y="2514600"/>
          <p14:tracePt t="20373" x="6115050" y="2520950"/>
          <p14:tracePt t="20401" x="6115050" y="2527300"/>
          <p14:tracePt t="20423" x="6115050" y="2533650"/>
          <p14:tracePt t="20463" x="6115050" y="2540000"/>
          <p14:tracePt t="20497" x="6115050" y="2552700"/>
          <p14:tracePt t="20529" x="6115050" y="2565400"/>
          <p14:tracePt t="20563" x="6115050" y="2578100"/>
          <p14:tracePt t="20571" x="6115050" y="2584450"/>
          <p14:tracePt t="20596" x="6115050" y="2609850"/>
          <p14:tracePt t="20604" x="6115050" y="2616200"/>
          <p14:tracePt t="20629" x="6115050" y="2628900"/>
          <p14:tracePt t="20663" x="6115050" y="2667000"/>
          <p14:tracePt t="20667" x="6115050" y="2679700"/>
          <p14:tracePt t="20705" x="6115050" y="2705100"/>
          <p14:tracePt t="20728" x="6115050" y="2736850"/>
          <p14:tracePt t="20762" x="6115050" y="2762250"/>
          <p14:tracePt t="20795" x="6115050" y="2768600"/>
          <p14:tracePt t="20828" x="6115050" y="2774950"/>
          <p14:tracePt t="20900" x="6115050" y="2781300"/>
          <p14:tracePt t="20928" x="6115050" y="2787650"/>
          <p14:tracePt t="20967" x="6115050" y="2794000"/>
          <p14:tracePt t="21313" x="6115050" y="2787650"/>
          <p14:tracePt t="21346" x="6115050" y="2781300"/>
          <p14:tracePt t="21579" x="6121400" y="2768600"/>
          <p14:tracePt t="21712" x="6121400" y="2762250"/>
          <p14:tracePt t="21783" x="6121400" y="2755900"/>
          <p14:tracePt t="22978" x="6121400" y="2762250"/>
          <p14:tracePt t="23011" x="6121400" y="2768600"/>
          <p14:tracePt t="23049" x="6121400" y="2774950"/>
          <p14:tracePt t="23087" x="6121400" y="2806700"/>
          <p14:tracePt t="23150" x="6121400" y="2863850"/>
          <p14:tracePt t="23182" x="6108700" y="2901950"/>
          <p14:tracePt t="23216" x="6102350" y="2946400"/>
          <p14:tracePt t="23224" x="6096000" y="2965450"/>
          <p14:tracePt t="23253" x="6089650" y="3003550"/>
          <p14:tracePt t="23320" x="6083300" y="3060700"/>
          <p14:tracePt t="23333" x="6083300" y="3073400"/>
          <p14:tracePt t="23382" x="6076950" y="3098800"/>
          <p14:tracePt t="23414" x="6070600" y="3130550"/>
          <p14:tracePt t="23448" x="6057900" y="3162300"/>
          <p14:tracePt t="23486" x="6057900" y="3194050"/>
          <p14:tracePt t="23550" x="6057900" y="3251200"/>
          <p14:tracePt t="23581" x="6057900" y="3276600"/>
          <p14:tracePt t="23615" x="6057900" y="3289300"/>
          <p14:tracePt t="23653" x="6057900" y="3308350"/>
          <p14:tracePt t="23716" x="6057900" y="3327400"/>
          <p14:tracePt t="23748" x="6057900" y="3346450"/>
          <p14:tracePt t="23782" x="6057900" y="3359150"/>
          <p14:tracePt t="23820" x="6057900" y="3378200"/>
          <p14:tracePt t="23884" x="6051550" y="3409950"/>
          <p14:tracePt t="23913" x="6051550" y="3416300"/>
          <p14:tracePt t="23948" x="6051550" y="3441700"/>
          <p14:tracePt t="23985" x="6051550" y="3467100"/>
          <p14:tracePt t="23989" x="6051550" y="3473450"/>
          <p14:tracePt t="24049" x="6051550" y="3505200"/>
          <p14:tracePt t="24054" x="6051550" y="3517900"/>
          <p14:tracePt t="24080" x="6051550" y="3543300"/>
          <p14:tracePt t="24084" x="6051550" y="3549650"/>
          <p14:tracePt t="24114" x="6051550" y="3568700"/>
          <p14:tracePt t="24152" x="6051550" y="3613150"/>
          <p14:tracePt t="24160" x="6051550" y="3619500"/>
          <p14:tracePt t="24215" x="6051550" y="3657600"/>
          <p14:tracePt t="24226" x="6051550" y="3670300"/>
          <p14:tracePt t="24247" x="6051550" y="3676650"/>
          <p14:tracePt t="24255" x="6051550" y="3683000"/>
          <p14:tracePt t="24281" x="6057900" y="3708400"/>
          <p14:tracePt t="24285" x="6064250" y="3714750"/>
          <p14:tracePt t="24319" x="6064250" y="3740150"/>
          <p14:tracePt t="24385" x="6070600" y="3778250"/>
          <p14:tracePt t="24395" x="6076950" y="3784600"/>
          <p14:tracePt t="24448" x="6083300" y="3797300"/>
          <p14:tracePt t="24480" x="6089650" y="3803650"/>
          <p14:tracePt t="24592" x="6089650" y="3810000"/>
          <p14:tracePt t="24648" x="6096000" y="3822700"/>
          <p14:tracePt t="24681" x="6096000" y="3829050"/>
          <p14:tracePt t="24714" x="6102350" y="3841750"/>
          <p14:tracePt t="24851" x="6108700" y="3841750"/>
          <p14:tracePt t="25043" x="6115050" y="3841750"/>
          <p14:tracePt t="25051" x="6121400" y="3848100"/>
          <p14:tracePt t="25244" x="6127750" y="3854450"/>
          <p14:tracePt t="25314" x="6134100" y="3854450"/>
          <p14:tracePt t="25380" x="6140450" y="3854450"/>
          <p14:tracePt t="25516" x="6146800" y="3854450"/>
          <p14:tracePt t="25543" x="6153150" y="3854450"/>
          <p14:tracePt t="25580" x="6159500" y="3854450"/>
          <p14:tracePt t="25613" x="6184900" y="3854450"/>
          <p14:tracePt t="26259" x="6191250" y="3848100"/>
          <p14:tracePt t="26330" x="6184900" y="3841750"/>
          <p14:tracePt t="26380" x="6178550" y="3835400"/>
          <p14:tracePt t="26417" x="6178550" y="3829050"/>
          <p14:tracePt t="26443" x="6178550" y="3816350"/>
          <p14:tracePt t="26465" x="6172200" y="3797300"/>
          <p14:tracePt t="28407" x="6172200" y="3803650"/>
          <p14:tracePt t="28424" x="6172200" y="3810000"/>
          <p14:tracePt t="28449" x="6172200" y="3816350"/>
          <p14:tracePt t="28452" x="6165850" y="3822700"/>
          <p14:tracePt t="28481" x="6159500" y="3835400"/>
          <p14:tracePt t="29406" x="6153150" y="3835400"/>
          <p14:tracePt t="29423" x="6127750" y="3829050"/>
          <p14:tracePt t="29448" x="6064250" y="3822700"/>
          <p14:tracePt t="29465" x="6019800" y="3822700"/>
          <p14:tracePt t="29483" x="5969000" y="3822700"/>
          <p14:tracePt t="29508" x="5822950" y="3822700"/>
          <p14:tracePt t="29529" x="5746750" y="3822700"/>
          <p14:tracePt t="29561" x="5518150" y="3822700"/>
          <p14:tracePt t="29576" x="5403850" y="3822700"/>
          <p14:tracePt t="29594" x="5283200" y="3822700"/>
          <p14:tracePt t="29615" x="5073650" y="3822700"/>
          <p14:tracePt t="29621" x="5010150" y="3822700"/>
          <p14:tracePt t="29647" x="4775200" y="3822700"/>
          <p14:tracePt t="29677" x="4394200" y="3822700"/>
          <p14:tracePt t="29699" x="4191000" y="3822700"/>
          <p14:tracePt t="29726" x="3746500" y="3822700"/>
          <p14:tracePt t="29745" x="3530600" y="3822700"/>
          <p14:tracePt t="29763" x="3282950" y="3822700"/>
          <p14:tracePt t="29792" x="2819400" y="3822700"/>
          <p14:tracePt t="29810" x="2571750" y="3822700"/>
          <p14:tracePt t="29828" x="2317750" y="3822700"/>
          <p14:tracePt t="29844" x="1860550" y="3822700"/>
          <p14:tracePt t="29857" x="1619250" y="3822700"/>
          <p14:tracePt t="29878" x="1022350" y="3898900"/>
          <p14:tracePt t="29893" x="501650" y="3930650"/>
          <p14:tracePt t="29904" x="266700" y="3930650"/>
        </p14:tracePtLst>
      </p14:laserTrace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Contenu de l’enregistrement </a:t>
            </a:r>
            <a:br>
              <a:rPr lang="fr-CA" dirty="0" smtClean="0"/>
            </a:br>
            <a:r>
              <a:rPr lang="fr-CA" dirty="0" smtClean="0"/>
              <a:t>en Ébauche versus Publiées</a:t>
            </a:r>
            <a:endParaRPr lang="fr-CA" noProof="0" dirty="0"/>
          </a:p>
        </p:txBody>
      </p:sp>
      <p:sp>
        <p:nvSpPr>
          <p:cNvPr id="3" name="Content Placeholder 2"/>
          <p:cNvSpPr>
            <a:spLocks noGrp="1"/>
          </p:cNvSpPr>
          <p:nvPr>
            <p:ph idx="1"/>
          </p:nvPr>
        </p:nvSpPr>
        <p:spPr/>
        <p:txBody>
          <a:bodyPr/>
          <a:lstStyle/>
          <a:p>
            <a:pPr marL="0" indent="0">
              <a:buNone/>
            </a:pPr>
            <a:r>
              <a:rPr lang="fr-CA" sz="2400" dirty="0" smtClean="0"/>
              <a:t>Pour un enregistrement détenant un statut </a:t>
            </a:r>
            <a:r>
              <a:rPr lang="fr-CA" sz="2400" i="1" dirty="0" smtClean="0"/>
              <a:t>Publiées &amp; Ébauche</a:t>
            </a:r>
            <a:r>
              <a:rPr lang="fr-CA" sz="2400" dirty="0" smtClean="0"/>
              <a:t>, le contenu correspondant à chaque statut peut-être consulté.</a:t>
            </a:r>
            <a:endParaRPr lang="fr-FR" sz="2400" dirty="0" smtClean="0"/>
          </a:p>
        </p:txBody>
      </p:sp>
      <p:pic>
        <p:nvPicPr>
          <p:cNvPr id="4" name="Picture 3"/>
          <p:cNvPicPr>
            <a:picLocks noChangeAspect="1"/>
          </p:cNvPicPr>
          <p:nvPr/>
        </p:nvPicPr>
        <p:blipFill>
          <a:blip r:embed="rId6"/>
          <a:stretch>
            <a:fillRect/>
          </a:stretch>
        </p:blipFill>
        <p:spPr>
          <a:xfrm>
            <a:off x="149822" y="2020837"/>
            <a:ext cx="8568258" cy="2133730"/>
          </a:xfrm>
          <a:prstGeom prst="rect">
            <a:avLst/>
          </a:prstGeom>
          <a:ln w="28575">
            <a:solidFill>
              <a:schemeClr val="tx2">
                <a:lumMod val="60000"/>
                <a:lumOff val="40000"/>
              </a:schemeClr>
            </a:solidFill>
          </a:ln>
        </p:spPr>
      </p:pic>
      <p:pic>
        <p:nvPicPr>
          <p:cNvPr id="5" name="Picture 4"/>
          <p:cNvPicPr>
            <a:picLocks noChangeAspect="1"/>
          </p:cNvPicPr>
          <p:nvPr/>
        </p:nvPicPr>
        <p:blipFill>
          <a:blip r:embed="rId7"/>
          <a:stretch>
            <a:fillRect/>
          </a:stretch>
        </p:blipFill>
        <p:spPr>
          <a:xfrm>
            <a:off x="366248" y="4119469"/>
            <a:ext cx="8784976" cy="1994995"/>
          </a:xfrm>
          <a:prstGeom prst="rect">
            <a:avLst/>
          </a:prstGeom>
          <a:ln w="25400">
            <a:solidFill>
              <a:srgbClr val="C00000"/>
            </a:solidFill>
          </a:ln>
        </p:spPr>
      </p:pic>
      <p:sp>
        <p:nvSpPr>
          <p:cNvPr id="7" name="Rectangle 6"/>
          <p:cNvSpPr/>
          <p:nvPr/>
        </p:nvSpPr>
        <p:spPr>
          <a:xfrm rot="20982308">
            <a:off x="1768557" y="1927577"/>
            <a:ext cx="4716484" cy="1754326"/>
          </a:xfrm>
          <a:prstGeom prst="rect">
            <a:avLst/>
          </a:prstGeom>
          <a:noFill/>
        </p:spPr>
        <p:txBody>
          <a:bodyPr wrap="square" lIns="91440" tIns="45720" rIns="91440" bIns="45720">
            <a:spAutoFit/>
          </a:bodyPr>
          <a:lstStyle/>
          <a:p>
            <a:pPr algn="ctr"/>
            <a:r>
              <a:rPr lang="en-US" sz="5400" b="0" cap="none" spc="0" dirty="0" smtClean="0">
                <a:ln w="0"/>
                <a:solidFill>
                  <a:schemeClr val="accent1"/>
                </a:solidFill>
                <a:effectLst>
                  <a:outerShdw blurRad="38100" dist="25400" dir="5400000" algn="ctr" rotWithShape="0">
                    <a:srgbClr val="6E747A">
                      <a:alpha val="43000"/>
                    </a:srgbClr>
                  </a:outerShdw>
                </a:effectLst>
              </a:rPr>
              <a:t>Modifications</a:t>
            </a:r>
          </a:p>
          <a:p>
            <a:pPr algn="ctr"/>
            <a:r>
              <a:rPr lang="en-US" sz="5400" b="0" cap="none" spc="0" dirty="0" smtClean="0">
                <a:ln w="0"/>
                <a:solidFill>
                  <a:schemeClr val="accent1"/>
                </a:solidFill>
                <a:effectLst>
                  <a:outerShdw blurRad="38100" dist="25400" dir="5400000" algn="ctr" rotWithShape="0">
                    <a:srgbClr val="6E747A">
                      <a:alpha val="43000"/>
                    </a:srgbClr>
                  </a:outerShdw>
                </a:effectLst>
              </a:rPr>
              <a:t> </a:t>
            </a:r>
            <a:r>
              <a:rPr lang="en-US" sz="5400" b="0" cap="none" spc="0" dirty="0" err="1" smtClean="0">
                <a:ln w="0"/>
                <a:solidFill>
                  <a:schemeClr val="accent1"/>
                </a:solidFill>
                <a:effectLst>
                  <a:outerShdw blurRad="38100" dist="25400" dir="5400000" algn="ctr" rotWithShape="0">
                    <a:srgbClr val="6E747A">
                      <a:alpha val="43000"/>
                    </a:srgbClr>
                  </a:outerShdw>
                </a:effectLst>
              </a:rPr>
              <a:t>en</a:t>
            </a:r>
            <a:r>
              <a:rPr lang="en-US" sz="5400" b="0" cap="none" spc="0" dirty="0" smtClean="0">
                <a:ln w="0"/>
                <a:solidFill>
                  <a:schemeClr val="accent1"/>
                </a:solidFill>
                <a:effectLst>
                  <a:outerShdw blurRad="38100" dist="25400" dir="5400000" algn="ctr" rotWithShape="0">
                    <a:srgbClr val="6E747A">
                      <a:alpha val="43000"/>
                    </a:srgbClr>
                  </a:outerShdw>
                </a:effectLst>
              </a:rPr>
              <a:t> </a:t>
            </a:r>
            <a:r>
              <a:rPr lang="en-US" sz="5400" b="0" cap="none" spc="0" dirty="0" err="1" smtClean="0">
                <a:ln w="0"/>
                <a:solidFill>
                  <a:schemeClr val="accent1"/>
                </a:solidFill>
                <a:effectLst>
                  <a:outerShdw blurRad="38100" dist="25400" dir="5400000" algn="ctr" rotWithShape="0">
                    <a:srgbClr val="6E747A">
                      <a:alpha val="43000"/>
                    </a:srgbClr>
                  </a:outerShdw>
                </a:effectLst>
              </a:rPr>
              <a:t>cours</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
        <p:nvSpPr>
          <p:cNvPr id="8" name="Curved Right Arrow 7"/>
          <p:cNvSpPr/>
          <p:nvPr/>
        </p:nvSpPr>
        <p:spPr>
          <a:xfrm rot="3609725">
            <a:off x="4203623" y="557110"/>
            <a:ext cx="1942352" cy="4925321"/>
          </a:xfrm>
          <a:prstGeom prst="curvedRightArrow">
            <a:avLst>
              <a:gd name="adj1" fmla="val 5415"/>
              <a:gd name="adj2" fmla="val 23881"/>
              <a:gd name="adj3" fmla="val 25000"/>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1" name="Curved Right Arrow 10"/>
          <p:cNvSpPr/>
          <p:nvPr/>
        </p:nvSpPr>
        <p:spPr>
          <a:xfrm rot="6109141" flipH="1">
            <a:off x="2831605" y="1651733"/>
            <a:ext cx="2438235" cy="7138916"/>
          </a:xfrm>
          <a:prstGeom prst="curvedRightArrow">
            <a:avLst>
              <a:gd name="adj1" fmla="val 5415"/>
              <a:gd name="adj2" fmla="val 23881"/>
              <a:gd name="adj3" fmla="val 25000"/>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3" name="Rectangle 12"/>
          <p:cNvSpPr/>
          <p:nvPr/>
        </p:nvSpPr>
        <p:spPr>
          <a:xfrm rot="20982308">
            <a:off x="2003056" y="4672849"/>
            <a:ext cx="4716484" cy="923330"/>
          </a:xfrm>
          <a:prstGeom prst="rect">
            <a:avLst/>
          </a:prstGeom>
          <a:noFill/>
        </p:spPr>
        <p:txBody>
          <a:bodyPr wrap="square" lIns="91440" tIns="45720" rIns="91440" bIns="45720">
            <a:spAutoFit/>
          </a:bodyPr>
          <a:lstStyle/>
          <a:p>
            <a:pPr algn="ctr"/>
            <a:r>
              <a:rPr lang="en-US" sz="5400" b="0" cap="none" spc="0" dirty="0" smtClean="0">
                <a:ln w="0"/>
                <a:solidFill>
                  <a:srgbClr val="C00000"/>
                </a:solidFill>
                <a:effectLst>
                  <a:outerShdw blurRad="38100" dist="25400" dir="5400000" algn="ctr" rotWithShape="0">
                    <a:srgbClr val="6E747A">
                      <a:alpha val="43000"/>
                    </a:srgbClr>
                  </a:outerShdw>
                </a:effectLst>
              </a:rPr>
              <a:t>Déjà </a:t>
            </a:r>
            <a:r>
              <a:rPr lang="en-US" sz="5400" b="0" cap="none" spc="0" dirty="0" err="1" smtClean="0">
                <a:ln w="0"/>
                <a:solidFill>
                  <a:srgbClr val="C00000"/>
                </a:solidFill>
                <a:effectLst>
                  <a:outerShdw blurRad="38100" dist="25400" dir="5400000" algn="ctr" rotWithShape="0">
                    <a:srgbClr val="6E747A">
                      <a:alpha val="43000"/>
                    </a:srgbClr>
                  </a:outerShdw>
                </a:effectLst>
              </a:rPr>
              <a:t>publié</a:t>
            </a:r>
            <a:endParaRPr lang="en-US" sz="5400" b="0" cap="none" spc="0" dirty="0">
              <a:ln w="0"/>
              <a:solidFill>
                <a:srgbClr val="C00000"/>
              </a:solidFill>
              <a:effectLst>
                <a:outerShdw blurRad="38100" dist="25400" dir="5400000" algn="ctr" rotWithShape="0">
                  <a:srgbClr val="6E747A">
                    <a:alpha val="43000"/>
                  </a:srgbClr>
                </a:outerShdw>
              </a:effectLst>
            </a:endParaRPr>
          </a:p>
        </p:txBody>
      </p:sp>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521700" y="6235700"/>
            <a:ext cx="406400" cy="406400"/>
          </a:xfrm>
          <a:prstGeom prst="rect">
            <a:avLst/>
          </a:prstGeom>
        </p:spPr>
      </p:pic>
    </p:spTree>
    <p:custDataLst>
      <p:tags r:id="rId1"/>
    </p:custDataLst>
    <p:extLst>
      <p:ext uri="{BB962C8B-B14F-4D97-AF65-F5344CB8AC3E}">
        <p14:creationId xmlns:p14="http://schemas.microsoft.com/office/powerpoint/2010/main" val="3050574178"/>
      </p:ext>
    </p:extLst>
  </p:cSld>
  <p:clrMapOvr>
    <a:masterClrMapping/>
  </p:clrMapOvr>
  <mc:AlternateContent xmlns:mc="http://schemas.openxmlformats.org/markup-compatibility/2006" xmlns:p14="http://schemas.microsoft.com/office/powerpoint/2010/main">
    <mc:Choice Requires="p14">
      <p:transition spd="slow" p14:dur="2000" advTm="24237"/>
    </mc:Choice>
    <mc:Fallback xmlns="">
      <p:transition spd="slow" advTm="242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par>
                          <p:cTn id="7" fill="hold">
                            <p:stCondLst>
                              <p:cond delay="1"/>
                            </p:stCondLst>
                            <p:childTnLst>
                              <p:par>
                                <p:cTn id="8" presetID="10" presetClass="entr" presetSubtype="0"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1000"/>
                            </p:stCondLst>
                            <p:childTnLst>
                              <p:par>
                                <p:cTn id="21" presetID="10" presetClass="entr" presetSubtype="0" fill="hold" grpId="1"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9"/>
                </p:tgtEl>
              </p:cMediaNode>
            </p:audio>
          </p:childTnLst>
        </p:cTn>
      </p:par>
    </p:tnLst>
    <p:bldLst>
      <p:bldP spid="7" grpId="0"/>
      <p:bldP spid="8" grpId="0" animBg="1"/>
      <p:bldP spid="8" grpId="1" animBg="1"/>
      <p:bldP spid="11" grpId="0" animBg="1"/>
      <p:bldP spid="13" grpId="0"/>
    </p:bldLst>
  </p:timing>
  <p:extLst mod="1">
    <p:ext uri="{3A86A75C-4F4B-4683-9AE1-C65F6400EC91}">
      <p14:laserTraceLst xmlns:p14="http://schemas.microsoft.com/office/powerpoint/2010/main">
        <p14:tracePtLst>
          <p14:tracePt t="7774" x="107950" y="2628900"/>
          <p14:tracePt t="7784" x="209550" y="2622550"/>
          <p14:tracePt t="7801" x="431800" y="2609850"/>
          <p14:tracePt t="7818" x="603250" y="2603500"/>
          <p14:tracePt t="7834" x="730250" y="2603500"/>
          <p14:tracePt t="7851" x="825500" y="2603500"/>
          <p14:tracePt t="7869" x="876300" y="2603500"/>
          <p14:tracePt t="7885" x="901700" y="2603500"/>
          <p14:tracePt t="7902" x="927100" y="2603500"/>
          <p14:tracePt t="7919" x="958850" y="2603500"/>
          <p14:tracePt t="7935" x="984250" y="2603500"/>
          <p14:tracePt t="7952" x="1022350" y="2609850"/>
          <p14:tracePt t="7968" x="1060450" y="2616200"/>
          <p14:tracePt t="7985" x="1104900" y="2616200"/>
          <p14:tracePt t="8002" x="1168400" y="2628900"/>
          <p14:tracePt t="8018" x="1238250" y="2641600"/>
          <p14:tracePt t="8034" x="1358900" y="2654300"/>
          <p14:tracePt t="8050" x="1466850" y="2667000"/>
          <p14:tracePt t="8067" x="1619250" y="2692400"/>
          <p14:tracePt t="8084" x="1778000" y="2717800"/>
          <p14:tracePt t="8101" x="1936750" y="2736850"/>
          <p14:tracePt t="8117" x="2070100" y="2755900"/>
          <p14:tracePt t="8134" x="2178050" y="2774950"/>
          <p14:tracePt t="8152" x="2317750" y="2787650"/>
          <p14:tracePt t="8167" x="2400300" y="2806700"/>
          <p14:tracePt t="8184" x="2470150" y="2813050"/>
          <p14:tracePt t="8200" x="2565400" y="2819400"/>
          <p14:tracePt t="8217" x="2647950" y="2838450"/>
          <p14:tracePt t="8234" x="2730500" y="2844800"/>
          <p14:tracePt t="8250" x="2813050" y="2857500"/>
          <p14:tracePt t="8267" x="2901950" y="2870200"/>
          <p14:tracePt t="8284" x="2971800" y="2889250"/>
          <p14:tracePt t="8301" x="3041650" y="2889250"/>
          <p14:tracePt t="8318" x="3124200" y="2889250"/>
          <p14:tracePt t="8319" x="3162300" y="2895600"/>
          <p14:tracePt t="8335" x="3232150" y="2901950"/>
          <p14:tracePt t="8351" x="3327400" y="2901950"/>
          <p14:tracePt t="8368" x="3422650" y="2901950"/>
          <p14:tracePt t="8383" x="3511550" y="2901950"/>
          <p14:tracePt t="8400" x="3619500" y="2901950"/>
          <p14:tracePt t="8417" x="3727450" y="2901950"/>
          <p14:tracePt t="8434" x="3816350" y="2901950"/>
          <p14:tracePt t="8451" x="3924300" y="2901950"/>
          <p14:tracePt t="8467" x="4006850" y="2901950"/>
          <p14:tracePt t="8483" x="4083050" y="2901950"/>
          <p14:tracePt t="8500" x="4152900" y="2901950"/>
          <p14:tracePt t="8517" x="4216400" y="2901950"/>
          <p14:tracePt t="8534" x="4279900" y="2901950"/>
          <p14:tracePt t="8565" x="4368800" y="2901950"/>
          <p14:tracePt t="8569" x="4387850" y="2901950"/>
          <p14:tracePt t="8600" x="4413250" y="2901950"/>
          <p14:tracePt t="8631" x="4425950" y="2901950"/>
          <p14:tracePt t="8651" x="4432300" y="2901950"/>
          <p14:tracePt t="8683" x="4457700" y="2901950"/>
          <p14:tracePt t="8687" x="4464050" y="2901950"/>
          <p14:tracePt t="8716" x="4502150" y="2901950"/>
          <p14:tracePt t="8747" x="4572000" y="2895600"/>
          <p14:tracePt t="8750" x="4597400" y="2895600"/>
          <p14:tracePt t="8781" x="4667250" y="2895600"/>
          <p14:tracePt t="8783" x="4692650" y="2895600"/>
          <p14:tracePt t="8814" x="4749800" y="2895600"/>
          <p14:tracePt t="8816" x="4775200" y="2895600"/>
          <p14:tracePt t="8847" x="4838700" y="2889250"/>
          <p14:tracePt t="8855" x="4851400" y="2889250"/>
          <p14:tracePt t="8883" x="4895850" y="2876550"/>
          <p14:tracePt t="8914" x="4940300" y="2870200"/>
          <p14:tracePt t="8927" x="4953000" y="2870200"/>
          <p14:tracePt t="8951" x="4997450" y="2863850"/>
          <p14:tracePt t="8983" x="5035550" y="2863850"/>
          <p14:tracePt t="8991" x="5054600" y="2857500"/>
          <p14:tracePt t="9016" x="5073650" y="2857500"/>
          <p14:tracePt t="9047" x="5092700" y="2851150"/>
          <p14:tracePt t="9055" x="5099050" y="2844800"/>
          <p14:tracePt t="9084" x="5130800" y="2838450"/>
          <p14:tracePt t="9117" x="5175250" y="2838450"/>
          <p14:tracePt t="9151" x="5276850" y="2838450"/>
          <p14:tracePt t="9159" x="5295900" y="2838450"/>
          <p14:tracePt t="9184" x="5353050" y="2838450"/>
          <p14:tracePt t="9217" x="5416550" y="2832100"/>
          <p14:tracePt t="9250" x="5480050" y="2832100"/>
          <p14:tracePt t="9255" x="5492750" y="2832100"/>
          <p14:tracePt t="9284" x="5518150" y="2832100"/>
          <p14:tracePt t="9316" x="5575300" y="2832100"/>
          <p14:tracePt t="9346" x="5619750" y="2832100"/>
          <p14:tracePt t="9351" x="5626100" y="2832100"/>
          <p14:tracePt t="9381" x="5632450" y="2832100"/>
          <p14:tracePt t="10287" x="5632450" y="2838450"/>
          <p14:tracePt t="10319" x="5638800" y="2838450"/>
          <p14:tracePt t="10367" x="5645150" y="2838450"/>
          <p14:tracePt t="10399" x="5651500" y="2838450"/>
          <p14:tracePt t="10431" x="5657850" y="2838450"/>
          <p14:tracePt t="10463" x="5664200" y="2838450"/>
          <p14:tracePt t="10751" x="5657850" y="2838450"/>
          <p14:tracePt t="10759" x="5651500" y="2838450"/>
          <p14:tracePt t="10781" x="5619750" y="2825750"/>
          <p14:tracePt t="10813" x="5537200" y="2806700"/>
          <p14:tracePt t="10816" x="5524500" y="2800350"/>
          <p14:tracePt t="10848" x="5492750" y="2794000"/>
          <p14:tracePt t="11631" x="5511800" y="2794000"/>
          <p14:tracePt t="11639" x="5524500" y="2794000"/>
          <p14:tracePt t="11647" x="5537200" y="2794000"/>
          <p14:tracePt t="11678" x="5588000" y="2794000"/>
          <p14:tracePt t="11681" x="5613400" y="2806700"/>
          <p14:tracePt t="11712" x="5664200" y="2806700"/>
          <p14:tracePt t="11719" x="5676900" y="2813050"/>
          <p14:tracePt t="11748" x="5715000" y="2819400"/>
          <p14:tracePt t="11780" x="5778500" y="2819400"/>
          <p14:tracePt t="11810" x="5873750" y="2825750"/>
          <p14:tracePt t="11815" x="5905500" y="2832100"/>
          <p14:tracePt t="11846" x="6089650" y="2832100"/>
          <p14:tracePt t="11850" x="6165850" y="2832100"/>
          <p14:tracePt t="11880" x="6457950" y="2863850"/>
          <p14:tracePt t="11911" x="6642100" y="2870200"/>
          <p14:tracePt t="11911" x="6699250" y="2882900"/>
          <p14:tracePt t="11919" x="6724650" y="2882900"/>
          <p14:tracePt t="11948" x="6794500" y="2889250"/>
          <p14:tracePt t="11981" x="6826250" y="2889250"/>
          <p14:tracePt t="12007" x="6832600" y="2889250"/>
          <p14:tracePt t="12023" x="6838950" y="2889250"/>
          <p14:tracePt t="12047" x="6870700" y="2889250"/>
          <p14:tracePt t="12078" x="6940550" y="2889250"/>
          <p14:tracePt t="12080" x="6972300" y="2889250"/>
          <p14:tracePt t="12111" x="7131050" y="2908300"/>
          <p14:tracePt t="12111" x="7188200" y="2914650"/>
          <p14:tracePt t="12119" x="7213600" y="2914650"/>
          <p14:tracePt t="12147" x="7366000" y="2914650"/>
          <p14:tracePt t="12178" x="7480300" y="2914650"/>
          <p14:tracePt t="12191" x="7486650" y="2914650"/>
          <p14:tracePt t="12214" x="7499350" y="2908300"/>
          <p14:tracePt t="12245" x="7505700" y="2901950"/>
          <p14:tracePt t="12263" x="7512050" y="2895600"/>
          <p14:tracePt t="12281" x="7518400" y="2889250"/>
          <p14:tracePt t="12313" x="7531100" y="2870200"/>
          <p14:tracePt t="12344" x="7543800" y="2844800"/>
          <p14:tracePt t="12359" x="7556500" y="2838450"/>
          <p14:tracePt t="12381" x="7575550" y="2832100"/>
          <p14:tracePt t="12414" x="7626350" y="2819400"/>
          <p14:tracePt t="12417" x="7645400" y="2819400"/>
          <p14:tracePt t="12448" x="7721600" y="2806700"/>
          <p14:tracePt t="12481" x="7759700" y="2800350"/>
          <p14:tracePt t="12513" x="7772400" y="2794000"/>
          <p14:tracePt t="12567" x="7778750" y="2787650"/>
          <p14:tracePt t="12639" x="7778750" y="2781300"/>
          <p14:tracePt t="12663" x="7778750" y="2768600"/>
          <p14:tracePt t="12680" x="7772400" y="2762250"/>
          <p14:tracePt t="12710" x="7766050" y="2749550"/>
          <p14:tracePt t="12713" x="7759700" y="2743200"/>
          <p14:tracePt t="12744" x="7747000" y="2730500"/>
          <p14:tracePt t="12815" x="7740650" y="2730500"/>
          <p14:tracePt t="12839" x="7734300" y="2730500"/>
          <p14:tracePt t="12855" x="7727950" y="2736850"/>
          <p14:tracePt t="13031" x="7727950" y="2743200"/>
          <p14:tracePt t="13087" x="7734300" y="2743200"/>
          <p14:tracePt t="13127" x="7740650" y="2743200"/>
          <p14:tracePt t="13143" x="7747000" y="2743200"/>
          <p14:tracePt t="13167" x="7753350" y="2743200"/>
          <p14:tracePt t="13191" x="7759700" y="2736850"/>
          <p14:tracePt t="13632" x="7759700" y="2730500"/>
          <p14:tracePt t="13843" x="7753350" y="2736850"/>
          <p14:tracePt t="13877" x="7753350" y="2743200"/>
          <p14:tracePt t="14012" x="7753350" y="2749550"/>
          <p14:tracePt t="14043" x="7753350" y="2755900"/>
          <p14:tracePt t="14143" x="7753350" y="2768600"/>
          <p14:tracePt t="14178" x="7753350" y="2774950"/>
          <p14:tracePt t="14209" x="7759700" y="2781300"/>
          <p14:tracePt t="14313" x="7759700" y="2787650"/>
          <p14:tracePt t="14410" x="7772400" y="2781300"/>
          <p14:tracePt t="14446" x="7778750" y="2774950"/>
          <p14:tracePt t="14909" x="7785100" y="2774950"/>
          <p14:tracePt t="14912" x="7791450" y="2774950"/>
          <p14:tracePt t="14943" x="7797800" y="2787650"/>
          <p14:tracePt t="14978" x="7804150" y="2794000"/>
          <p14:tracePt t="16536" x="7804150" y="2800350"/>
          <p14:tracePt t="16552" x="7804150" y="2806700"/>
          <p14:tracePt t="16576" x="7804150" y="2813050"/>
          <p14:tracePt t="16593" x="7804150" y="2819400"/>
          <p14:tracePt t="16610" x="7804150" y="2832100"/>
          <p14:tracePt t="16627" x="7804150" y="2844800"/>
          <p14:tracePt t="16644" x="7804150" y="2857500"/>
          <p14:tracePt t="16659" x="7804150" y="2876550"/>
          <p14:tracePt t="16690" x="7804150" y="2908300"/>
          <p14:tracePt t="16695" x="7804150" y="2914650"/>
          <p14:tracePt t="16727" x="7804150" y="2927350"/>
          <p14:tracePt t="16736" x="7804150" y="2933700"/>
          <p14:tracePt t="16761" x="7804150" y="2946400"/>
          <p14:tracePt t="16792" x="7804150" y="2971800"/>
          <p14:tracePt t="16799" x="7797800" y="2971800"/>
          <p14:tracePt t="16809" x="7797800" y="2978150"/>
          <p14:tracePt t="16826" x="7797800" y="2997200"/>
          <p14:tracePt t="16843" x="7791450" y="3022600"/>
          <p14:tracePt t="16860" x="7785100" y="3048000"/>
          <p14:tracePt t="16876" x="7785100" y="3073400"/>
          <p14:tracePt t="16893" x="7785100" y="3105150"/>
          <p14:tracePt t="16909" x="7778750" y="3143250"/>
          <p14:tracePt t="16926" x="7766050" y="3181350"/>
          <p14:tracePt t="16944" x="7766050" y="3251200"/>
          <p14:tracePt t="16960" x="7766050" y="3302000"/>
          <p14:tracePt t="16976" x="7766050" y="3346450"/>
          <p14:tracePt t="16992" x="7766050" y="3397250"/>
          <p14:tracePt t="17009" x="7766050" y="3448050"/>
          <p14:tracePt t="17026" x="7766050" y="3505200"/>
          <p14:tracePt t="17043" x="7766050" y="3556000"/>
          <p14:tracePt t="17059" x="7766050" y="3606800"/>
          <p14:tracePt t="17076" x="7766050" y="3651250"/>
          <p14:tracePt t="17093" x="7766050" y="3702050"/>
          <p14:tracePt t="17109" x="7772400" y="3765550"/>
          <p14:tracePt t="17126" x="7778750" y="3816350"/>
          <p14:tracePt t="17144" x="7791450" y="3905250"/>
          <p14:tracePt t="17160" x="7797800" y="3943350"/>
          <p14:tracePt t="17177" x="7797800" y="3987800"/>
          <p14:tracePt t="17192" x="7804150" y="4019550"/>
          <p14:tracePt t="17209" x="7810500" y="4044950"/>
          <p14:tracePt t="17226" x="7810500" y="4070350"/>
          <p14:tracePt t="17244" x="7810500" y="4095750"/>
          <p14:tracePt t="17260" x="7810500" y="4114800"/>
          <p14:tracePt t="17277" x="7810500" y="4140200"/>
          <p14:tracePt t="17294" x="7810500" y="4171950"/>
          <p14:tracePt t="17310" x="7823200" y="4203700"/>
          <p14:tracePt t="17327" x="7823200" y="4229100"/>
          <p14:tracePt t="17344" x="7829550" y="4286250"/>
          <p14:tracePt t="17360" x="7829550" y="4311650"/>
          <p14:tracePt t="17376" x="7829550" y="4349750"/>
          <p14:tracePt t="17392" x="7829550" y="4375150"/>
          <p14:tracePt t="17409" x="7829550" y="4394200"/>
          <p14:tracePt t="17427" x="7829550" y="4413250"/>
          <p14:tracePt t="17444" x="7823200" y="4432300"/>
          <p14:tracePt t="17460" x="7816850" y="4445000"/>
          <p14:tracePt t="17477" x="7810500" y="4464050"/>
          <p14:tracePt t="17493" x="7810500" y="4476750"/>
          <p14:tracePt t="17510" x="7810500" y="4489450"/>
          <p14:tracePt t="17527" x="7804150" y="4495800"/>
          <p14:tracePt t="17543" x="7804150" y="4502150"/>
          <p14:tracePt t="17584" x="7804150" y="4508500"/>
          <p14:tracePt t="17600" x="7804150" y="4514850"/>
          <p14:tracePt t="17608" x="7804150" y="4521200"/>
          <p14:tracePt t="17616" x="7804150" y="4527550"/>
          <p14:tracePt t="17625" x="7804150" y="4533900"/>
          <p14:tracePt t="17642" x="7804150" y="4552950"/>
          <p14:tracePt t="17659" x="7804150" y="4565650"/>
          <p14:tracePt t="17676" x="7797800" y="4584700"/>
          <p14:tracePt t="17693" x="7797800" y="4597400"/>
          <p14:tracePt t="17710" x="7797800" y="4610100"/>
          <p14:tracePt t="20913" x="7804150" y="4610100"/>
          <p14:tracePt t="20920" x="7816850" y="4603750"/>
          <p14:tracePt t="20928" x="7848600" y="4584700"/>
          <p14:tracePt t="20939" x="7880350" y="4572000"/>
          <p14:tracePt t="20956" x="7969250" y="4533900"/>
          <p14:tracePt t="20972" x="8070850" y="4508500"/>
          <p14:tracePt t="20989" x="8128000" y="4489450"/>
          <p14:tracePt t="21006" x="8178800" y="4476750"/>
          <p14:tracePt t="21023" x="8210550" y="4470400"/>
          <p14:tracePt t="21039" x="8216900" y="4470400"/>
          <p14:tracePt t="21104" x="8223250" y="4470400"/>
          <p14:tracePt t="21120" x="8229600" y="4470400"/>
          <p14:tracePt t="21128" x="8242300" y="4470400"/>
          <p14:tracePt t="21140" x="8255000" y="4470400"/>
          <p14:tracePt t="21157" x="8293100" y="4464050"/>
          <p14:tracePt t="21173" x="8350250" y="4457700"/>
          <p14:tracePt t="21190" x="8445500" y="4457700"/>
          <p14:tracePt t="21207" x="8559800" y="4457700"/>
          <p14:tracePt t="21223" x="8667750" y="4457700"/>
          <p14:tracePt t="21225" x="8743950" y="4457700"/>
          <p14:tracePt t="21240" x="8877300" y="4457700"/>
          <p14:tracePt t="21257" x="9010650" y="4457700"/>
          <p14:tracePt t="21272" x="9131300" y="4445000"/>
        </p14:tracePtLst>
      </p14:laserTrace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noProof="0" dirty="0" smtClean="0"/>
              <a:t>Privilège d’édition</a:t>
            </a:r>
            <a:endParaRPr lang="fr-CA" noProof="0" dirty="0"/>
          </a:p>
        </p:txBody>
      </p:sp>
      <p:sp>
        <p:nvSpPr>
          <p:cNvPr id="16" name="Content Placeholder 2"/>
          <p:cNvSpPr txBox="1">
            <a:spLocks/>
          </p:cNvSpPr>
          <p:nvPr/>
        </p:nvSpPr>
        <p:spPr bwMode="auto">
          <a:xfrm>
            <a:off x="467544" y="2492896"/>
            <a:ext cx="8229600" cy="17641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Wingdings" panose="05000000000000000000"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CA" sz="2000" dirty="0" smtClean="0"/>
              <a:t>Pour obtenir le droit d’édition, l’utilisateur connecté doit:</a:t>
            </a:r>
          </a:p>
          <a:p>
            <a:r>
              <a:rPr lang="fr-CA" sz="2000" dirty="0"/>
              <a:t>Détenir un compte associé à l’espace de travail où réside l’enregistrement</a:t>
            </a:r>
          </a:p>
          <a:p>
            <a:r>
              <a:rPr lang="fr-CA" sz="2000" dirty="0" smtClean="0"/>
              <a:t>Se </a:t>
            </a:r>
            <a:r>
              <a:rPr lang="fr-CA" sz="2000" dirty="0"/>
              <a:t>désigner comme propriétaire de la session </a:t>
            </a:r>
            <a:r>
              <a:rPr lang="fr-CA" sz="2000" dirty="0" smtClean="0"/>
              <a:t>d’édition</a:t>
            </a:r>
            <a:endParaRPr lang="fr-CA" sz="2000" dirty="0"/>
          </a:p>
        </p:txBody>
      </p:sp>
      <p:grpSp>
        <p:nvGrpSpPr>
          <p:cNvPr id="26" name="Group 25"/>
          <p:cNvGrpSpPr/>
          <p:nvPr/>
        </p:nvGrpSpPr>
        <p:grpSpPr>
          <a:xfrm>
            <a:off x="1903883" y="1197322"/>
            <a:ext cx="6628557" cy="1223566"/>
            <a:chOff x="1115616" y="1053307"/>
            <a:chExt cx="6628557" cy="1223566"/>
          </a:xfrm>
        </p:grpSpPr>
        <p:sp>
          <p:nvSpPr>
            <p:cNvPr id="25" name="Rounded Rectangle 24"/>
            <p:cNvSpPr/>
            <p:nvPr/>
          </p:nvSpPr>
          <p:spPr>
            <a:xfrm>
              <a:off x="1115616" y="1053307"/>
              <a:ext cx="5400600" cy="1079549"/>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CA"/>
            </a:p>
          </p:txBody>
        </p:sp>
        <p:grpSp>
          <p:nvGrpSpPr>
            <p:cNvPr id="23" name="Group 22"/>
            <p:cNvGrpSpPr/>
            <p:nvPr/>
          </p:nvGrpSpPr>
          <p:grpSpPr>
            <a:xfrm>
              <a:off x="1340840" y="1124744"/>
              <a:ext cx="6403333" cy="1152129"/>
              <a:chOff x="1128636" y="1187936"/>
              <a:chExt cx="6615536" cy="1084725"/>
            </a:xfrm>
          </p:grpSpPr>
          <p:grpSp>
            <p:nvGrpSpPr>
              <p:cNvPr id="18" name="Group 17"/>
              <p:cNvGrpSpPr/>
              <p:nvPr/>
            </p:nvGrpSpPr>
            <p:grpSpPr>
              <a:xfrm>
                <a:off x="1128636" y="1187936"/>
                <a:ext cx="563044" cy="800904"/>
                <a:chOff x="899592" y="1467772"/>
                <a:chExt cx="563044" cy="800904"/>
              </a:xfrm>
            </p:grpSpPr>
            <p:pic>
              <p:nvPicPr>
                <p:cNvPr id="14" name="Picture 13"/>
                <p:cNvPicPr>
                  <a:picLocks noChangeAspect="1"/>
                </p:cNvPicPr>
                <p:nvPr/>
              </p:nvPicPr>
              <p:blipFill rotWithShape="1">
                <a:blip r:embed="rId6"/>
                <a:srcRect b="-1798"/>
                <a:stretch/>
              </p:blipFill>
              <p:spPr>
                <a:xfrm>
                  <a:off x="971600" y="1467772"/>
                  <a:ext cx="442392" cy="442392"/>
                </a:xfrm>
                <a:prstGeom prst="rect">
                  <a:avLst/>
                </a:prstGeom>
              </p:spPr>
            </p:pic>
            <p:pic>
              <p:nvPicPr>
                <p:cNvPr id="15" name="Picture 14"/>
                <p:cNvPicPr>
                  <a:picLocks noChangeAspect="1"/>
                </p:cNvPicPr>
                <p:nvPr/>
              </p:nvPicPr>
              <p:blipFill rotWithShape="1">
                <a:blip r:embed="rId7"/>
                <a:srcRect t="8349" b="12286"/>
                <a:stretch/>
              </p:blipFill>
              <p:spPr>
                <a:xfrm>
                  <a:off x="899592" y="1866502"/>
                  <a:ext cx="563044" cy="402174"/>
                </a:xfrm>
                <a:prstGeom prst="rect">
                  <a:avLst/>
                </a:prstGeom>
              </p:spPr>
            </p:pic>
          </p:grpSp>
          <p:sp>
            <p:nvSpPr>
              <p:cNvPr id="17" name="Content Placeholder 2"/>
              <p:cNvSpPr txBox="1">
                <a:spLocks/>
              </p:cNvSpPr>
              <p:nvPr/>
            </p:nvSpPr>
            <p:spPr bwMode="auto">
              <a:xfrm>
                <a:off x="1534644" y="1290166"/>
                <a:ext cx="6209528" cy="98249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Wingdings" panose="05000000000000000000"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CA" sz="2000" dirty="0" smtClean="0"/>
                  <a:t>Édition permise pour l’utilisateur connecté </a:t>
                </a:r>
                <a:endParaRPr lang="fr-CA" sz="1600" dirty="0" smtClean="0"/>
              </a:p>
              <a:p>
                <a:pPr marL="0" indent="0">
                  <a:buNone/>
                </a:pPr>
                <a:endParaRPr lang="fr-CA" sz="300" dirty="0" smtClean="0"/>
              </a:p>
              <a:p>
                <a:pPr marL="0" indent="0">
                  <a:buNone/>
                </a:pPr>
                <a:r>
                  <a:rPr lang="fr-CA" sz="2000" dirty="0" smtClean="0"/>
                  <a:t>Édition interdite pour l’utilisateur connecté</a:t>
                </a:r>
              </a:p>
            </p:txBody>
          </p:sp>
        </p:grpSp>
      </p:grpSp>
      <p:grpSp>
        <p:nvGrpSpPr>
          <p:cNvPr id="6" name="Group 5"/>
          <p:cNvGrpSpPr/>
          <p:nvPr/>
        </p:nvGrpSpPr>
        <p:grpSpPr>
          <a:xfrm>
            <a:off x="1094928" y="3717032"/>
            <a:ext cx="7055792" cy="2952328"/>
            <a:chOff x="1094928" y="3717032"/>
            <a:chExt cx="7055792" cy="2952328"/>
          </a:xfrm>
        </p:grpSpPr>
        <p:pic>
          <p:nvPicPr>
            <p:cNvPr id="22" name="Picture 21"/>
            <p:cNvPicPr>
              <a:picLocks noChangeAspect="1"/>
            </p:cNvPicPr>
            <p:nvPr/>
          </p:nvPicPr>
          <p:blipFill rotWithShape="1">
            <a:blip r:embed="rId8"/>
            <a:srcRect b="14584"/>
            <a:stretch/>
          </p:blipFill>
          <p:spPr>
            <a:xfrm>
              <a:off x="1094928" y="3717032"/>
              <a:ext cx="7055792" cy="2952328"/>
            </a:xfrm>
            <a:prstGeom prst="rect">
              <a:avLst/>
            </a:prstGeom>
            <a:ln>
              <a:solidFill>
                <a:schemeClr val="tx1">
                  <a:lumMod val="50000"/>
                  <a:lumOff val="50000"/>
                </a:schemeClr>
              </a:solidFill>
            </a:ln>
          </p:spPr>
        </p:pic>
        <p:sp>
          <p:nvSpPr>
            <p:cNvPr id="27" name="Rounded Rectangle 26"/>
            <p:cNvSpPr/>
            <p:nvPr/>
          </p:nvSpPr>
          <p:spPr>
            <a:xfrm>
              <a:off x="2483768" y="4653136"/>
              <a:ext cx="4176464" cy="216024"/>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521700" y="6235700"/>
            <a:ext cx="406400" cy="406400"/>
          </a:xfrm>
          <a:prstGeom prst="rect">
            <a:avLst/>
          </a:prstGeom>
        </p:spPr>
      </p:pic>
    </p:spTree>
    <p:custDataLst>
      <p:tags r:id="rId1"/>
    </p:custDataLst>
    <p:extLst>
      <p:ext uri="{BB962C8B-B14F-4D97-AF65-F5344CB8AC3E}">
        <p14:creationId xmlns:p14="http://schemas.microsoft.com/office/powerpoint/2010/main" val="3881343084"/>
      </p:ext>
    </p:extLst>
  </p:cSld>
  <p:clrMapOvr>
    <a:masterClrMapping/>
  </p:clrMapOvr>
  <mc:AlternateContent xmlns:mc="http://schemas.openxmlformats.org/markup-compatibility/2006" xmlns:p14="http://schemas.microsoft.com/office/powerpoint/2010/main">
    <mc:Choice Requires="p14">
      <p:transition spd="slow" p14:dur="2000" advTm="52028"/>
    </mc:Choice>
    <mc:Fallback xmlns="">
      <p:transition spd="slow" advTm="520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7"/>
                </p:tgtEl>
              </p:cMediaNode>
            </p:audio>
          </p:childTnLst>
        </p:cTn>
      </p:par>
    </p:tnLst>
    <p:bldLst>
      <p:bldP spid="16" grpId="0"/>
    </p:bldLst>
  </p:timing>
  <p:extLst mod="1">
    <p:ext uri="{3A86A75C-4F4B-4683-9AE1-C65F6400EC91}">
      <p14:laserTraceLst xmlns:p14="http://schemas.microsoft.com/office/powerpoint/2010/main">
        <p14:tracePtLst>
          <p14:tracePt t="4019" x="19050" y="1657350"/>
          <p14:tracePt t="4034" x="38100" y="1657350"/>
          <p14:tracePt t="4050" x="57150" y="1657350"/>
          <p14:tracePt t="4064" x="69850" y="1657350"/>
          <p14:tracePt t="4089" x="133350" y="1657350"/>
          <p14:tracePt t="4125" x="203200" y="1651000"/>
          <p14:tracePt t="4160" x="260350" y="1651000"/>
          <p14:tracePt t="4191" x="336550" y="1644650"/>
          <p14:tracePt t="4227" x="438150" y="1644650"/>
          <p14:tracePt t="4236" x="450850" y="1644650"/>
          <p14:tracePt t="4262" x="514350" y="1644650"/>
          <p14:tracePt t="4268" x="533400" y="1644650"/>
          <p14:tracePt t="4299" x="609600" y="1644650"/>
          <p14:tracePt t="4332" x="685800" y="1644650"/>
          <p14:tracePt t="4366" x="762000" y="1638300"/>
          <p14:tracePt t="4384" x="781050" y="1638300"/>
          <p14:tracePt t="4399" x="806450" y="1638300"/>
          <p14:tracePt t="4417" x="831850" y="1638300"/>
          <p14:tracePt t="4417" x="838200" y="1638300"/>
          <p14:tracePt t="4432" x="857250" y="1631950"/>
          <p14:tracePt t="4450" x="889000" y="1631950"/>
          <p14:tracePt t="4465" x="908050" y="1631950"/>
          <p14:tracePt t="4499" x="952500" y="1631950"/>
          <p14:tracePt t="4532" x="984250" y="1625600"/>
          <p14:tracePt t="4565" x="1028700" y="1619250"/>
          <p14:tracePt t="4599" x="1073150" y="1619250"/>
          <p14:tracePt t="4632" x="1123950" y="1619250"/>
          <p14:tracePt t="4667" x="1212850" y="1606550"/>
          <p14:tracePt t="4695" x="1257300" y="1600200"/>
          <p14:tracePt t="4706" x="1263650" y="1600200"/>
          <p14:tracePt t="4728" x="1270000" y="1593850"/>
          <p14:tracePt t="4737" x="1276350" y="1593850"/>
          <p14:tracePt t="4766" x="1308100" y="1587500"/>
          <p14:tracePt t="4800" x="1339850" y="1587500"/>
          <p14:tracePt t="4833" x="1403350" y="1581150"/>
          <p14:tracePt t="4833" x="1416050" y="1581150"/>
          <p14:tracePt t="4866" x="1447800" y="1581150"/>
          <p14:tracePt t="4899" x="1466850" y="1581150"/>
          <p14:tracePt t="4933" x="1479550" y="1581150"/>
          <p14:tracePt t="4966" x="1479550" y="1574800"/>
          <p14:tracePt t="4999" x="1485900" y="1574800"/>
          <p14:tracePt t="5033" x="1498600" y="1574800"/>
          <p14:tracePt t="5066" x="1511300" y="1574800"/>
          <p14:tracePt t="5099" x="1524000" y="1568450"/>
          <p14:tracePt t="5133" x="1530350" y="1568450"/>
          <p14:tracePt t="5166" x="1536700" y="1568450"/>
          <p14:tracePt t="5199" x="1543050" y="1568450"/>
          <p14:tracePt t="5204" x="1549400" y="1568450"/>
          <p14:tracePt t="5232" x="1555750" y="1568450"/>
          <p14:tracePt t="5237" x="1568450" y="1562100"/>
          <p14:tracePt t="5266" x="1581150" y="1562100"/>
          <p14:tracePt t="5299" x="1587500" y="1562100"/>
          <p14:tracePt t="5361" x="1600200" y="1562100"/>
          <p14:tracePt t="5395" x="1606550" y="1562100"/>
          <p14:tracePt t="5428" x="1619250" y="1562100"/>
          <p14:tracePt t="5858" x="1625600" y="1555750"/>
          <p14:tracePt t="5962" x="1625600" y="1549400"/>
          <p14:tracePt t="6091" x="1625600" y="1543050"/>
          <p14:tracePt t="6690" x="1625600" y="1536700"/>
          <p14:tracePt t="6725" x="1625600" y="1530350"/>
          <p14:tracePt t="6761" x="1625600" y="1517650"/>
          <p14:tracePt t="6799" x="1612900" y="1504950"/>
          <p14:tracePt t="6810" x="1600200" y="1504950"/>
          <p14:tracePt t="6862" x="1587500" y="1492250"/>
          <p14:tracePt t="6873" x="1581150" y="1485900"/>
          <p14:tracePt t="6927" x="1581150" y="1479550"/>
          <p14:tracePt t="7190" x="1581150" y="1498600"/>
          <p14:tracePt t="7223" x="1593850" y="1524000"/>
          <p14:tracePt t="7232" x="1593850" y="1530350"/>
          <p14:tracePt t="7261" x="1600200" y="1543050"/>
          <p14:tracePt t="7267" x="1600200" y="1549400"/>
          <p14:tracePt t="7362" x="1606550" y="1555750"/>
          <p14:tracePt t="8402" x="1600200" y="1549400"/>
          <p14:tracePt t="8460" x="1593850" y="1543050"/>
          <p14:tracePt t="8795" x="1587500" y="1543050"/>
          <p14:tracePt t="17748" x="1600200" y="1549400"/>
          <p14:tracePt t="17767" x="1670050" y="1555750"/>
          <p14:tracePt t="17783" x="1720850" y="1555750"/>
          <p14:tracePt t="17795" x="1733550" y="1562100"/>
          <p14:tracePt t="18231" x="1657350" y="1562100"/>
          <p14:tracePt t="18250" x="1466850" y="1562100"/>
          <p14:tracePt t="18266" x="1244600" y="1562100"/>
          <p14:tracePt t="18278" x="1035050" y="1581150"/>
          <p14:tracePt t="18301" x="819150" y="1625600"/>
          <p14:tracePt t="18312" x="768350" y="1631950"/>
          <p14:tracePt t="18329" x="704850" y="1644650"/>
          <p14:tracePt t="18368" x="673100" y="1676400"/>
          <p14:tracePt t="18401" x="673100" y="1695450"/>
          <p14:tracePt t="18406" x="673100" y="1701800"/>
          <p14:tracePt t="18443" x="673100" y="1720850"/>
          <p14:tracePt t="18449" x="660400" y="1733550"/>
          <p14:tracePt t="18477" x="609600" y="1758950"/>
          <p14:tracePt t="18510" x="533400" y="1765300"/>
          <p14:tracePt t="18543" x="457200" y="1765300"/>
          <p14:tracePt t="18576" x="349250" y="1765300"/>
          <p14:tracePt t="18610" x="228600" y="1765300"/>
          <p14:tracePt t="18621" x="184150" y="1765300"/>
          <p14:tracePt t="18643" x="127000" y="1765300"/>
          <p14:tracePt t="18654" x="95250" y="1765300"/>
          <p14:tracePt t="18676" x="25400" y="1778000"/>
          <p14:tracePt t="34367" x="57150" y="5949950"/>
          <p14:tracePt t="34387" x="247650" y="6013450"/>
          <p14:tracePt t="34402" x="406400" y="6064250"/>
          <p14:tracePt t="34409" x="488950" y="6083300"/>
          <p14:tracePt t="34436" x="660400" y="6146800"/>
          <p14:tracePt t="34441" x="673100" y="6153150"/>
          <p14:tracePt t="34460" x="679450" y="6159500"/>
          <p14:tracePt t="34499" x="628650" y="6191250"/>
          <p14:tracePt t="34505" x="615950" y="6197600"/>
          <p14:tracePt t="34532" x="590550" y="6235700"/>
          <p14:tracePt t="34537" x="590550" y="6248400"/>
          <p14:tracePt t="34566" x="628650" y="6311900"/>
          <p14:tracePt t="34583" x="666750" y="6343650"/>
          <p14:tracePt t="34613" x="749300" y="6394450"/>
          <p14:tracePt t="34646" x="857250" y="6445250"/>
          <p14:tracePt t="34679" x="977900" y="6464300"/>
          <p14:tracePt t="34690" x="1016000" y="6464300"/>
          <p14:tracePt t="34713" x="1149350" y="6464300"/>
          <p14:tracePt t="34726" x="1219200" y="6464300"/>
          <p14:tracePt t="34746" x="1270000" y="6464300"/>
          <p14:tracePt t="34757" x="1320800" y="6464300"/>
          <p14:tracePt t="34779" x="1352550" y="6457950"/>
          <p14:tracePt t="34790" x="1377950" y="6445250"/>
          <p14:tracePt t="34823" x="1441450" y="6432550"/>
          <p14:tracePt t="34857" x="1504950" y="6426200"/>
          <p14:tracePt t="34863" x="1524000" y="6426200"/>
          <p14:tracePt t="34890" x="1612900" y="6419850"/>
          <p14:tracePt t="34896" x="1651000" y="6419850"/>
          <p14:tracePt t="34923" x="1765300" y="6400800"/>
          <p14:tracePt t="34929" x="1816100" y="6394450"/>
          <p14:tracePt t="34957" x="1974850" y="6394450"/>
          <p14:tracePt t="34957" x="2032000" y="6381750"/>
          <p14:tracePt t="34990" x="2222500" y="6356350"/>
          <p14:tracePt t="35039" x="2413000" y="6324600"/>
          <p14:tracePt t="35053" x="2425700" y="6318250"/>
          <p14:tracePt t="35073" x="2463800" y="6305550"/>
          <p14:tracePt t="35107" x="2495550" y="6299200"/>
          <p14:tracePt t="35112" x="2520950" y="6292850"/>
          <p14:tracePt t="35140" x="2571750" y="6280150"/>
          <p14:tracePt t="35145" x="2603500" y="6280150"/>
          <p14:tracePt t="35173" x="2711450" y="6261100"/>
          <p14:tracePt t="35206" x="2825750" y="6242050"/>
          <p14:tracePt t="35240" x="2921000" y="6229350"/>
          <p14:tracePt t="35273" x="3016250" y="6223000"/>
          <p14:tracePt t="35306" x="3124200" y="6223000"/>
          <p14:tracePt t="35339" x="3219450" y="6210300"/>
          <p14:tracePt t="35345" x="3238500" y="6210300"/>
          <p14:tracePt t="35373" x="3282950" y="6203950"/>
          <p14:tracePt t="35406" x="3333750" y="6197600"/>
          <p14:tracePt t="35439" x="3371850" y="6191250"/>
          <p14:tracePt t="35473" x="3409950" y="6184900"/>
          <p14:tracePt t="35506" x="3460750" y="6178550"/>
          <p14:tracePt t="35539" x="3543300" y="6178550"/>
          <p14:tracePt t="35573" x="3644900" y="6178550"/>
          <p14:tracePt t="35606" x="3765550" y="6178550"/>
          <p14:tracePt t="35639" x="3822700" y="6178550"/>
          <p14:tracePt t="35673" x="3848100" y="6172200"/>
          <p14:tracePt t="35706" x="3860800" y="6165850"/>
          <p14:tracePt t="35739" x="3873500" y="6159500"/>
          <p14:tracePt t="35772" x="3898900" y="6153150"/>
          <p14:tracePt t="35806" x="3943350" y="6153150"/>
          <p14:tracePt t="35839" x="3968750" y="6146800"/>
          <p14:tracePt t="35872" x="3981450" y="6146800"/>
          <p14:tracePt t="35878" x="3987800" y="6140450"/>
          <p14:tracePt t="35908" x="3994150" y="6140450"/>
          <p14:tracePt t="35930" x="4000500" y="6140450"/>
          <p14:tracePt t="35943" x="4006850" y="6140450"/>
          <p14:tracePt t="35963" x="4013200" y="6140450"/>
          <p14:tracePt t="36063" x="4025900" y="6134100"/>
          <p14:tracePt t="36098" x="4038600" y="6127750"/>
          <p14:tracePt t="36224" x="4044950" y="6121400"/>
          <p14:tracePt t="36266" x="4064000" y="6115050"/>
          <p14:tracePt t="36298" x="4114800" y="6102350"/>
          <p14:tracePt t="36335" x="4127500" y="6096000"/>
          <p14:tracePt t="36564" x="4121150" y="6096000"/>
          <p14:tracePt t="36598" x="4114800" y="6096000"/>
          <p14:tracePt t="36642" x="4108450" y="6096000"/>
          <p14:tracePt t="36713" x="4102100" y="6102350"/>
          <p14:tracePt t="36865" x="4095750" y="6102350"/>
          <p14:tracePt t="44101" x="4102100" y="6102350"/>
          <p14:tracePt t="44774" x="3981450" y="6083300"/>
          <p14:tracePt t="44794" x="3937000" y="6083300"/>
          <p14:tracePt t="44816" x="3930650" y="6083300"/>
          <p14:tracePt t="44834" x="3924300" y="6083300"/>
          <p14:tracePt t="44897" x="3917950" y="6076950"/>
          <p14:tracePt t="44927" x="3917950" y="6070600"/>
          <p14:tracePt t="44961" x="3917950" y="6064250"/>
          <p14:tracePt t="44972" x="3911600" y="6057900"/>
          <p14:tracePt t="45003" x="3898900" y="6045200"/>
          <p14:tracePt t="45032" x="3892550" y="6026150"/>
          <p14:tracePt t="45053" x="3892550" y="6013450"/>
          <p14:tracePt t="45069" x="3892550" y="5994400"/>
          <p14:tracePt t="45115" x="3892550" y="5930900"/>
          <p14:tracePt t="45131" x="3898900" y="5911850"/>
          <p14:tracePt t="45151" x="3905250" y="5886450"/>
          <p14:tracePt t="45186" x="3905250" y="5873750"/>
          <p14:tracePt t="45192" x="3911600" y="5861050"/>
          <p14:tracePt t="45218" x="3911600" y="5848350"/>
          <p14:tracePt t="45223" x="3911600" y="5842000"/>
          <p14:tracePt t="45248" x="3917950" y="5829300"/>
          <p14:tracePt t="45254" x="3917950" y="5822950"/>
          <p14:tracePt t="45295" x="3924300" y="5791200"/>
          <p14:tracePt t="45331" x="3930650" y="5759450"/>
          <p14:tracePt t="45366" x="3937000" y="5727700"/>
          <p14:tracePt t="45378" x="3943350" y="5708650"/>
          <p14:tracePt t="45398" x="3943350" y="5676900"/>
          <p14:tracePt t="45409" x="3943350" y="5664200"/>
          <p14:tracePt t="45428" x="3943350" y="5651500"/>
          <p14:tracePt t="45444" x="3949700" y="5626100"/>
          <p14:tracePt t="45465" x="3949700" y="5594350"/>
          <p14:tracePt t="45472" x="3962400" y="5581650"/>
          <p14:tracePt t="45511" x="3962400" y="5549900"/>
          <p14:tracePt t="45522" x="3962400" y="5543550"/>
          <p14:tracePt t="45547" x="3962400" y="5518150"/>
          <p14:tracePt t="45555" x="3968750" y="5505450"/>
          <p14:tracePt t="45585" x="3968750" y="5486400"/>
          <p14:tracePt t="45615" x="3975100" y="5441950"/>
          <p14:tracePt t="45631" x="3975100" y="5422900"/>
          <p14:tracePt t="45661" x="3987800" y="5391150"/>
          <p14:tracePt t="45698" x="4000500" y="5346700"/>
          <p14:tracePt t="45710" x="4006850" y="5340350"/>
          <p14:tracePt t="45732" x="4019550" y="5302250"/>
          <p14:tracePt t="45761" x="4019550" y="5270500"/>
          <p14:tracePt t="45776" x="4019550" y="5257800"/>
          <p14:tracePt t="45788" x="4019550" y="5245100"/>
          <p14:tracePt t="45803" x="4025900" y="5232400"/>
          <p14:tracePt t="45816" x="4025900" y="5219700"/>
          <p14:tracePt t="45830" x="4032250" y="5194300"/>
          <p14:tracePt t="45859" x="4032250" y="5181600"/>
          <p14:tracePt t="45880" x="4032250" y="5168900"/>
          <p14:tracePt t="45892" x="4032250" y="5162550"/>
          <p14:tracePt t="45908" x="4032250" y="5156200"/>
          <p14:tracePt t="45925" x="4032250" y="5149850"/>
          <p14:tracePt t="45943" x="4032250" y="5137150"/>
          <p14:tracePt t="45960" x="4032250" y="5130800"/>
          <p14:tracePt t="45989" x="4032250" y="5124450"/>
          <p14:tracePt t="46003" x="4032250" y="5118100"/>
          <p14:tracePt t="46028" x="4032250" y="5105400"/>
          <p14:tracePt t="46034" x="4032250" y="5099050"/>
          <p14:tracePt t="46058" x="4032250" y="5092700"/>
          <p14:tracePt t="46072" x="4032250" y="5080000"/>
          <p14:tracePt t="46100" x="4032250" y="5067300"/>
          <p14:tracePt t="46114" x="4032250" y="5054600"/>
          <p14:tracePt t="46141" x="4032250" y="5048250"/>
          <p14:tracePt t="46160" x="4032250" y="5041900"/>
          <p14:tracePt t="46177" x="4032250" y="5035550"/>
          <p14:tracePt t="46205" x="4032250" y="5029200"/>
          <p14:tracePt t="46268" x="4032250" y="5022850"/>
        </p14:tracePtLst>
      </p14:laserTrace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Droit de publication</a:t>
            </a:r>
            <a:endParaRPr lang="fr-CA" noProof="0" dirty="0"/>
          </a:p>
        </p:txBody>
      </p:sp>
      <p:sp>
        <p:nvSpPr>
          <p:cNvPr id="5" name="Content Placeholder 2"/>
          <p:cNvSpPr txBox="1">
            <a:spLocks/>
          </p:cNvSpPr>
          <p:nvPr/>
        </p:nvSpPr>
        <p:spPr bwMode="auto">
          <a:xfrm>
            <a:off x="446856" y="1124744"/>
            <a:ext cx="2396952" cy="453650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Wingdings" panose="05000000000000000000"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CA" sz="1800" dirty="0" smtClean="0"/>
              <a:t>Pour obtenir le droit publication, </a:t>
            </a:r>
          </a:p>
          <a:p>
            <a:r>
              <a:rPr lang="fr-CA" sz="1800" dirty="0" smtClean="0"/>
              <a:t>l’utilisateur connecté doit être l’auteur de la métadonnée ou détenir un compte de réviseur pour l’espace de travail</a:t>
            </a:r>
          </a:p>
          <a:p>
            <a:endParaRPr lang="fr-CA" sz="1800" dirty="0"/>
          </a:p>
          <a:p>
            <a:pPr marL="0" indent="0">
              <a:buNone/>
            </a:pPr>
            <a:endParaRPr lang="fr-CA" sz="1800" dirty="0" smtClean="0"/>
          </a:p>
          <a:p>
            <a:r>
              <a:rPr lang="fr-CA" sz="1800" dirty="0" smtClean="0"/>
              <a:t>L’enregistrement doit être dans un état d’</a:t>
            </a:r>
            <a:r>
              <a:rPr lang="fr-CA" sz="1800" i="1" dirty="0" smtClean="0"/>
              <a:t>Ébauche</a:t>
            </a:r>
            <a:r>
              <a:rPr lang="fr-CA" sz="1800" dirty="0" smtClean="0"/>
              <a:t> ou </a:t>
            </a:r>
            <a:r>
              <a:rPr lang="fr-CA" sz="1800" i="1" dirty="0" smtClean="0"/>
              <a:t>Publiées et Ébauche</a:t>
            </a:r>
          </a:p>
        </p:txBody>
      </p:sp>
      <p:pic>
        <p:nvPicPr>
          <p:cNvPr id="3" name="Picture 2"/>
          <p:cNvPicPr>
            <a:picLocks noChangeAspect="1"/>
          </p:cNvPicPr>
          <p:nvPr/>
        </p:nvPicPr>
        <p:blipFill rotWithShape="1">
          <a:blip r:embed="rId5"/>
          <a:srcRect l="62754"/>
          <a:stretch/>
        </p:blipFill>
        <p:spPr>
          <a:xfrm>
            <a:off x="4365176" y="1124744"/>
            <a:ext cx="3735216" cy="3196356"/>
          </a:xfrm>
          <a:prstGeom prst="rect">
            <a:avLst/>
          </a:prstGeom>
          <a:ln>
            <a:solidFill>
              <a:schemeClr val="tx1">
                <a:lumMod val="50000"/>
                <a:lumOff val="50000"/>
              </a:schemeClr>
            </a:solidFill>
          </a:ln>
        </p:spPr>
      </p:pic>
      <p:cxnSp>
        <p:nvCxnSpPr>
          <p:cNvPr id="6" name="Straight Arrow Connector 5"/>
          <p:cNvCxnSpPr/>
          <p:nvPr/>
        </p:nvCxnSpPr>
        <p:spPr>
          <a:xfrm>
            <a:off x="2627784" y="2024844"/>
            <a:ext cx="2304256" cy="310535"/>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4" name="Rectangle 13"/>
          <p:cNvSpPr/>
          <p:nvPr/>
        </p:nvSpPr>
        <p:spPr>
          <a:xfrm>
            <a:off x="6300192" y="5517232"/>
            <a:ext cx="2551081" cy="360040"/>
          </a:xfrm>
          <a:prstGeom prst="rect">
            <a:avLst/>
          </a:prstGeom>
          <a:solidFill>
            <a:schemeClr val="lt1">
              <a:alpha val="0"/>
            </a:schemeClr>
          </a:solid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en-CA"/>
          </a:p>
        </p:txBody>
      </p:sp>
      <p:pic>
        <p:nvPicPr>
          <p:cNvPr id="9" name="Picture 8"/>
          <p:cNvPicPr>
            <a:picLocks noChangeAspect="1"/>
          </p:cNvPicPr>
          <p:nvPr/>
        </p:nvPicPr>
        <p:blipFill rotWithShape="1">
          <a:blip r:embed="rId6"/>
          <a:srcRect r="18488"/>
          <a:stretch/>
        </p:blipFill>
        <p:spPr>
          <a:xfrm>
            <a:off x="3491880" y="2888940"/>
            <a:ext cx="5359393" cy="3204356"/>
          </a:xfrm>
          <a:prstGeom prst="rect">
            <a:avLst/>
          </a:prstGeom>
          <a:ln>
            <a:solidFill>
              <a:schemeClr val="tx1">
                <a:lumMod val="50000"/>
                <a:lumOff val="50000"/>
              </a:schemeClr>
            </a:solidFill>
          </a:ln>
        </p:spPr>
      </p:pic>
      <p:cxnSp>
        <p:nvCxnSpPr>
          <p:cNvPr id="10" name="Straight Arrow Connector 9"/>
          <p:cNvCxnSpPr/>
          <p:nvPr/>
        </p:nvCxnSpPr>
        <p:spPr>
          <a:xfrm flipV="1">
            <a:off x="1969368" y="3933056"/>
            <a:ext cx="1522512" cy="432048"/>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950133380"/>
      </p:ext>
    </p:extLst>
  </p:cSld>
  <p:clrMapOvr>
    <a:masterClrMapping/>
  </p:clrMapOvr>
  <mc:AlternateContent xmlns:mc="http://schemas.openxmlformats.org/markup-compatibility/2006" xmlns:p14="http://schemas.microsoft.com/office/powerpoint/2010/main">
    <mc:Choice Requires="p14">
      <p:transition spd="slow" p14:dur="2000" advTm="30248"/>
    </mc:Choice>
    <mc:Fallback xmlns="">
      <p:transition spd="slow" advTm="302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ext uri="{3A86A75C-4F4B-4683-9AE1-C65F6400EC91}">
      <p14:laserTraceLst xmlns:p14="http://schemas.microsoft.com/office/powerpoint/2010/main">
        <p14:tracePtLst>
          <p14:tracePt t="6050" x="6350" y="1701800"/>
          <p14:tracePt t="6066" x="12700" y="1701800"/>
          <p14:tracePt t="6082" x="19050" y="1701800"/>
          <p14:tracePt t="6099" x="25400" y="1701800"/>
          <p14:tracePt t="6116" x="31750" y="1701800"/>
          <p14:tracePt t="6133" x="38100" y="1701800"/>
          <p14:tracePt t="6148" x="44450" y="1701800"/>
          <p14:tracePt t="6165" x="63500" y="1701800"/>
          <p14:tracePt t="6182" x="88900" y="1701800"/>
          <p14:tracePt t="6199" x="107950" y="1708150"/>
          <p14:tracePt t="6215" x="127000" y="1714500"/>
          <p14:tracePt t="6231" x="133350" y="1714500"/>
          <p14:tracePt t="6248" x="139700" y="1720850"/>
          <p14:tracePt t="6282" x="146050" y="1727200"/>
          <p14:tracePt t="6314" x="152400" y="1733550"/>
          <p14:tracePt t="6338" x="158750" y="1739900"/>
          <p14:tracePt t="6354" x="158750" y="1746250"/>
          <p14:tracePt t="6370" x="158750" y="1752600"/>
          <p14:tracePt t="6386" x="158750" y="1758950"/>
          <p14:tracePt t="6394" x="165100" y="1758950"/>
          <p14:tracePt t="6426" x="165100" y="1765300"/>
          <p14:tracePt t="6434" x="165100" y="1771650"/>
          <p14:tracePt t="6450" x="165100" y="1778000"/>
          <p14:tracePt t="6474" x="171450" y="1784350"/>
          <p14:tracePt t="6538" x="177800" y="1784350"/>
          <p14:tracePt t="6554" x="184150" y="1784350"/>
          <p14:tracePt t="6618" x="190500" y="1784350"/>
          <p14:tracePt t="6682" x="196850" y="1784350"/>
          <p14:tracePt t="6706" x="203200" y="1784350"/>
          <p14:tracePt t="6770" x="209550" y="1784350"/>
          <p14:tracePt t="6818" x="215900" y="1784350"/>
          <p14:tracePt t="6834" x="222250" y="1778000"/>
          <p14:tracePt t="7010" x="228600" y="1778000"/>
          <p14:tracePt t="7042" x="234950" y="1784350"/>
          <p14:tracePt t="7074" x="241300" y="1790700"/>
          <p14:tracePt t="7106" x="247650" y="1803400"/>
          <p14:tracePt t="7130" x="254000" y="1816100"/>
          <p14:tracePt t="7138" x="260350" y="1822450"/>
          <p14:tracePt t="7154" x="266700" y="1828800"/>
          <p14:tracePt t="7164" x="266700" y="1835150"/>
          <p14:tracePt t="7181" x="279400" y="1841500"/>
          <p14:tracePt t="7197" x="285750" y="1847850"/>
          <p14:tracePt t="7214" x="292100" y="1854200"/>
          <p14:tracePt t="7232" x="292100" y="1860550"/>
          <p14:tracePt t="7248" x="298450" y="1866900"/>
          <p14:tracePt t="7265" x="304800" y="1873250"/>
          <p14:tracePt t="7280" x="311150" y="1879600"/>
          <p14:tracePt t="7297" x="317500" y="1879600"/>
          <p14:tracePt t="7314" x="336550" y="1885950"/>
          <p14:tracePt t="7338" x="349250" y="1892300"/>
          <p14:tracePt t="7362" x="355600" y="1892300"/>
          <p14:tracePt t="7378" x="361950" y="1892300"/>
          <p14:tracePt t="7418" x="368300" y="1892300"/>
          <p14:tracePt t="7442" x="374650" y="1892300"/>
          <p14:tracePt t="7458" x="381000" y="1892300"/>
          <p14:tracePt t="7466" x="387350" y="1892300"/>
          <p14:tracePt t="7482" x="400050" y="1892300"/>
          <p14:tracePt t="7554" x="406400" y="1892300"/>
          <p14:tracePt t="7738" x="412750" y="1885950"/>
          <p14:tracePt t="7994" x="412750" y="1879600"/>
          <p14:tracePt t="8122" x="400050" y="1879600"/>
          <p14:tracePt t="10275" x="393700" y="1885950"/>
          <p14:tracePt t="10635" x="387350" y="1885950"/>
          <p14:tracePt t="10650" x="381000" y="1885950"/>
          <p14:tracePt t="13539" x="374650" y="1892300"/>
          <p14:tracePt t="17027" x="368300" y="1892300"/>
          <p14:tracePt t="17051" x="361950" y="1898650"/>
          <p14:tracePt t="17067" x="355600" y="1905000"/>
          <p14:tracePt t="17083" x="349250" y="1911350"/>
          <p14:tracePt t="17099" x="342900" y="1917700"/>
          <p14:tracePt t="17123" x="336550" y="1924050"/>
          <p14:tracePt t="17147" x="336550" y="1930400"/>
          <p14:tracePt t="17163" x="336550" y="1936750"/>
          <p14:tracePt t="17195" x="336550" y="1943100"/>
          <p14:tracePt t="17205" x="330200" y="1949450"/>
          <p14:tracePt t="17236" x="330200" y="1962150"/>
          <p14:tracePt t="17251" x="330200" y="1968500"/>
          <p14:tracePt t="17273" x="330200" y="1974850"/>
          <p14:tracePt t="17305" x="323850" y="1987550"/>
          <p14:tracePt t="17309" x="323850" y="1993900"/>
          <p14:tracePt t="17338" x="323850" y="2019300"/>
          <p14:tracePt t="17369" x="323850" y="2051050"/>
          <p14:tracePt t="17373" x="323850" y="2057400"/>
          <p14:tracePt t="17405" x="298450" y="2120900"/>
          <p14:tracePt t="17435" x="285750" y="2171700"/>
          <p14:tracePt t="17443" x="279400" y="2184400"/>
          <p14:tracePt t="17472" x="266700" y="2241550"/>
          <p14:tracePt t="17503" x="247650" y="2311400"/>
          <p14:tracePt t="17507" x="241300" y="2330450"/>
          <p14:tracePt t="17539" x="222250" y="2425700"/>
          <p14:tracePt t="17572" x="196850" y="2527300"/>
          <p14:tracePt t="17602" x="171450" y="2603500"/>
          <p14:tracePt t="17605" x="165100" y="2641600"/>
          <p14:tracePt t="17635" x="152400" y="2743200"/>
          <p14:tracePt t="17643" x="152400" y="2762250"/>
          <p14:tracePt t="17672" x="146050" y="2825750"/>
          <p14:tracePt t="17704" x="146050" y="2927350"/>
          <p14:tracePt t="17722" x="146050" y="2984500"/>
          <p14:tracePt t="17754" x="146050" y="3073400"/>
          <p14:tracePt t="17756" x="146050" y="3098800"/>
          <p14:tracePt t="17763" x="146050" y="3117850"/>
          <p14:tracePt t="17789" x="146050" y="3187700"/>
          <p14:tracePt t="17821" x="152400" y="3289300"/>
          <p14:tracePt t="17827" x="152400" y="3321050"/>
          <p14:tracePt t="17855" x="152400" y="3378200"/>
          <p14:tracePt t="17887" x="165100" y="3479800"/>
          <p14:tracePt t="17892" x="165100" y="3505200"/>
          <p14:tracePt t="17921" x="190500" y="3600450"/>
          <p14:tracePt t="17951" x="215900" y="3689350"/>
          <p14:tracePt t="17955" x="215900" y="3714750"/>
          <p14:tracePt t="17985" x="215900" y="3790950"/>
          <p14:tracePt t="17989" x="215900" y="3822700"/>
          <p14:tracePt t="18019" x="228600" y="3905250"/>
          <p14:tracePt t="18027" x="234950" y="3937000"/>
          <p14:tracePt t="18055" x="241300" y="4000500"/>
          <p14:tracePt t="18087" x="247650" y="4064000"/>
          <p14:tracePt t="18092" x="254000" y="4089400"/>
          <p14:tracePt t="18122" x="260350" y="4114800"/>
          <p14:tracePt t="18154" x="266700" y="4165600"/>
          <p14:tracePt t="18157" x="273050" y="4171950"/>
          <p14:tracePt t="18188" x="285750" y="4210050"/>
          <p14:tracePt t="18221" x="298450" y="4248150"/>
          <p14:tracePt t="18252" x="304800" y="4298950"/>
          <p14:tracePt t="18259" x="311150" y="4311650"/>
          <p14:tracePt t="18288" x="311150" y="4324350"/>
          <p14:tracePt t="18320" x="311150" y="4349750"/>
          <p14:tracePt t="18324" x="311150" y="4356100"/>
          <p14:tracePt t="18354" x="311150" y="4381500"/>
          <p14:tracePt t="18384" x="317500" y="4400550"/>
          <p14:tracePt t="18387" x="323850" y="4406900"/>
          <p14:tracePt t="18418" x="323850" y="4419600"/>
          <p14:tracePt t="18421" x="330200" y="4425950"/>
          <p14:tracePt t="18452" x="330200" y="4445000"/>
          <p14:tracePt t="18459" x="336550" y="4451350"/>
          <p14:tracePt t="18499" x="336550" y="4457700"/>
          <p14:tracePt t="18522" x="336550" y="4464050"/>
          <p14:tracePt t="18553" x="336550" y="4489450"/>
          <p14:tracePt t="18555" x="336550" y="4495800"/>
          <p14:tracePt t="18585" x="342900" y="4502150"/>
          <p14:tracePt t="18587" x="349250" y="4514850"/>
          <p14:tracePt t="18618" x="355600" y="4533900"/>
          <p14:tracePt t="18627" x="355600" y="4540250"/>
          <p14:tracePt t="18655" x="361950" y="4546600"/>
          <p14:tracePt t="18687" x="368300" y="4552950"/>
          <p14:tracePt t="18708" x="374650" y="4565650"/>
          <p14:tracePt t="18748" x="381000" y="4572000"/>
          <p14:tracePt t="18763" x="387350" y="4572000"/>
          <p14:tracePt t="18851" x="393700" y="4572000"/>
          <p14:tracePt t="18924" x="400050" y="4572000"/>
          <p14:tracePt t="18972" x="406400" y="4572000"/>
          <p14:tracePt t="19332" x="412750" y="4572000"/>
          <p14:tracePt t="19356" x="419100" y="4572000"/>
          <p14:tracePt t="19956" x="419100" y="4565650"/>
          <p14:tracePt t="20036" x="419100" y="4559300"/>
          <p14:tracePt t="20092" x="419100" y="4552950"/>
          <p14:tracePt t="20171" x="419100" y="4546600"/>
          <p14:tracePt t="20179" x="419100" y="4540250"/>
          <p14:tracePt t="28109" x="412750" y="4540250"/>
          <p14:tracePt t="28133" x="406400" y="4540250"/>
          <p14:tracePt t="28147" x="400050" y="4540250"/>
          <p14:tracePt t="28179" x="381000" y="4540250"/>
          <p14:tracePt t="28183" x="374650" y="4540250"/>
          <p14:tracePt t="28212" x="361950" y="4540250"/>
          <p14:tracePt t="28243" x="285750" y="4540250"/>
          <p14:tracePt t="28245" x="266700" y="4540250"/>
          <p14:tracePt t="28276" x="38100" y="4521200"/>
        </p14:tracePtLst>
      </p14:laserTrace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noProof="0" dirty="0" smtClean="0"/>
              <a:t>Pour devenir l’auteur de l’enregistrement</a:t>
            </a:r>
            <a:endParaRPr lang="fr-CA" noProof="0" dirty="0"/>
          </a:p>
        </p:txBody>
      </p:sp>
      <p:sp>
        <p:nvSpPr>
          <p:cNvPr id="16" name="Content Placeholder 2"/>
          <p:cNvSpPr txBox="1">
            <a:spLocks/>
          </p:cNvSpPr>
          <p:nvPr/>
        </p:nvSpPr>
        <p:spPr bwMode="auto">
          <a:xfrm>
            <a:off x="395536" y="1340768"/>
            <a:ext cx="8229600" cy="17641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Wingdings" panose="05000000000000000000"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CA" sz="2000" dirty="0" smtClean="0"/>
              <a:t>Pour obtenir le droit de publication, l’utilisateur connecté doit devenir l’auteur de l’enregistrement. </a:t>
            </a:r>
          </a:p>
          <a:p>
            <a:r>
              <a:rPr lang="fr-CA" sz="2000" dirty="0" smtClean="0"/>
              <a:t>Seul l’administrateur de l’espace de travail peut modifier l’</a:t>
            </a:r>
            <a:r>
              <a:rPr lang="fr-CA" sz="2000" b="1" dirty="0" smtClean="0"/>
              <a:t>auteur</a:t>
            </a:r>
            <a:r>
              <a:rPr lang="fr-CA" sz="2000" dirty="0" smtClean="0"/>
              <a:t> d’un enregistrement</a:t>
            </a:r>
          </a:p>
        </p:txBody>
      </p:sp>
      <p:grpSp>
        <p:nvGrpSpPr>
          <p:cNvPr id="6" name="Group 5"/>
          <p:cNvGrpSpPr/>
          <p:nvPr/>
        </p:nvGrpSpPr>
        <p:grpSpPr>
          <a:xfrm>
            <a:off x="287660" y="2780928"/>
            <a:ext cx="8388796" cy="2171700"/>
            <a:chOff x="251520" y="3104964"/>
            <a:chExt cx="8388796" cy="2171700"/>
          </a:xfrm>
        </p:grpSpPr>
        <p:pic>
          <p:nvPicPr>
            <p:cNvPr id="3" name="Picture 2"/>
            <p:cNvPicPr>
              <a:picLocks noChangeAspect="1"/>
            </p:cNvPicPr>
            <p:nvPr/>
          </p:nvPicPr>
          <p:blipFill>
            <a:blip r:embed="rId5"/>
            <a:stretch>
              <a:fillRect/>
            </a:stretch>
          </p:blipFill>
          <p:spPr>
            <a:xfrm>
              <a:off x="791716" y="3104964"/>
              <a:ext cx="7848600" cy="2171700"/>
            </a:xfrm>
            <a:prstGeom prst="rect">
              <a:avLst/>
            </a:prstGeom>
            <a:ln>
              <a:solidFill>
                <a:schemeClr val="tx1">
                  <a:lumMod val="50000"/>
                  <a:lumOff val="50000"/>
                </a:schemeClr>
              </a:solidFill>
            </a:ln>
          </p:spPr>
        </p:pic>
        <p:sp>
          <p:nvSpPr>
            <p:cNvPr id="19" name="Left Arrow 18"/>
            <p:cNvSpPr/>
            <p:nvPr/>
          </p:nvSpPr>
          <p:spPr>
            <a:xfrm rot="16200000">
              <a:off x="3489970" y="3537012"/>
              <a:ext cx="363861" cy="360040"/>
            </a:xfrm>
            <a:prstGeom prst="leftArrow">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Box 3"/>
            <p:cNvSpPr txBox="1"/>
            <p:nvPr/>
          </p:nvSpPr>
          <p:spPr>
            <a:xfrm>
              <a:off x="3521057" y="3499036"/>
              <a:ext cx="301686" cy="369332"/>
            </a:xfrm>
            <a:prstGeom prst="rect">
              <a:avLst/>
            </a:prstGeom>
            <a:noFill/>
          </p:spPr>
          <p:txBody>
            <a:bodyPr wrap="none" rtlCol="0">
              <a:spAutoFit/>
            </a:bodyPr>
            <a:lstStyle/>
            <a:p>
              <a:r>
                <a:rPr lang="fr-CA" dirty="0" smtClean="0">
                  <a:solidFill>
                    <a:schemeClr val="accent2">
                      <a:lumMod val="75000"/>
                    </a:schemeClr>
                  </a:solidFill>
                </a:rPr>
                <a:t>1</a:t>
              </a:r>
              <a:endParaRPr lang="en-CA" dirty="0">
                <a:solidFill>
                  <a:schemeClr val="accent2">
                    <a:lumMod val="75000"/>
                  </a:schemeClr>
                </a:solidFill>
              </a:endParaRPr>
            </a:p>
          </p:txBody>
        </p:sp>
        <p:sp>
          <p:nvSpPr>
            <p:cNvPr id="5" name="Right Arrow 4"/>
            <p:cNvSpPr/>
            <p:nvPr/>
          </p:nvSpPr>
          <p:spPr>
            <a:xfrm>
              <a:off x="251520" y="3717032"/>
              <a:ext cx="504056" cy="432048"/>
            </a:xfrm>
            <a:prstGeom prst="rightArrow">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dirty="0" smtClean="0">
                  <a:solidFill>
                    <a:schemeClr val="accent2">
                      <a:lumMod val="75000"/>
                    </a:schemeClr>
                  </a:solidFill>
                </a:rPr>
                <a:t>2</a:t>
              </a:r>
              <a:endParaRPr lang="en-CA" dirty="0">
                <a:solidFill>
                  <a:schemeClr val="accent2">
                    <a:lumMod val="75000"/>
                  </a:schemeClr>
                </a:solidFill>
              </a:endParaRPr>
            </a:p>
          </p:txBody>
        </p:sp>
      </p:grpSp>
      <p:sp>
        <p:nvSpPr>
          <p:cNvPr id="21" name="Content Placeholder 2"/>
          <p:cNvSpPr txBox="1">
            <a:spLocks/>
          </p:cNvSpPr>
          <p:nvPr/>
        </p:nvSpPr>
        <p:spPr bwMode="auto">
          <a:xfrm>
            <a:off x="518864" y="5168652"/>
            <a:ext cx="8229600" cy="9966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Wingdings" panose="05000000000000000000"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CA" sz="2000" dirty="0" smtClean="0"/>
              <a:t>Attention:  La fonction </a:t>
            </a:r>
            <a:r>
              <a:rPr lang="fr-CA" sz="2000" i="1" dirty="0" smtClean="0"/>
              <a:t>Transfert de privilèges </a:t>
            </a:r>
            <a:r>
              <a:rPr lang="fr-CA" sz="2000" dirty="0" smtClean="0"/>
              <a:t>dans le menu Administration exécute un changement d’auteur pour </a:t>
            </a:r>
            <a:r>
              <a:rPr lang="fr-CA" sz="2000" b="1" dirty="0" smtClean="0"/>
              <a:t>tous les enregistrements </a:t>
            </a:r>
            <a:r>
              <a:rPr lang="fr-CA" sz="2000" dirty="0" smtClean="0"/>
              <a:t>de l’auteur original vers un autre utilisateur.</a:t>
            </a:r>
          </a:p>
        </p:txBody>
      </p:sp>
      <p:sp>
        <p:nvSpPr>
          <p:cNvPr id="7" name="Rounded Rectangle 6"/>
          <p:cNvSpPr/>
          <p:nvPr/>
        </p:nvSpPr>
        <p:spPr>
          <a:xfrm>
            <a:off x="457200" y="5168652"/>
            <a:ext cx="8229600" cy="99665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1015666287"/>
      </p:ext>
    </p:extLst>
  </p:cSld>
  <p:clrMapOvr>
    <a:masterClrMapping/>
  </p:clrMapOvr>
  <mc:AlternateContent xmlns:mc="http://schemas.openxmlformats.org/markup-compatibility/2006" xmlns:p14="http://schemas.microsoft.com/office/powerpoint/2010/main">
    <mc:Choice Requires="p14">
      <p:transition spd="slow" p14:dur="2000" advTm="50207"/>
    </mc:Choice>
    <mc:Fallback xmlns="">
      <p:transition spd="slow" advTm="502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extLst mod="1">
    <p:ext uri="{3A86A75C-4F4B-4683-9AE1-C65F6400EC91}">
      <p14:laserTraceLst xmlns:p14="http://schemas.microsoft.com/office/powerpoint/2010/main">
        <p14:tracePtLst>
          <p14:tracePt t="9542" x="12700" y="1250950"/>
          <p14:tracePt t="9554" x="25400" y="1244600"/>
          <p14:tracePt t="9638" x="25400" y="1238250"/>
          <p14:tracePt t="9662" x="19050" y="1238250"/>
          <p14:tracePt t="9670" x="12700" y="1238250"/>
          <p14:tracePt t="10310" x="12700" y="2095500"/>
          <p14:tracePt t="10318" x="76200" y="2095500"/>
          <p14:tracePt t="10326" x="127000" y="2095500"/>
          <p14:tracePt t="10353" x="152400" y="2095500"/>
          <p14:tracePt t="10385" x="63500" y="2057400"/>
          <p14:tracePt t="10390" x="6350" y="2038350"/>
          <p14:tracePt t="13102" x="19050" y="2482850"/>
          <p14:tracePt t="13110" x="50800" y="2489200"/>
          <p14:tracePt t="13118" x="69850" y="2495550"/>
          <p14:tracePt t="13149" x="82550" y="2495550"/>
          <p14:tracePt t="13152" x="88900" y="2501900"/>
          <p14:tracePt t="13184" x="76200" y="2501900"/>
          <p14:tracePt t="13191" x="69850" y="2501900"/>
          <p14:tracePt t="13247" x="63500" y="2508250"/>
          <p14:tracePt t="13287" x="69850" y="2514600"/>
          <p14:tracePt t="13303" x="88900" y="2520950"/>
          <p14:tracePt t="13342" x="95250" y="2527300"/>
          <p14:tracePt t="13430" x="88900" y="2527300"/>
          <p14:tracePt t="13455" x="76200" y="2527300"/>
          <p14:tracePt t="13486" x="76200" y="2520950"/>
          <p14:tracePt t="13510" x="76200" y="2514600"/>
          <p14:tracePt t="13518" x="76200" y="2508250"/>
          <p14:tracePt t="13549" x="76200" y="2482850"/>
          <p14:tracePt t="13559" x="76200" y="2476500"/>
          <p14:tracePt t="13585" x="82550" y="2463800"/>
          <p14:tracePt t="13617" x="95250" y="2432050"/>
          <p14:tracePt t="13631" x="101600" y="2419350"/>
          <p14:tracePt t="13651" x="107950" y="2413000"/>
          <p14:tracePt t="13683" x="120650" y="2387600"/>
          <p14:tracePt t="13687" x="127000" y="2381250"/>
          <p14:tracePt t="13718" x="139700" y="2362200"/>
          <p14:tracePt t="13719" x="146050" y="2349500"/>
          <p14:tracePt t="13751" x="165100" y="2324100"/>
          <p14:tracePt t="13784" x="184150" y="2298700"/>
          <p14:tracePt t="13791" x="190500" y="2298700"/>
          <p14:tracePt t="13818" x="196850" y="2286000"/>
          <p14:tracePt t="13850" x="215900" y="2279650"/>
          <p14:tracePt t="13855" x="222250" y="2279650"/>
          <p14:tracePt t="13884" x="241300" y="2273300"/>
          <p14:tracePt t="13917" x="260350" y="2273300"/>
          <p14:tracePt t="13948" x="292100" y="2266950"/>
          <p14:tracePt t="13967" x="304800" y="2260600"/>
          <p14:tracePt t="14134" x="317500" y="2260600"/>
          <p14:tracePt t="14527" x="323850" y="2260600"/>
          <p14:tracePt t="14574" x="330200" y="2254250"/>
          <p14:tracePt t="15031" x="336550" y="2254250"/>
          <p14:tracePt t="15871" x="342900" y="2254250"/>
          <p14:tracePt t="15887" x="342900" y="2260600"/>
          <p14:tracePt t="15903" x="342900" y="2266950"/>
          <p14:tracePt t="15919" x="342900" y="2273300"/>
          <p14:tracePt t="15948" x="342900" y="2279650"/>
          <p14:tracePt t="15980" x="342900" y="2292350"/>
          <p14:tracePt t="16079" x="342900" y="2298700"/>
          <p14:tracePt t="16111" x="342900" y="2305050"/>
          <p14:tracePt t="16127" x="342900" y="2311400"/>
          <p14:tracePt t="16148" x="342900" y="2317750"/>
          <p14:tracePt t="16180" x="342900" y="2324100"/>
          <p14:tracePt t="16183" x="342900" y="2336800"/>
          <p14:tracePt t="16215" x="349250" y="2355850"/>
          <p14:tracePt t="16246" x="349250" y="2362200"/>
          <p14:tracePt t="16249" x="349250" y="2368550"/>
          <p14:tracePt t="16282" x="349250" y="2381250"/>
          <p14:tracePt t="16287" x="349250" y="2387600"/>
          <p14:tracePt t="16314" x="349250" y="2400300"/>
          <p14:tracePt t="16345" x="349250" y="2419350"/>
          <p14:tracePt t="16351" x="349250" y="2425700"/>
          <p14:tracePt t="16382" x="355600" y="2438400"/>
          <p14:tracePt t="16385" x="355600" y="2444750"/>
          <p14:tracePt t="16415" x="355600" y="2457450"/>
          <p14:tracePt t="16448" x="355600" y="2470150"/>
          <p14:tracePt t="16478" x="355600" y="2489200"/>
          <p14:tracePt t="16495" x="355600" y="2495550"/>
          <p14:tracePt t="16514" x="355600" y="2501900"/>
          <p14:tracePt t="16545" x="355600" y="2520950"/>
          <p14:tracePt t="16551" x="355600" y="2527300"/>
          <p14:tracePt t="16581" x="355600" y="2533650"/>
          <p14:tracePt t="16611" x="355600" y="2540000"/>
          <p14:tracePt t="16631" x="355600" y="2546350"/>
          <p14:tracePt t="16719" x="355600" y="2552700"/>
          <p14:tracePt t="16735" x="355600" y="2559050"/>
          <p14:tracePt t="16759" x="355600" y="2565400"/>
          <p14:tracePt t="16783" x="355600" y="2571750"/>
          <p14:tracePt t="16813" x="355600" y="2578100"/>
          <p14:tracePt t="16815" x="355600" y="2584450"/>
          <p14:tracePt t="16846" x="355600" y="2590800"/>
          <p14:tracePt t="16848" x="355600" y="2597150"/>
          <p14:tracePt t="16881" x="355600" y="2616200"/>
          <p14:tracePt t="16887" x="355600" y="2622550"/>
          <p14:tracePt t="16915" x="355600" y="2635250"/>
          <p14:tracePt t="16948" x="368300" y="2686050"/>
          <p14:tracePt t="16951" x="368300" y="2692400"/>
          <p14:tracePt t="16982" x="387350" y="2730500"/>
          <p14:tracePt t="17015" x="406400" y="2768600"/>
          <p14:tracePt t="17023" x="406400" y="2781300"/>
          <p14:tracePt t="17047" x="406400" y="2800350"/>
          <p14:tracePt t="17077" x="412750" y="2832100"/>
          <p14:tracePt t="17081" x="412750" y="2844800"/>
          <p14:tracePt t="17112" x="412750" y="2863850"/>
          <p14:tracePt t="17119" x="412750" y="2870200"/>
          <p14:tracePt t="17148" x="412750" y="2895600"/>
          <p14:tracePt t="17180" x="419100" y="2914650"/>
          <p14:tracePt t="17212" x="419100" y="2933700"/>
          <p14:tracePt t="17215" x="419100" y="2940050"/>
          <p14:tracePt t="17247" x="419100" y="2952750"/>
          <p14:tracePt t="17263" x="419100" y="2959100"/>
          <p14:tracePt t="17280" x="419100" y="2965450"/>
          <p14:tracePt t="17310" x="419100" y="2978150"/>
          <p14:tracePt t="17327" x="419100" y="2984500"/>
          <p14:tracePt t="17351" x="419100" y="2990850"/>
          <p14:tracePt t="17399" x="419100" y="2997200"/>
          <p14:tracePt t="17423" x="419100" y="3003550"/>
          <p14:tracePt t="17448" x="419100" y="3009900"/>
          <p14:tracePt t="17480" x="419100" y="3022600"/>
          <p14:tracePt t="17495" x="419100" y="3028950"/>
          <p14:tracePt t="17513" x="419100" y="3035300"/>
          <p14:tracePt t="17543" x="412750" y="3054350"/>
          <p14:tracePt t="17551" x="412750" y="3060700"/>
          <p14:tracePt t="17564" x="406400" y="3067050"/>
          <p14:tracePt t="17580" x="406400" y="3079750"/>
          <p14:tracePt t="17598" x="406400" y="3086100"/>
          <p14:tracePt t="17615" x="406400" y="3111500"/>
          <p14:tracePt t="17631" x="406400" y="3117850"/>
          <p14:tracePt t="17664" x="406400" y="3124200"/>
          <p14:tracePt t="17671" x="406400" y="3130550"/>
          <p14:tracePt t="17735" x="406400" y="3136900"/>
          <p14:tracePt t="17783" x="406400" y="3143250"/>
          <p14:tracePt t="17799" x="406400" y="3149600"/>
          <p14:tracePt t="17815" x="406400" y="3155950"/>
          <p14:tracePt t="17823" x="406400" y="3162300"/>
          <p14:tracePt t="17831" x="406400" y="3168650"/>
          <p14:tracePt t="17847" x="406400" y="3181350"/>
          <p14:tracePt t="17863" x="406400" y="3187700"/>
          <p14:tracePt t="17880" x="406400" y="3194050"/>
          <p14:tracePt t="17898" x="406400" y="3206750"/>
          <p14:tracePt t="17914" x="406400" y="3219450"/>
          <p14:tracePt t="17931" x="406400" y="3232150"/>
          <p14:tracePt t="17948" x="406400" y="3238500"/>
          <p14:tracePt t="17964" x="406400" y="3244850"/>
          <p14:tracePt t="17980" x="406400" y="3251200"/>
          <p14:tracePt t="17996" x="412750" y="3257550"/>
          <p14:tracePt t="18013" x="412750" y="3263900"/>
          <p14:tracePt t="18030" x="412750" y="3270250"/>
          <p14:tracePt t="18047" x="412750" y="3276600"/>
          <p14:tracePt t="18064" x="412750" y="3282950"/>
          <p14:tracePt t="18103" x="412750" y="3289300"/>
          <p14:tracePt t="18159" x="412750" y="3302000"/>
          <p14:tracePt t="18223" x="406400" y="3302000"/>
          <p14:tracePt t="18279" x="400050" y="3308350"/>
          <p14:tracePt t="18311" x="400050" y="3314700"/>
          <p14:tracePt t="18327" x="400050" y="3321050"/>
          <p14:tracePt t="18335" x="400050" y="3327400"/>
          <p14:tracePt t="18351" x="400050" y="3333750"/>
          <p14:tracePt t="18363" x="400050" y="3340100"/>
          <p14:tracePt t="18379" x="400050" y="3346450"/>
          <p14:tracePt t="18396" x="400050" y="3352800"/>
          <p14:tracePt t="18413" x="400050" y="3365500"/>
          <p14:tracePt t="18444" x="400050" y="3390900"/>
          <p14:tracePt t="18455" x="400050" y="3403600"/>
          <p14:tracePt t="18480" x="400050" y="3416300"/>
          <p14:tracePt t="18513" x="406400" y="3441700"/>
          <p14:tracePt t="18544" x="406400" y="3454400"/>
          <p14:tracePt t="18559" x="406400" y="3467100"/>
          <p14:tracePt t="18580" x="406400" y="3473450"/>
          <p14:tracePt t="18612" x="400050" y="3492500"/>
          <p14:tracePt t="18644" x="387350" y="3517900"/>
          <p14:tracePt t="18655" x="387350" y="3524250"/>
          <p14:tracePt t="18680" x="387350" y="3530600"/>
          <p14:tracePt t="18713" x="381000" y="3543300"/>
          <p14:tracePt t="18719" x="381000" y="3549650"/>
          <p14:tracePt t="18747" x="381000" y="3556000"/>
          <p14:tracePt t="18780" x="381000" y="3562350"/>
          <p14:tracePt t="18812" x="381000" y="3568700"/>
          <p14:tracePt t="18903" x="381000" y="3575050"/>
          <p14:tracePt t="19055" x="381000" y="3581400"/>
          <p14:tracePt t="19111" x="374650" y="3587750"/>
          <p14:tracePt t="20680" x="368300" y="3587750"/>
          <p14:tracePt t="20695" x="361950" y="3587750"/>
          <p14:tracePt t="20719" x="355600" y="3594100"/>
          <p14:tracePt t="20839" x="349250" y="3600450"/>
          <p14:tracePt t="25704" x="349250" y="3606800"/>
          <p14:tracePt t="26272" x="355600" y="3606800"/>
          <p14:tracePt t="26296" x="361950" y="3594100"/>
          <p14:tracePt t="26307" x="368300" y="3594100"/>
          <p14:tracePt t="26339" x="400050" y="3556000"/>
          <p14:tracePt t="26370" x="406400" y="3543300"/>
          <p14:tracePt t="26480" x="406400" y="3549650"/>
          <p14:tracePt t="26504" x="400050" y="3556000"/>
          <p14:tracePt t="26512" x="393700" y="3562350"/>
          <p14:tracePt t="26539" x="368300" y="3581400"/>
          <p14:tracePt t="26569" x="336550" y="3619500"/>
          <p14:tracePt t="26584" x="330200" y="3625850"/>
          <p14:tracePt t="26606" x="323850" y="3632200"/>
          <p14:tracePt t="26637" x="317500" y="3644900"/>
          <p14:tracePt t="26640" x="317500" y="3651250"/>
          <p14:tracePt t="26670" x="304800" y="3670300"/>
          <p14:tracePt t="26672" x="298450" y="3676650"/>
          <p14:tracePt t="26703" x="292100" y="3689350"/>
          <p14:tracePt t="26720" x="292100" y="3695700"/>
          <p14:tracePt t="26739" x="285750" y="3708400"/>
          <p14:tracePt t="26770" x="279400" y="3714750"/>
          <p14:tracePt t="26776" x="279400" y="3721100"/>
          <p14:tracePt t="26888" x="279400" y="3727450"/>
          <p14:tracePt t="26896" x="279400" y="3740150"/>
          <p14:tracePt t="26912" x="285750" y="3752850"/>
          <p14:tracePt t="26939" x="292100" y="3784600"/>
          <p14:tracePt t="26972" x="292100" y="3790950"/>
          <p14:tracePt t="27003" x="292100" y="3810000"/>
          <p14:tracePt t="27024" x="292100" y="3816350"/>
          <p14:tracePt t="27040" x="292100" y="3829050"/>
          <p14:tracePt t="27073" x="279400" y="3879850"/>
          <p14:tracePt t="27080" x="279400" y="3886200"/>
          <p14:tracePt t="27106" x="273050" y="3911600"/>
          <p14:tracePt t="27137" x="260350" y="3937000"/>
          <p14:tracePt t="27144" x="260350" y="3943350"/>
          <p14:tracePt t="27172" x="247650" y="3987800"/>
          <p14:tracePt t="27202" x="228600" y="4070350"/>
          <p14:tracePt t="27208" x="222250" y="4095750"/>
          <p14:tracePt t="27239" x="190500" y="4178300"/>
          <p14:tracePt t="27271" x="152400" y="4273550"/>
          <p14:tracePt t="27272" x="152400" y="4292600"/>
          <p14:tracePt t="27302" x="133350" y="4349750"/>
          <p14:tracePt t="27305" x="127000" y="4362450"/>
          <p14:tracePt t="27335" x="107950" y="4413250"/>
          <p14:tracePt t="27338" x="101600" y="4425950"/>
          <p14:tracePt t="27369" x="88900" y="4451350"/>
          <p14:tracePt t="27376" x="88900" y="4457700"/>
          <p14:tracePt t="27406" x="76200" y="4476750"/>
          <p14:tracePt t="27439" x="69850" y="4495800"/>
          <p14:tracePt t="27441" x="69850" y="4502150"/>
          <p14:tracePt t="27473" x="69850" y="4533900"/>
          <p14:tracePt t="27505" x="69850" y="4559300"/>
          <p14:tracePt t="27512" x="69850" y="4565650"/>
          <p14:tracePt t="27539" x="69850" y="4591050"/>
          <p14:tracePt t="27571" x="69850" y="4622800"/>
          <p14:tracePt t="27602" x="76200" y="4654550"/>
          <p14:tracePt t="27608" x="76200" y="4660900"/>
          <p14:tracePt t="27639" x="82550" y="4679950"/>
          <p14:tracePt t="27641" x="88900" y="4686300"/>
          <p14:tracePt t="27672" x="95250" y="4718050"/>
          <p14:tracePt t="27705" x="107950" y="4768850"/>
          <p14:tracePt t="27712" x="114300" y="4781550"/>
          <p14:tracePt t="27739" x="127000" y="4838700"/>
          <p14:tracePt t="27771" x="133350" y="4895850"/>
          <p14:tracePt t="27776" x="133350" y="4908550"/>
          <p14:tracePt t="27805" x="146050" y="4965700"/>
          <p14:tracePt t="27838" x="177800" y="5029200"/>
          <p14:tracePt t="27841" x="177800" y="5035550"/>
          <p14:tracePt t="27871" x="184150" y="5060950"/>
          <p14:tracePt t="27901" x="196850" y="5080000"/>
          <p14:tracePt t="27928" x="196850" y="5086350"/>
          <p14:tracePt t="27939" x="196850" y="5092700"/>
          <p14:tracePt t="27971" x="203200" y="5130800"/>
          <p14:tracePt t="27976" x="209550" y="5143500"/>
          <p14:tracePt t="28004" x="215900" y="5168900"/>
          <p14:tracePt t="28035" x="215900" y="5175250"/>
          <p14:tracePt t="28040" x="215900" y="5181600"/>
          <p14:tracePt t="28072" x="215900" y="5200650"/>
          <p14:tracePt t="28072" x="222250" y="5207000"/>
          <p14:tracePt t="28105" x="228600" y="5232400"/>
          <p14:tracePt t="28112" x="228600" y="5238750"/>
          <p14:tracePt t="28138" x="228600" y="5270500"/>
          <p14:tracePt t="28171" x="228600" y="5283200"/>
          <p14:tracePt t="28184" x="228600" y="5289550"/>
          <p14:tracePt t="28204" x="228600" y="5295900"/>
          <p14:tracePt t="28235" x="228600" y="5302250"/>
          <p14:tracePt t="28248" x="228600" y="5308600"/>
          <p14:tracePt t="28489" x="228600" y="5314950"/>
          <p14:tracePt t="28576" x="228600" y="5308600"/>
          <p14:tracePt t="28633" x="234950" y="5295900"/>
          <p14:tracePt t="28649" x="241300" y="5295900"/>
          <p14:tracePt t="28671" x="254000" y="5295900"/>
          <p14:tracePt t="28704" x="279400" y="5295900"/>
          <p14:tracePt t="28704" x="285750" y="5295900"/>
          <p14:tracePt t="29481" x="292100" y="5302250"/>
          <p14:tracePt t="29489" x="292100" y="5308600"/>
          <p14:tracePt t="29504" x="292100" y="5314950"/>
          <p14:tracePt t="29537" x="285750" y="5327650"/>
          <p14:tracePt t="29560" x="279400" y="5334000"/>
          <p14:tracePt t="29584" x="273050" y="5334000"/>
          <p14:tracePt t="29603" x="266700" y="5340350"/>
          <p14:tracePt t="29635" x="254000" y="5346700"/>
        </p14:tracePtLst>
      </p14:laserTrace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noProof="0" dirty="0" smtClean="0"/>
              <a:t>Facettes: </a:t>
            </a:r>
            <a:r>
              <a:rPr lang="fr-CA" i="1" noProof="0" dirty="0" smtClean="0"/>
              <a:t>Statut</a:t>
            </a:r>
            <a:r>
              <a:rPr lang="fr-CA" noProof="0" dirty="0" smtClean="0"/>
              <a:t> et </a:t>
            </a:r>
            <a:r>
              <a:rPr lang="fr-CA" i="1" noProof="0" dirty="0" smtClean="0"/>
              <a:t>Espace de travail</a:t>
            </a:r>
            <a:endParaRPr lang="fr-CA" i="1" noProof="0" dirty="0"/>
          </a:p>
        </p:txBody>
      </p:sp>
      <p:sp>
        <p:nvSpPr>
          <p:cNvPr id="16" name="Content Placeholder 2"/>
          <p:cNvSpPr txBox="1">
            <a:spLocks/>
          </p:cNvSpPr>
          <p:nvPr/>
        </p:nvSpPr>
        <p:spPr bwMode="auto">
          <a:xfrm>
            <a:off x="4283968" y="1340768"/>
            <a:ext cx="4341168" cy="41764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Wingdings" panose="05000000000000000000"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CA" sz="2000" b="1" dirty="0" smtClean="0"/>
              <a:t>Facette Statut:  </a:t>
            </a:r>
            <a:r>
              <a:rPr lang="fr-CA" sz="2000" dirty="0" smtClean="0"/>
              <a:t>Permet la sélection des enregistrements selon les statuts </a:t>
            </a:r>
            <a:r>
              <a:rPr lang="fr-CA" sz="2000" i="1" dirty="0" smtClean="0"/>
              <a:t>Ébauche</a:t>
            </a:r>
            <a:r>
              <a:rPr lang="fr-CA" sz="2000" dirty="0" smtClean="0"/>
              <a:t> et </a:t>
            </a:r>
            <a:r>
              <a:rPr lang="fr-CA" sz="2000" i="1" dirty="0" smtClean="0"/>
              <a:t>Publiées</a:t>
            </a:r>
            <a:r>
              <a:rPr lang="fr-CA" sz="2000" dirty="0" smtClean="0"/>
              <a:t> seulement.  Attention: Le statut </a:t>
            </a:r>
            <a:r>
              <a:rPr lang="fr-CA" sz="2000" i="1" dirty="0" smtClean="0"/>
              <a:t>Publiées et Ébauche</a:t>
            </a:r>
            <a:r>
              <a:rPr lang="fr-CA" sz="2000" dirty="0" smtClean="0"/>
              <a:t> est absent.</a:t>
            </a:r>
          </a:p>
          <a:p>
            <a:pPr marL="0" indent="0">
              <a:buNone/>
            </a:pPr>
            <a:endParaRPr lang="fr-CA" sz="2000" dirty="0"/>
          </a:p>
          <a:p>
            <a:pPr marL="0" indent="0">
              <a:buNone/>
            </a:pPr>
            <a:r>
              <a:rPr lang="fr-CA" sz="2000" b="1" dirty="0" smtClean="0"/>
              <a:t>Facette Espace de travail</a:t>
            </a:r>
            <a:r>
              <a:rPr lang="fr-CA" sz="2000" dirty="0"/>
              <a:t> Permet la sélection </a:t>
            </a:r>
            <a:r>
              <a:rPr lang="fr-CA" sz="2000"/>
              <a:t>des </a:t>
            </a:r>
            <a:r>
              <a:rPr lang="fr-CA" sz="2000" smtClean="0"/>
              <a:t>enregistrements </a:t>
            </a:r>
            <a:r>
              <a:rPr lang="fr-CA" sz="2000" dirty="0" smtClean="0"/>
              <a:t>selon l’</a:t>
            </a:r>
            <a:r>
              <a:rPr lang="fr-CA" sz="2000" i="1" dirty="0" smtClean="0"/>
              <a:t>Espace de travail</a:t>
            </a:r>
          </a:p>
        </p:txBody>
      </p:sp>
      <p:pic>
        <p:nvPicPr>
          <p:cNvPr id="8" name="Picture 7"/>
          <p:cNvPicPr>
            <a:picLocks noChangeAspect="1"/>
          </p:cNvPicPr>
          <p:nvPr/>
        </p:nvPicPr>
        <p:blipFill>
          <a:blip r:embed="rId5"/>
          <a:stretch>
            <a:fillRect/>
          </a:stretch>
        </p:blipFill>
        <p:spPr>
          <a:xfrm>
            <a:off x="564282" y="1340768"/>
            <a:ext cx="2495550" cy="3629025"/>
          </a:xfrm>
          <a:prstGeom prst="rect">
            <a:avLst/>
          </a:prstGeom>
          <a:ln>
            <a:solidFill>
              <a:schemeClr val="tx1">
                <a:lumMod val="50000"/>
                <a:lumOff val="50000"/>
              </a:schemeClr>
            </a:solidFill>
          </a:ln>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4042839504"/>
      </p:ext>
    </p:extLst>
  </p:cSld>
  <p:clrMapOvr>
    <a:masterClrMapping/>
  </p:clrMapOvr>
  <mc:AlternateContent xmlns:mc="http://schemas.openxmlformats.org/markup-compatibility/2006" xmlns:p14="http://schemas.microsoft.com/office/powerpoint/2010/main">
    <mc:Choice Requires="p14">
      <p:transition spd="slow" p14:dur="2000" advTm="37005"/>
    </mc:Choice>
    <mc:Fallback xmlns="">
      <p:transition spd="slow" advTm="370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ext uri="{3A86A75C-4F4B-4683-9AE1-C65F6400EC91}">
      <p14:laserTraceLst xmlns:p14="http://schemas.microsoft.com/office/powerpoint/2010/main">
        <p14:tracePtLst>
          <p14:tracePt t="2868" x="247650" y="5353050"/>
          <p14:tracePt t="2876" x="241300" y="5365750"/>
          <p14:tracePt t="2884" x="241300" y="5372100"/>
          <p14:tracePt t="2909" x="241300" y="5378450"/>
          <p14:tracePt t="3132" x="234950" y="5378450"/>
          <p14:tracePt t="3140" x="228600" y="5378450"/>
          <p14:tracePt t="3148" x="203200" y="5359400"/>
          <p14:tracePt t="3176" x="76200" y="5181600"/>
          <p14:tracePt t="9774" x="0" y="1778000"/>
          <p14:tracePt t="9781" x="12700" y="1778000"/>
          <p14:tracePt t="9789" x="25400" y="1771650"/>
          <p14:tracePt t="9805" x="31750" y="1765300"/>
          <p14:tracePt t="9820" x="38100" y="1758950"/>
          <p14:tracePt t="9837" x="44450" y="1746250"/>
          <p14:tracePt t="9877" x="50800" y="1739900"/>
          <p14:tracePt t="9917" x="57150" y="1739900"/>
          <p14:tracePt t="9957" x="63500" y="1727200"/>
          <p14:tracePt t="9981" x="69850" y="1720850"/>
          <p14:tracePt t="10645" x="76200" y="1714500"/>
          <p14:tracePt t="10661" x="82550" y="1708150"/>
          <p14:tracePt t="10710" x="95250" y="1701800"/>
          <p14:tracePt t="10734" x="107950" y="1695450"/>
          <p14:tracePt t="10750" x="114300" y="1695450"/>
          <p14:tracePt t="10758" x="120650" y="1689100"/>
          <p14:tracePt t="10782" x="127000" y="1689100"/>
          <p14:tracePt t="10797" x="133350" y="1682750"/>
          <p14:tracePt t="10814" x="139700" y="1682750"/>
          <p14:tracePt t="10822" x="146050" y="1682750"/>
          <p14:tracePt t="10836" x="152400" y="1682750"/>
          <p14:tracePt t="10853" x="165100" y="1682750"/>
          <p14:tracePt t="10854" x="165100" y="1676400"/>
          <p14:tracePt t="10869" x="177800" y="1676400"/>
          <p14:tracePt t="10885" x="190500" y="1676400"/>
          <p14:tracePt t="10901" x="196850" y="1676400"/>
          <p14:tracePt t="10982" x="203200" y="1670050"/>
          <p14:tracePt t="11014" x="209550" y="1670050"/>
          <p14:tracePt t="11030" x="215900" y="1670050"/>
          <p14:tracePt t="11070" x="222250" y="1670050"/>
          <p14:tracePt t="11093" x="228600" y="1670050"/>
          <p14:tracePt t="11101" x="234950" y="1670050"/>
          <p14:tracePt t="11109" x="247650" y="1663700"/>
          <p14:tracePt t="11125" x="254000" y="1663700"/>
          <p14:tracePt t="11135" x="266700" y="1663700"/>
          <p14:tracePt t="11152" x="273050" y="1663700"/>
          <p14:tracePt t="11169" x="285750" y="1663700"/>
          <p14:tracePt t="11186" x="298450" y="1663700"/>
          <p14:tracePt t="11201" x="311150" y="1663700"/>
          <p14:tracePt t="11218" x="317500" y="1663700"/>
          <p14:tracePt t="11234" x="323850" y="1663700"/>
          <p14:tracePt t="11251" x="330200" y="1663700"/>
          <p14:tracePt t="11269" x="342900" y="1663700"/>
          <p14:tracePt t="11285" x="349250" y="1663700"/>
          <p14:tracePt t="11301" x="355600" y="1663700"/>
          <p14:tracePt t="11318" x="361950" y="1663700"/>
          <p14:tracePt t="11390" x="368300" y="1663700"/>
          <p14:tracePt t="11398" x="374650" y="1657350"/>
          <p14:tracePt t="11406" x="381000" y="1657350"/>
          <p14:tracePt t="11419" x="387350" y="1657350"/>
          <p14:tracePt t="11436" x="393700" y="1657350"/>
          <p14:tracePt t="11452" x="412750" y="1651000"/>
          <p14:tracePt t="11477" x="419100" y="1651000"/>
          <p14:tracePt t="11493" x="425450" y="1644650"/>
          <p14:tracePt t="11541" x="431800" y="1638300"/>
          <p14:tracePt t="12054" x="438150" y="1638300"/>
          <p14:tracePt t="12078" x="444500" y="1638300"/>
          <p14:tracePt t="12086" x="450850" y="1631950"/>
          <p14:tracePt t="12782" x="457200" y="1631950"/>
          <p14:tracePt t="12966" x="469900" y="1631950"/>
          <p14:tracePt t="15022" x="463550" y="1638300"/>
          <p14:tracePt t="15078" x="463550" y="1644650"/>
          <p14:tracePt t="15094" x="457200" y="1651000"/>
          <p14:tracePt t="15134" x="457200" y="1657350"/>
          <p14:tracePt t="15166" x="457200" y="1663700"/>
          <p14:tracePt t="15198" x="457200" y="1670050"/>
          <p14:tracePt t="16238" x="457200" y="1676400"/>
          <p14:tracePt t="19047" x="457200" y="1670050"/>
          <p14:tracePt t="19118" x="457200" y="1676400"/>
          <p14:tracePt t="19134" x="457200" y="1682750"/>
          <p14:tracePt t="19142" x="457200" y="1689100"/>
          <p14:tracePt t="19150" x="457200" y="1695450"/>
          <p14:tracePt t="19161" x="457200" y="1701800"/>
          <p14:tracePt t="19179" x="457200" y="1708150"/>
          <p14:tracePt t="19214" x="457200" y="1714500"/>
          <p14:tracePt t="19327" x="457200" y="1720850"/>
          <p14:tracePt t="19478" x="450850" y="1733550"/>
          <p14:tracePt t="19511" x="450850" y="1739900"/>
          <p14:tracePt t="19526" x="450850" y="1746250"/>
          <p14:tracePt t="19550" x="450850" y="1752600"/>
          <p14:tracePt t="19574" x="450850" y="1758950"/>
          <p14:tracePt t="19598" x="450850" y="1765300"/>
          <p14:tracePt t="19991" x="450850" y="1771650"/>
          <p14:tracePt t="20015" x="450850" y="1778000"/>
          <p14:tracePt t="20039" x="450850" y="1784350"/>
          <p14:tracePt t="20167" x="450850" y="1790700"/>
          <p14:tracePt t="20935" x="450850" y="1784350"/>
          <p14:tracePt t="20959" x="450850" y="1778000"/>
          <p14:tracePt t="21031" x="450850" y="1771650"/>
          <p14:tracePt t="21351" x="450850" y="1765300"/>
          <p14:tracePt t="21366" x="450850" y="1758950"/>
          <p14:tracePt t="21374" x="450850" y="1752600"/>
          <p14:tracePt t="21406" x="450850" y="1746250"/>
          <p14:tracePt t="21422" x="450850" y="1739900"/>
          <p14:tracePt t="21559" x="450850" y="1733550"/>
          <p14:tracePt t="21598" x="450850" y="1727200"/>
          <p14:tracePt t="21631" x="450850" y="1720850"/>
          <p14:tracePt t="21671" x="450850" y="1714500"/>
          <p14:tracePt t="21815" x="450850" y="1708150"/>
          <p14:tracePt t="22367" x="444500" y="1708150"/>
          <p14:tracePt t="22383" x="438150" y="1708150"/>
          <p14:tracePt t="22991" x="431800" y="1708150"/>
          <p14:tracePt t="23207" x="431800" y="1701800"/>
          <p14:tracePt t="23215" x="438150" y="1701800"/>
          <p14:tracePt t="23231" x="444500" y="1701800"/>
          <p14:tracePt t="23258" x="450850" y="1701800"/>
          <p14:tracePt t="26127" x="450850" y="1708150"/>
          <p14:tracePt t="26135" x="450850" y="1714500"/>
          <p14:tracePt t="26155" x="450850" y="1720850"/>
          <p14:tracePt t="26186" x="450850" y="1733550"/>
          <p14:tracePt t="26191" x="444500" y="1739900"/>
          <p14:tracePt t="26221" x="431800" y="1752600"/>
          <p14:tracePt t="26231" x="425450" y="1758950"/>
          <p14:tracePt t="26256" x="412750" y="1771650"/>
          <p14:tracePt t="26288" x="393700" y="1790700"/>
          <p14:tracePt t="26303" x="387350" y="1797050"/>
          <p14:tracePt t="26321" x="374650" y="1803400"/>
          <p14:tracePt t="26352" x="342900" y="1822450"/>
          <p14:tracePt t="26359" x="336550" y="1828800"/>
          <p14:tracePt t="26389" x="323850" y="1841500"/>
          <p14:tracePt t="26420" x="323850" y="1885950"/>
          <p14:tracePt t="26423" x="323850" y="1905000"/>
          <p14:tracePt t="26454" x="355600" y="1936750"/>
          <p14:tracePt t="26456" x="381000" y="1949450"/>
          <p14:tracePt t="26488" x="469900" y="2006600"/>
          <p14:tracePt t="26519" x="514350" y="2057400"/>
          <p14:tracePt t="26527" x="520700" y="2063750"/>
          <p14:tracePt t="26554" x="546100" y="2101850"/>
          <p14:tracePt t="26586" x="571500" y="2133600"/>
          <p14:tracePt t="26591" x="577850" y="2152650"/>
          <p14:tracePt t="26621" x="584200" y="2178050"/>
          <p14:tracePt t="26652" x="609600" y="2228850"/>
          <p14:tracePt t="26656" x="609600" y="2235200"/>
          <p14:tracePt t="26688" x="615950" y="2273300"/>
          <p14:tracePt t="26719" x="615950" y="2286000"/>
          <p14:tracePt t="26719" x="615950" y="2298700"/>
          <p14:tracePt t="26727" x="615950" y="2305050"/>
          <p14:tracePt t="26755" x="615950" y="2330450"/>
          <p14:tracePt t="26789" x="609600" y="2355850"/>
          <p14:tracePt t="26821" x="603250" y="2387600"/>
          <p14:tracePt t="26852" x="596900" y="2400300"/>
          <p14:tracePt t="26856" x="596900" y="2406650"/>
          <p14:tracePt t="26888" x="584200" y="2425700"/>
          <p14:tracePt t="26896" x="584200" y="2432050"/>
          <p14:tracePt t="26922" x="577850" y="2438400"/>
          <p14:tracePt t="26955" x="571500" y="2444750"/>
          <p14:tracePt t="26960" x="565150" y="2451100"/>
          <p14:tracePt t="26988" x="558800" y="2457450"/>
          <p14:tracePt t="27020" x="546100" y="2470150"/>
          <p14:tracePt t="27023" x="539750" y="2476500"/>
          <p14:tracePt t="27053" x="533400" y="2482850"/>
          <p14:tracePt t="27055" x="527050" y="2489200"/>
          <p14:tracePt t="27085" x="527050" y="2495550"/>
          <p14:tracePt t="27087" x="520700" y="2501900"/>
          <p14:tracePt t="27118" x="514350" y="2508250"/>
          <p14:tracePt t="27127" x="514350" y="2514600"/>
          <p14:tracePt t="27155" x="508000" y="2527300"/>
          <p14:tracePt t="27188" x="488950" y="2540000"/>
          <p14:tracePt t="27208" x="482600" y="2552700"/>
          <p14:tracePt t="27223" x="476250" y="2559050"/>
          <p14:tracePt t="27253" x="476250" y="2571750"/>
          <p14:tracePt t="27255" x="476250" y="2578100"/>
          <p14:tracePt t="27287" x="463550" y="2597150"/>
          <p14:tracePt t="27296" x="457200" y="2603500"/>
          <p14:tracePt t="27321" x="457200" y="2616200"/>
          <p14:tracePt t="27354" x="444500" y="2647950"/>
          <p14:tracePt t="27368" x="444500" y="2654300"/>
          <p14:tracePt t="27388" x="438150" y="2660650"/>
          <p14:tracePt t="27421" x="438150" y="2679700"/>
          <p14:tracePt t="27424" x="431800" y="2686050"/>
          <p14:tracePt t="28008" x="431800" y="2692400"/>
          <p14:tracePt t="28024" x="444500" y="2692400"/>
          <p14:tracePt t="28031" x="457200" y="2692400"/>
          <p14:tracePt t="28053" x="469900" y="2692400"/>
          <p14:tracePt t="33793" x="476250" y="2692400"/>
          <p14:tracePt t="34256" x="476250" y="2698750"/>
          <p14:tracePt t="34280" x="463550" y="2705100"/>
          <p14:tracePt t="34288" x="457200" y="2705100"/>
          <p14:tracePt t="34315" x="431800" y="2711450"/>
          <p14:tracePt t="34348" x="412750" y="2717800"/>
          <p14:tracePt t="34353" x="400050" y="2717800"/>
          <p14:tracePt t="34381" x="393700" y="2724150"/>
          <p14:tracePt t="34412" x="374650" y="2730500"/>
          <p14:tracePt t="34424" x="368300" y="2730500"/>
          <p14:tracePt t="34456" x="361950" y="2730500"/>
          <p14:tracePt t="34482" x="349250" y="2736850"/>
          <p14:tracePt t="34514" x="323850" y="2736850"/>
          <p14:tracePt t="34520" x="311150" y="2743200"/>
          <p14:tracePt t="34548" x="260350" y="2743200"/>
          <p14:tracePt t="34580" x="171450" y="2743200"/>
        </p14:tracePtLst>
      </p14:laserTrace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dirty="0"/>
          </a:p>
        </p:txBody>
      </p:sp>
      <p:sp>
        <p:nvSpPr>
          <p:cNvPr id="3" name="Espace réservé du contenu 2"/>
          <p:cNvSpPr>
            <a:spLocks noGrp="1"/>
          </p:cNvSpPr>
          <p:nvPr>
            <p:ph idx="1"/>
          </p:nvPr>
        </p:nvSpPr>
        <p:spPr/>
        <p:txBody>
          <a:bodyPr/>
          <a:lstStyle/>
          <a:p>
            <a:pPr marL="0" indent="0">
              <a:buNone/>
            </a:pPr>
            <a:endParaRPr lang="fr-CA" dirty="0"/>
          </a:p>
          <a:p>
            <a:pPr marL="0" indent="0">
              <a:buNone/>
            </a:pPr>
            <a:r>
              <a:rPr lang="fr-CA" dirty="0"/>
              <a:t>Vous </a:t>
            </a:r>
            <a:r>
              <a:rPr lang="fr-CA" dirty="0" smtClean="0"/>
              <a:t>voulez en savoir davantage …</a:t>
            </a:r>
            <a:endParaRPr lang="fr-CA" dirty="0"/>
          </a:p>
          <a:p>
            <a:pPr marL="0" indent="0">
              <a:buNone/>
            </a:pPr>
            <a:endParaRPr lang="fr-CA" dirty="0"/>
          </a:p>
          <a:p>
            <a:pPr marL="0" indent="0" algn="ctr">
              <a:buNone/>
            </a:pPr>
            <a:r>
              <a:rPr lang="fr-CA" dirty="0"/>
              <a:t>Contacter l’Équipe </a:t>
            </a:r>
            <a:r>
              <a:rPr lang="fr-CA" dirty="0" smtClean="0"/>
              <a:t>du </a:t>
            </a:r>
            <a:r>
              <a:rPr lang="fr-CA" dirty="0"/>
              <a:t>service à la clientèle</a:t>
            </a:r>
          </a:p>
          <a:p>
            <a:pPr marL="0" indent="0" algn="ctr">
              <a:buNone/>
            </a:pPr>
            <a:r>
              <a:rPr lang="fr-CA" dirty="0"/>
              <a:t>NRCan.fgp-pgf.RNCan@canada.ca</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201536607"/>
      </p:ext>
    </p:extLst>
  </p:cSld>
  <p:clrMapOvr>
    <a:masterClrMapping/>
  </p:clrMapOvr>
  <mc:AlternateContent xmlns:mc="http://schemas.openxmlformats.org/markup-compatibility/2006" xmlns:p14="http://schemas.microsoft.com/office/powerpoint/2010/main">
    <mc:Choice Requires="p14">
      <p:transition spd="slow" p14:dur="2000" advTm="10380"/>
    </mc:Choice>
    <mc:Fallback xmlns="">
      <p:transition spd="slow" advTm="103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tags/tag1.xml><?xml version="1.0" encoding="utf-8"?>
<p:tagLst xmlns:a="http://schemas.openxmlformats.org/drawingml/2006/main" xmlns:r="http://schemas.openxmlformats.org/officeDocument/2006/relationships" xmlns:p="http://schemas.openxmlformats.org/presentationml/2006/main">
  <p:tag name="TIMING" val="|13.6|5.9"/>
</p:tagLst>
</file>

<file path=ppt/tags/tag2.xml><?xml version="1.0" encoding="utf-8"?>
<p:tagLst xmlns:a="http://schemas.openxmlformats.org/drawingml/2006/main" xmlns:r="http://schemas.openxmlformats.org/officeDocument/2006/relationships" xmlns:p="http://schemas.openxmlformats.org/presentationml/2006/main">
  <p:tag name="TIMING" val="|14.2|16.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2341</TotalTime>
  <Words>859</Words>
  <Application>Microsoft Office PowerPoint</Application>
  <PresentationFormat>On-screen Show (4:3)</PresentationFormat>
  <Paragraphs>118</Paragraphs>
  <Slides>10</Slides>
  <Notes>10</Notes>
  <HiddenSlides>0</HiddenSlides>
  <MMClips>10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ＭＳ Ｐゴシック</vt:lpstr>
      <vt:lpstr>Arial</vt:lpstr>
      <vt:lpstr>Calibri</vt:lpstr>
      <vt:lpstr>Tahoma</vt:lpstr>
      <vt:lpstr>Wingdings</vt:lpstr>
      <vt:lpstr>Office Theme</vt:lpstr>
      <vt:lpstr>PowerPoint Presentation</vt:lpstr>
      <vt:lpstr>Informations supplémentaires</vt:lpstr>
      <vt:lpstr>Statut </vt:lpstr>
      <vt:lpstr>Information de gestion pour l’enregistrement </vt:lpstr>
      <vt:lpstr>Contenu de l’enregistrement  en Ébauche versus Publiées</vt:lpstr>
      <vt:lpstr>Privilège d’édition</vt:lpstr>
      <vt:lpstr>Droit de publication</vt:lpstr>
      <vt:lpstr>Pour devenir l’auteur de l’enregistrement</vt:lpstr>
      <vt:lpstr>Facettes: Statut et Espace de travail</vt:lpstr>
      <vt:lpstr>PowerPoint Presentation</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Dunning, Steve</dc:creator>
  <cp:lastModifiedBy>Merry, Andrea</cp:lastModifiedBy>
  <cp:revision>139</cp:revision>
  <cp:lastPrinted>2017-08-10T13:27:32Z</cp:lastPrinted>
  <dcterms:created xsi:type="dcterms:W3CDTF">2015-09-10T13:46:21Z</dcterms:created>
  <dcterms:modified xsi:type="dcterms:W3CDTF">2018-03-06T19:33:14Z</dcterms:modified>
</cp:coreProperties>
</file>