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7"/>
  </p:notesMasterIdLst>
  <p:sldIdLst>
    <p:sldId id="256" r:id="rId3"/>
    <p:sldId id="257" r:id="rId4"/>
    <p:sldId id="258" r:id="rId5"/>
    <p:sldId id="259" r:id="rId6"/>
    <p:sldId id="260" r:id="rId7"/>
    <p:sldId id="261" r:id="rId8"/>
    <p:sldId id="263" r:id="rId9"/>
    <p:sldId id="267" r:id="rId10"/>
    <p:sldId id="287" r:id="rId11"/>
    <p:sldId id="271" r:id="rId12"/>
    <p:sldId id="269" r:id="rId13"/>
    <p:sldId id="265" r:id="rId14"/>
    <p:sldId id="266" r:id="rId15"/>
    <p:sldId id="273" r:id="rId16"/>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05" autoAdjust="0"/>
    <p:restoredTop sz="69756" autoAdjust="0"/>
  </p:normalViewPr>
  <p:slideViewPr>
    <p:cSldViewPr>
      <p:cViewPr varScale="1">
        <p:scale>
          <a:sx n="79" d="100"/>
          <a:sy n="79" d="100"/>
        </p:scale>
        <p:origin x="1176"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324" tIns="46662" rIns="93324" bIns="46662" rtlCol="0"/>
          <a:lstStyle>
            <a:lvl1pPr algn="l">
              <a:defRPr sz="1200"/>
            </a:lvl1pPr>
          </a:lstStyle>
          <a:p>
            <a:endParaRPr lang="en-CA"/>
          </a:p>
        </p:txBody>
      </p:sp>
      <p:sp>
        <p:nvSpPr>
          <p:cNvPr id="3" name="Date Placeholder 2"/>
          <p:cNvSpPr>
            <a:spLocks noGrp="1"/>
          </p:cNvSpPr>
          <p:nvPr>
            <p:ph type="dt" idx="1"/>
          </p:nvPr>
        </p:nvSpPr>
        <p:spPr>
          <a:xfrm>
            <a:off x="3978133" y="0"/>
            <a:ext cx="3043343" cy="465455"/>
          </a:xfrm>
          <a:prstGeom prst="rect">
            <a:avLst/>
          </a:prstGeom>
        </p:spPr>
        <p:txBody>
          <a:bodyPr vert="horz" lIns="93324" tIns="46662" rIns="93324" bIns="46662" rtlCol="0"/>
          <a:lstStyle>
            <a:lvl1pPr algn="r">
              <a:defRPr sz="1200"/>
            </a:lvl1pPr>
          </a:lstStyle>
          <a:p>
            <a:fld id="{969F7C5A-D6FC-4359-B0A6-322DAD039A3C}" type="datetimeFigureOut">
              <a:rPr lang="en-CA" smtClean="0"/>
              <a:t>2018-03-08</a:t>
            </a:fld>
            <a:endParaRPr lang="en-CA"/>
          </a:p>
        </p:txBody>
      </p:sp>
      <p:sp>
        <p:nvSpPr>
          <p:cNvPr id="4" name="Slide Image Placeholder 3"/>
          <p:cNvSpPr>
            <a:spLocks noGrp="1" noRot="1" noChangeAspect="1"/>
          </p:cNvSpPr>
          <p:nvPr>
            <p:ph type="sldImg" idx="2"/>
          </p:nvPr>
        </p:nvSpPr>
        <p:spPr>
          <a:xfrm>
            <a:off x="1182688" y="696913"/>
            <a:ext cx="4657725" cy="3492500"/>
          </a:xfrm>
          <a:prstGeom prst="rect">
            <a:avLst/>
          </a:prstGeom>
          <a:noFill/>
          <a:ln w="12700">
            <a:solidFill>
              <a:prstClr val="black"/>
            </a:solidFill>
          </a:ln>
        </p:spPr>
        <p:txBody>
          <a:bodyPr vert="horz" lIns="93324" tIns="46662" rIns="93324" bIns="46662" rtlCol="0" anchor="ctr"/>
          <a:lstStyle/>
          <a:p>
            <a:endParaRPr lang="en-CA"/>
          </a:p>
        </p:txBody>
      </p:sp>
      <p:sp>
        <p:nvSpPr>
          <p:cNvPr id="5" name="Notes Placeholder 4"/>
          <p:cNvSpPr>
            <a:spLocks noGrp="1"/>
          </p:cNvSpPr>
          <p:nvPr>
            <p:ph type="body" sz="quarter" idx="3"/>
          </p:nvPr>
        </p:nvSpPr>
        <p:spPr>
          <a:xfrm>
            <a:off x="702311"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1" y="8842029"/>
            <a:ext cx="3043343" cy="465455"/>
          </a:xfrm>
          <a:prstGeom prst="rect">
            <a:avLst/>
          </a:prstGeom>
        </p:spPr>
        <p:txBody>
          <a:bodyPr vert="horz" lIns="93324" tIns="46662" rIns="93324" bIns="46662" rtlCol="0" anchor="b"/>
          <a:lstStyle>
            <a:lvl1pPr algn="l">
              <a:defRPr sz="1200"/>
            </a:lvl1pPr>
          </a:lstStyle>
          <a:p>
            <a:endParaRPr lang="en-CA"/>
          </a:p>
        </p:txBody>
      </p:sp>
      <p:sp>
        <p:nvSpPr>
          <p:cNvPr id="7" name="Slide Number Placeholder 6"/>
          <p:cNvSpPr>
            <a:spLocks noGrp="1"/>
          </p:cNvSpPr>
          <p:nvPr>
            <p:ph type="sldNum" sz="quarter" idx="5"/>
          </p:nvPr>
        </p:nvSpPr>
        <p:spPr>
          <a:xfrm>
            <a:off x="3978133" y="8842029"/>
            <a:ext cx="3043343" cy="465455"/>
          </a:xfrm>
          <a:prstGeom prst="rect">
            <a:avLst/>
          </a:prstGeom>
        </p:spPr>
        <p:txBody>
          <a:bodyPr vert="horz" lIns="93324" tIns="46662" rIns="93324" bIns="46662"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this module, we</a:t>
            </a:r>
            <a:r>
              <a:rPr lang="en-CA" baseline="0" dirty="0" smtClean="0"/>
              <a:t> wi</a:t>
            </a:r>
            <a:r>
              <a:rPr lang="en-CA" dirty="0" smtClean="0"/>
              <a:t>ll see how the FGP catalogue interface works for the interactive creation of metadata.</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73378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fr-FR" dirty="0" smtClean="0"/>
          </a:p>
          <a:p>
            <a:r>
              <a:rPr lang="en-CA" dirty="0" smtClean="0"/>
              <a:t>Various methods are available to create a record in the FGP.</a:t>
            </a:r>
          </a:p>
          <a:p>
            <a:endParaRPr lang="en-CA" dirty="0" smtClean="0"/>
          </a:p>
          <a:p>
            <a:r>
              <a:rPr lang="en-CA" dirty="0" smtClean="0"/>
              <a:t>You can:</a:t>
            </a:r>
          </a:p>
          <a:p>
            <a:r>
              <a:rPr lang="en-CA" dirty="0" smtClean="0"/>
              <a:t>- create a record from the FGP interface</a:t>
            </a:r>
          </a:p>
          <a:p>
            <a:r>
              <a:rPr lang="en-CA" dirty="0" smtClean="0"/>
              <a:t>- import a metadata file in XML</a:t>
            </a:r>
          </a:p>
          <a:p>
            <a:pPr marL="0" indent="0">
              <a:buFontTx/>
              <a:buNone/>
            </a:pPr>
            <a:r>
              <a:rPr lang="en-CA" dirty="0" smtClean="0"/>
              <a:t>- call an API file from a user application</a:t>
            </a:r>
          </a:p>
          <a:p>
            <a:pPr marL="171450" indent="-171450">
              <a:buFontTx/>
              <a:buChar char="-"/>
            </a:pP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As mentioned, In this module, we</a:t>
            </a:r>
            <a:r>
              <a:rPr lang="en-CA" baseline="0" dirty="0" smtClean="0"/>
              <a:t> wi</a:t>
            </a:r>
            <a:r>
              <a:rPr lang="en-CA" dirty="0" smtClean="0"/>
              <a:t>ll see how the FGP catalogue interface works for the interactive creation of metadata.</a:t>
            </a:r>
          </a:p>
          <a:p>
            <a:pPr marL="0" indent="0">
              <a:buFontTx/>
              <a:buNone/>
            </a:pPr>
            <a:endParaRPr lang="en-CA" dirty="0" smtClean="0"/>
          </a:p>
          <a:p>
            <a:endParaRPr lang="en-CA"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2</a:t>
            </a:fld>
            <a:endParaRPr lang="en-CA"/>
          </a:p>
        </p:txBody>
      </p:sp>
    </p:spTree>
    <p:extLst>
      <p:ext uri="{BB962C8B-B14F-4D97-AF65-F5344CB8AC3E}">
        <p14:creationId xmlns:p14="http://schemas.microsoft.com/office/powerpoint/2010/main" val="2413077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To create a record, you must have an account with an Editor role.  </a:t>
            </a:r>
          </a:p>
          <a:p>
            <a:endParaRPr lang="en-CA" dirty="0" smtClean="0"/>
          </a:p>
          <a:p>
            <a:r>
              <a:rPr lang="en-CA" dirty="0" smtClean="0"/>
              <a:t>Then</a:t>
            </a:r>
            <a:r>
              <a:rPr lang="en-CA" baseline="0" dirty="0" smtClean="0"/>
              <a:t> you need to Sign In:</a:t>
            </a:r>
            <a:endParaRPr lang="en-CA" dirty="0" smtClean="0"/>
          </a:p>
          <a:p>
            <a:endParaRPr lang="en-CA" dirty="0" smtClean="0"/>
          </a:p>
          <a:p>
            <a:r>
              <a:rPr lang="en-CA" dirty="0" smtClean="0"/>
              <a:t>Open a work session. </a:t>
            </a:r>
          </a:p>
          <a:p>
            <a:r>
              <a:rPr lang="en-CA" dirty="0" smtClean="0"/>
              <a:t>Enter the email address with which your account was created and your password.</a:t>
            </a:r>
            <a:br>
              <a:rPr lang="en-CA" dirty="0" smtClean="0"/>
            </a:br>
            <a:r>
              <a:rPr lang="en-CA" dirty="0" smtClean="0"/>
              <a:t>Press</a:t>
            </a:r>
            <a:r>
              <a:rPr lang="en-CA" baseline="0" dirty="0" smtClean="0"/>
              <a:t> “Login”</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3</a:t>
            </a:fld>
            <a:endParaRPr lang="en-CA"/>
          </a:p>
        </p:txBody>
      </p:sp>
    </p:spTree>
    <p:extLst>
      <p:ext uri="{BB962C8B-B14F-4D97-AF65-F5344CB8AC3E}">
        <p14:creationId xmlns:p14="http://schemas.microsoft.com/office/powerpoint/2010/main" val="3205531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dirty="0" smtClean="0">
                <a:solidFill>
                  <a:schemeClr val="tx1"/>
                </a:solidFill>
                <a:effectLst/>
                <a:latin typeface="+mn-lt"/>
              </a:rPr>
              <a:t>Access the list of functions authorized by your account under the Administration menu.</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406551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Select “Create Metadata”</a:t>
            </a:r>
          </a:p>
        </p:txBody>
      </p:sp>
      <p:sp>
        <p:nvSpPr>
          <p:cNvPr id="4" name="Slide Number Placeholder 3"/>
          <p:cNvSpPr>
            <a:spLocks noGrp="1"/>
          </p:cNvSpPr>
          <p:nvPr>
            <p:ph type="sldNum" sz="quarter" idx="10"/>
          </p:nvPr>
        </p:nvSpPr>
        <p:spPr/>
        <p:txBody>
          <a:bodyPr/>
          <a:lstStyle/>
          <a:p>
            <a:fld id="{45986802-38FC-42D9-B26E-1EAD6091AB91}" type="slidenum">
              <a:rPr lang="en-CA" smtClean="0"/>
              <a:t>5</a:t>
            </a:fld>
            <a:endParaRPr lang="en-CA"/>
          </a:p>
        </p:txBody>
      </p:sp>
    </p:spTree>
    <p:extLst>
      <p:ext uri="{BB962C8B-B14F-4D97-AF65-F5344CB8AC3E}">
        <p14:creationId xmlns:p14="http://schemas.microsoft.com/office/powerpoint/2010/main" val="2133538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FGP – Dataset Metadata template is the default template. It allows you to provide the HNAP-required information.</a:t>
            </a:r>
          </a:p>
          <a:p>
            <a:endParaRPr lang="en-CA" dirty="0" smtClean="0"/>
          </a:p>
          <a:p>
            <a:r>
              <a:rPr lang="en-CA" dirty="0" smtClean="0"/>
              <a:t>Select the workspace in which your metadata record will be created.</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6</a:t>
            </a:fld>
            <a:endParaRPr lang="en-CA"/>
          </a:p>
        </p:txBody>
      </p:sp>
    </p:spTree>
    <p:extLst>
      <p:ext uri="{BB962C8B-B14F-4D97-AF65-F5344CB8AC3E}">
        <p14:creationId xmlns:p14="http://schemas.microsoft.com/office/powerpoint/2010/main" val="2515490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dirty="0" smtClean="0">
                <a:solidFill>
                  <a:schemeClr val="tx1"/>
                </a:solidFill>
                <a:effectLst/>
                <a:latin typeface="+mn-lt"/>
              </a:rPr>
              <a:t>Various input views are available.</a:t>
            </a:r>
            <a:r>
              <a:rPr lang="en-CA" dirty="0" smtClean="0"/>
              <a:t/>
            </a:r>
            <a:br>
              <a:rPr lang="en-CA" dirty="0" smtClean="0"/>
            </a:br>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rPr>
              <a:t>1- The Basic View is the input view for the required fields and some</a:t>
            </a:r>
            <a:r>
              <a:rPr lang="en-CA" dirty="0" smtClean="0"/>
              <a:t> </a:t>
            </a:r>
            <a:r>
              <a:rPr lang="en-CA" sz="1200" b="0" i="0" u="none" strike="noStrike" kern="1200" dirty="0" smtClean="0">
                <a:solidFill>
                  <a:schemeClr val="tx1"/>
                </a:solidFill>
                <a:effectLst/>
                <a:latin typeface="+mn-lt"/>
              </a:rPr>
              <a:t>of the more frequently used optional fields. </a:t>
            </a:r>
            <a:r>
              <a:rPr lang="en-CA" dirty="0" smtClean="0"/>
              <a:t/>
            </a:r>
            <a:br>
              <a:rPr lang="en-CA" dirty="0" smtClean="0"/>
            </a:br>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rPr>
              <a:t>The “Advanced View” allows complete input according to ISO-19115 NAP.  It will allow you to add information of interest to you and your users but which is not required by the HNAP standard.</a:t>
            </a:r>
            <a:r>
              <a:rPr lang="en-CA" sz="1200" b="0" i="0" u="none" strike="noStrike" kern="1200" baseline="0" dirty="0" smtClean="0">
                <a:solidFill>
                  <a:schemeClr val="tx1"/>
                </a:solidFill>
                <a:effectLst/>
                <a:latin typeface="+mn-lt"/>
              </a:rPr>
              <a:t> This might include </a:t>
            </a:r>
            <a:r>
              <a:rPr lang="en-CA" sz="1200" b="0" i="0" u="none" strike="noStrike" kern="1200" dirty="0" smtClean="0">
                <a:solidFill>
                  <a:schemeClr val="tx1"/>
                </a:solidFill>
                <a:effectLst/>
                <a:latin typeface="+mn-lt"/>
              </a:rPr>
              <a:t>a thumbnail that resides on a site external to the FGP, or information about the quality of the data or the production process.</a:t>
            </a:r>
            <a:r>
              <a:rPr lang="en-CA" dirty="0" smtClean="0"/>
              <a:t> </a:t>
            </a:r>
            <a:r>
              <a:rPr lang="en-CA" sz="1200" b="0" i="0" u="none" strike="noStrike" kern="1200" dirty="0" smtClean="0">
                <a:solidFill>
                  <a:schemeClr val="tx1"/>
                </a:solidFill>
                <a:effectLst/>
                <a:latin typeface="+mn-lt"/>
              </a:rPr>
              <a:t>Since the information entry in this advanced view is based on the ISO-19115 NAP, you need to have an idea of which section to access.</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rPr>
              <a:t>The XML view allows metadata to be edited in XML format. However, please note that an edit error in this view could render the XML format invalid and corrupt the record.</a:t>
            </a:r>
            <a:r>
              <a:rPr lang="en-CA" dirty="0" smtClean="0"/>
              <a:t/>
            </a:r>
            <a:br>
              <a:rPr lang="en-CA" dirty="0" smtClean="0"/>
            </a:br>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rPr>
              <a:t>The view displayed is always the one that was used for the previous version.</a:t>
            </a:r>
            <a:r>
              <a:rPr lang="en-CA" dirty="0" smtClean="0"/>
              <a:t> </a:t>
            </a:r>
          </a:p>
          <a:p>
            <a:endParaRPr lang="en-CA" dirty="0" smtClean="0"/>
          </a:p>
          <a:p>
            <a:r>
              <a:rPr lang="en-CA" dirty="0" smtClean="0"/>
              <a:t>2- The three buttons that follow allow you to save or close the record.</a:t>
            </a:r>
          </a:p>
          <a:p>
            <a:endParaRPr lang="en-CA" baseline="0" dirty="0" smtClean="0"/>
          </a:p>
          <a:p>
            <a:r>
              <a:rPr lang="en-CA" dirty="0" smtClean="0"/>
              <a:t>3- Three</a:t>
            </a:r>
            <a:r>
              <a:rPr lang="en-CA" baseline="0" dirty="0" smtClean="0"/>
              <a:t> operation</a:t>
            </a:r>
            <a:r>
              <a:rPr lang="en-CA" dirty="0" smtClean="0"/>
              <a:t>s are available on the record:</a:t>
            </a:r>
          </a:p>
          <a:p>
            <a:r>
              <a:rPr lang="en-CA" dirty="0" smtClean="0"/>
              <a:t>     The Reset operation re-enters the values of the last backup</a:t>
            </a:r>
          </a:p>
          <a:p>
            <a:r>
              <a:rPr lang="en-CA" dirty="0" smtClean="0"/>
              <a:t>     The Check operation validates the fields according to the HNAP standard</a:t>
            </a:r>
          </a:p>
          <a:p>
            <a:r>
              <a:rPr lang="en-CA" dirty="0" smtClean="0"/>
              <a:t>     The Add Preview Image operation loads a thumbnail and assigns it to the current record</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rPr>
              <a:t>The + symbol is used</a:t>
            </a:r>
            <a:r>
              <a:rPr lang="en-CA" dirty="0" smtClean="0"/>
              <a:t> </a:t>
            </a:r>
            <a:r>
              <a:rPr lang="en-CA" sz="1200" b="0" i="0" u="none" strike="noStrike" kern="1200" dirty="0" smtClean="0">
                <a:solidFill>
                  <a:schemeClr val="tx1"/>
                </a:solidFill>
                <a:effectLst/>
                <a:latin typeface="+mn-lt"/>
              </a:rPr>
              <a:t>to add fields. This symbol appears for all repeatable fields.</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rPr>
              <a:t>The x symbol deletes fields.</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rPr>
              <a:t>The red asterisk symbol indicates a mandatory field.</a:t>
            </a:r>
          </a:p>
          <a:p>
            <a:endParaRPr lang="fr-FR" sz="1200" b="0" i="0" u="none" strike="noStrik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5986802-38FC-42D9-B26E-1EAD6091AB91}" type="slidenum">
              <a:rPr lang="en-CA" smtClean="0"/>
              <a:t>7</a:t>
            </a:fld>
            <a:endParaRPr lang="en-CA"/>
          </a:p>
        </p:txBody>
      </p:sp>
    </p:spTree>
    <p:extLst>
      <p:ext uri="{BB962C8B-B14F-4D97-AF65-F5344CB8AC3E}">
        <p14:creationId xmlns:p14="http://schemas.microsoft.com/office/powerpoint/2010/main" val="2589520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English and French tabs indicate the bilingual fields. If that element is required, be sure to provide the translations.</a:t>
            </a:r>
          </a:p>
          <a:p>
            <a:endParaRPr lang="en-CA" baseline="0" dirty="0" smtClean="0"/>
          </a:p>
          <a:p>
            <a:r>
              <a:rPr lang="en-CA" dirty="0" smtClean="0"/>
              <a:t>Date fields allow selection from a calendar.</a:t>
            </a:r>
          </a:p>
          <a:p>
            <a:endParaRPr lang="en-CA" baseline="0" dirty="0" smtClean="0"/>
          </a:p>
          <a:p>
            <a:r>
              <a:rPr lang="en-CA" dirty="0" smtClean="0"/>
              <a:t>The drop-down lists allow you to choose a value from those offered.</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8</a:t>
            </a:fld>
            <a:endParaRPr lang="en-CA"/>
          </a:p>
        </p:txBody>
      </p:sp>
    </p:spTree>
    <p:extLst>
      <p:ext uri="{BB962C8B-B14F-4D97-AF65-F5344CB8AC3E}">
        <p14:creationId xmlns:p14="http://schemas.microsoft.com/office/powerpoint/2010/main" val="321643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dirty="0" smtClean="0">
                <a:solidFill>
                  <a:schemeClr val="tx1"/>
                </a:solidFill>
                <a:effectLst/>
                <a:latin typeface="+mn-lt"/>
              </a:rPr>
              <a:t>To register your organization, use the edit menu.</a:t>
            </a:r>
          </a:p>
          <a:p>
            <a:r>
              <a:rPr lang="en-CA" sz="1200" b="0" i="0" u="none" strike="noStrike" kern="1200" dirty="0" smtClean="0">
                <a:solidFill>
                  <a:schemeClr val="tx1"/>
                </a:solidFill>
                <a:effectLst/>
                <a:latin typeface="+mn-lt"/>
              </a:rPr>
              <a:t>1- Select your organization from the drop-down list.  </a:t>
            </a:r>
          </a:p>
          <a:p>
            <a:r>
              <a:rPr lang="en-CA" sz="1200" b="0" i="0" u="none" strike="noStrike" kern="1200" baseline="0" dirty="0" smtClean="0">
                <a:solidFill>
                  <a:schemeClr val="tx1"/>
                </a:solidFill>
                <a:effectLst/>
                <a:latin typeface="+mn-lt"/>
              </a:rPr>
              <a:t>2- This list contains all federal organizations in the Government of Canada’s Registry of Applied Titles.</a:t>
            </a:r>
          </a:p>
          <a:p>
            <a:r>
              <a:rPr lang="en-CA" sz="1200" b="0" i="0" u="none" strike="noStrike" kern="1200" baseline="0" dirty="0" smtClean="0">
                <a:solidFill>
                  <a:schemeClr val="tx1"/>
                </a:solidFill>
                <a:effectLst/>
                <a:latin typeface="+mn-lt"/>
              </a:rPr>
              <a:t>3- You can register sub-organizations such as sectors, directorates and divisions.</a:t>
            </a:r>
          </a:p>
          <a:p>
            <a:r>
              <a:rPr lang="en-CA" sz="1200" b="0" i="0" u="none" strike="noStrike" kern="1200" baseline="0" dirty="0" smtClean="0">
                <a:solidFill>
                  <a:schemeClr val="tx1"/>
                </a:solidFill>
                <a:effectLst/>
                <a:latin typeface="+mn-lt"/>
              </a:rPr>
              <a:t>4- When the record is updated, you will notice that the name of your organization is preceded by the Government of Canada label.</a:t>
            </a:r>
            <a:endParaRPr lang="en-CA"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5986802-38FC-42D9-B26E-1EAD6091AB91}" type="slidenum">
              <a:rPr lang="en-CA" smtClean="0"/>
              <a:t>9</a:t>
            </a:fld>
            <a:endParaRPr lang="en-CA"/>
          </a:p>
        </p:txBody>
      </p:sp>
    </p:spTree>
    <p:extLst>
      <p:ext uri="{BB962C8B-B14F-4D97-AF65-F5344CB8AC3E}">
        <p14:creationId xmlns:p14="http://schemas.microsoft.com/office/powerpoint/2010/main" val="1846382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rPr>
              <a:t>The “Add Map Service Resource” sub-menu allows you to save the map services that will be associated with the “Display on Map” and “View on Map” buttons. </a:t>
            </a:r>
          </a:p>
          <a:p>
            <a:endParaRPr lang="en-CA" sz="1200" b="0" i="0" u="none" strike="noStrike" kern="1200" baseline="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rPr>
              <a:t>The “Add Data Resource” sub-menu allows you to add links to geospatial data, back-up documents, applications and</a:t>
            </a:r>
            <a:r>
              <a:rPr lang="en-CA" dirty="0" smtClean="0"/>
              <a:t> </a:t>
            </a:r>
            <a:r>
              <a:rPr lang="en-CA" sz="1200" b="0" i="0" u="none" strike="noStrike" kern="1200" dirty="0" smtClean="0">
                <a:solidFill>
                  <a:schemeClr val="tx1"/>
                </a:solidFill>
                <a:effectLst/>
                <a:latin typeface="+mn-lt"/>
              </a:rPr>
              <a:t>APIs.</a:t>
            </a:r>
            <a:endParaRPr lang="en-CA" sz="1200" b="0" i="0" u="none" strike="noStrike" kern="1200" dirty="0">
              <a:solidFill>
                <a:schemeClr val="tx1"/>
              </a:solidFill>
              <a:effectLst/>
              <a:latin typeface="+mn-lt"/>
            </a:endParaRPr>
          </a:p>
        </p:txBody>
      </p:sp>
      <p:sp>
        <p:nvSpPr>
          <p:cNvPr id="4" name="Slide Number Placeholder 3"/>
          <p:cNvSpPr>
            <a:spLocks noGrp="1"/>
          </p:cNvSpPr>
          <p:nvPr>
            <p:ph type="sldNum" sz="quarter" idx="10"/>
          </p:nvPr>
        </p:nvSpPr>
        <p:spPr/>
        <p:txBody>
          <a:bodyPr/>
          <a:lstStyle/>
          <a:p>
            <a:fld id="{45986802-38FC-42D9-B26E-1EAD6091AB91}" type="slidenum">
              <a:rPr lang="en-CA" smtClean="0"/>
              <a:t>10</a:t>
            </a:fld>
            <a:endParaRPr lang="en-CA"/>
          </a:p>
        </p:txBody>
      </p:sp>
    </p:spTree>
    <p:extLst>
      <p:ext uri="{BB962C8B-B14F-4D97-AF65-F5344CB8AC3E}">
        <p14:creationId xmlns:p14="http://schemas.microsoft.com/office/powerpoint/2010/main" val="3614219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dirty="0" smtClean="0">
                <a:solidFill>
                  <a:schemeClr val="tx1"/>
                </a:solidFill>
                <a:effectLst/>
                <a:latin typeface="+mn-lt"/>
              </a:rPr>
              <a:t>1 - When the cursor hovers over the name of the item in bold type, </a:t>
            </a:r>
          </a:p>
          <a:p>
            <a:r>
              <a:rPr lang="en-CA" sz="1200" b="0" i="0" u="none" strike="noStrike" kern="1200" dirty="0" smtClean="0">
                <a:solidFill>
                  <a:schemeClr val="tx1"/>
                </a:solidFill>
                <a:effectLst/>
                <a:latin typeface="+mn-lt"/>
              </a:rPr>
              <a:t>2-  Additional information will usually be displayed. </a:t>
            </a:r>
          </a:p>
          <a:p>
            <a:endParaRPr lang="fr-FR" sz="1200" b="0" i="0" u="none" strike="noStrik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5986802-38FC-42D9-B26E-1EAD6091AB91}" type="slidenum">
              <a:rPr lang="en-CA" smtClean="0"/>
              <a:t>11</a:t>
            </a:fld>
            <a:endParaRPr lang="en-CA"/>
          </a:p>
        </p:txBody>
      </p:sp>
    </p:spTree>
    <p:extLst>
      <p:ext uri="{BB962C8B-B14F-4D97-AF65-F5344CB8AC3E}">
        <p14:creationId xmlns:p14="http://schemas.microsoft.com/office/powerpoint/2010/main" val="1100450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dirty="0" smtClean="0">
                <a:solidFill>
                  <a:schemeClr val="tx1"/>
                </a:solidFill>
                <a:effectLst/>
                <a:latin typeface="+mn-lt"/>
              </a:rPr>
              <a:t>To get relevant and complete help for each field, open another window with gcgeo.gc.ca and refer to the Metadata reference guide in Help, for contributors, in the Workflow section. </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12</a:t>
            </a:fld>
            <a:endParaRPr lang="en-CA"/>
          </a:p>
        </p:txBody>
      </p:sp>
    </p:spTree>
    <p:extLst>
      <p:ext uri="{BB962C8B-B14F-4D97-AF65-F5344CB8AC3E}">
        <p14:creationId xmlns:p14="http://schemas.microsoft.com/office/powerpoint/2010/main" val="1035508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dirty="0" smtClean="0">
                <a:solidFill>
                  <a:schemeClr val="tx1"/>
                </a:solidFill>
                <a:effectLst/>
                <a:latin typeface="+mn-lt"/>
              </a:rPr>
              <a:t>The “Metadata Reference Guide”</a:t>
            </a:r>
            <a:r>
              <a:rPr lang="en-CA" dirty="0" smtClean="0"/>
              <a:t> </a:t>
            </a:r>
            <a:r>
              <a:rPr lang="en-CA" sz="1200" b="0" i="0" u="none" strike="noStrike" kern="1200" dirty="0" smtClean="0">
                <a:solidFill>
                  <a:schemeClr val="tx1"/>
                </a:solidFill>
                <a:effectLst/>
                <a:latin typeface="+mn-lt"/>
              </a:rPr>
              <a:t>document shows you the business rules for each field, with the same name and in the same order as they appear in the catalogue. </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13</a:t>
            </a:fld>
            <a:endParaRPr lang="en-CA"/>
          </a:p>
        </p:txBody>
      </p:sp>
    </p:spTree>
    <p:extLst>
      <p:ext uri="{BB962C8B-B14F-4D97-AF65-F5344CB8AC3E}">
        <p14:creationId xmlns:p14="http://schemas.microsoft.com/office/powerpoint/2010/main" val="6462704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If you would like to know more about this topic, please contact the FGP customer service team</a:t>
            </a:r>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CA"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1296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1917552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2049867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1752068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4448168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494567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35097399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5137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69673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46681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6203183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997344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CA" altLang="en-US" sz="1400" dirty="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CA"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en-CA" sz="2000" dirty="0">
                <a:solidFill>
                  <a:schemeClr val="bg1"/>
                </a:solidFill>
              </a:rPr>
              <a:t>GcGeo.gc.ca</a:t>
            </a: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1118178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7" Type="http://schemas.openxmlformats.org/officeDocument/2006/relationships/image" Target="../media/image3.png"/><Relationship Id="rId2" Type="http://schemas.microsoft.com/office/2007/relationships/media" Target="../media/media7.m4a"/><Relationship Id="rId1" Type="http://schemas.openxmlformats.org/officeDocument/2006/relationships/tags" Target="../tags/tag1.xml"/><Relationship Id="rId6" Type="http://schemas.openxmlformats.org/officeDocument/2006/relationships/image" Target="../media/image8.png"/><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3.png"/><Relationship Id="rId3" Type="http://schemas.openxmlformats.org/officeDocument/2006/relationships/audio" Target="../media/media8.m4a"/><Relationship Id="rId7" Type="http://schemas.openxmlformats.org/officeDocument/2006/relationships/image" Target="../media/image10.jpeg"/><Relationship Id="rId12" Type="http://schemas.openxmlformats.org/officeDocument/2006/relationships/image" Target="../media/image15.png"/><Relationship Id="rId2" Type="http://schemas.microsoft.com/office/2007/relationships/media" Target="../media/media8.m4a"/><Relationship Id="rId1" Type="http://schemas.openxmlformats.org/officeDocument/2006/relationships/tags" Target="../tags/tag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notesSlide" Target="../notesSlides/notesSlide8.xml"/><Relationship Id="rId10" Type="http://schemas.openxmlformats.org/officeDocument/2006/relationships/image" Target="../media/image13.png"/><Relationship Id="rId4" Type="http://schemas.openxmlformats.org/officeDocument/2006/relationships/slideLayout" Target="../slideLayouts/slideLayout2.xml"/><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audio" Target="../media/media9.m4a"/><Relationship Id="rId7" Type="http://schemas.openxmlformats.org/officeDocument/2006/relationships/image" Target="../media/image10.jpeg"/><Relationship Id="rId12" Type="http://schemas.openxmlformats.org/officeDocument/2006/relationships/image" Target="../media/image3.png"/><Relationship Id="rId2" Type="http://schemas.microsoft.com/office/2007/relationships/media" Target="../media/media9.m4a"/><Relationship Id="rId1" Type="http://schemas.openxmlformats.org/officeDocument/2006/relationships/tags" Target="../tags/tag3.xml"/><Relationship Id="rId6" Type="http://schemas.openxmlformats.org/officeDocument/2006/relationships/image" Target="../media/image16.JPG"/><Relationship Id="rId11" Type="http://schemas.openxmlformats.org/officeDocument/2006/relationships/image" Target="../media/image20.png"/><Relationship Id="rId5" Type="http://schemas.openxmlformats.org/officeDocument/2006/relationships/notesSlide" Target="../notesSlides/notesSlide9.xml"/><Relationship Id="rId10" Type="http://schemas.openxmlformats.org/officeDocument/2006/relationships/image" Target="../media/image19.png"/><Relationship Id="rId4" Type="http://schemas.openxmlformats.org/officeDocument/2006/relationships/slideLayout" Target="../slideLayouts/slideLayout2.xml"/><Relationship Id="rId9"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7" Type="http://schemas.openxmlformats.org/officeDocument/2006/relationships/image" Target="../media/image3.png"/><Relationship Id="rId2" Type="http://schemas.microsoft.com/office/2007/relationships/media" Target="../media/media10.m4a"/><Relationship Id="rId1" Type="http://schemas.openxmlformats.org/officeDocument/2006/relationships/tags" Target="../tags/tag4.xml"/><Relationship Id="rId6" Type="http://schemas.openxmlformats.org/officeDocument/2006/relationships/image" Target="../media/image21.png"/><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audio" Target="../media/media11.m4a"/><Relationship Id="rId7" Type="http://schemas.openxmlformats.org/officeDocument/2006/relationships/image" Target="../media/image23.png"/><Relationship Id="rId2" Type="http://schemas.microsoft.com/office/2007/relationships/media" Target="../media/media11.m4a"/><Relationship Id="rId1" Type="http://schemas.openxmlformats.org/officeDocument/2006/relationships/tags" Target="../tags/tag5.xml"/><Relationship Id="rId6" Type="http://schemas.openxmlformats.org/officeDocument/2006/relationships/image" Target="../media/image22.png"/><Relationship Id="rId5" Type="http://schemas.openxmlformats.org/officeDocument/2006/relationships/notesSlide" Target="../notesSlides/notesSlide11.xml"/><Relationship Id="rId4" Type="http://schemas.openxmlformats.org/officeDocument/2006/relationships/slideLayout" Target="../slideLayouts/slideLayout2.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7" Type="http://schemas.openxmlformats.org/officeDocument/2006/relationships/image" Target="../media/image3.png"/><Relationship Id="rId2" Type="http://schemas.microsoft.com/office/2007/relationships/media" Target="../media/media12.m4a"/><Relationship Id="rId1" Type="http://schemas.openxmlformats.org/officeDocument/2006/relationships/tags" Target="../tags/tag6.xml"/><Relationship Id="rId6" Type="http://schemas.openxmlformats.org/officeDocument/2006/relationships/image" Target="../media/image24.png"/><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7" Type="http://schemas.openxmlformats.org/officeDocument/2006/relationships/image" Target="../media/image3.png"/><Relationship Id="rId2" Type="http://schemas.microsoft.com/office/2007/relationships/media" Target="../media/media13.m4a"/><Relationship Id="rId1" Type="http://schemas.openxmlformats.org/officeDocument/2006/relationships/tags" Target="../tags/tag7.xml"/><Relationship Id="rId6" Type="http://schemas.openxmlformats.org/officeDocument/2006/relationships/image" Target="../media/image25.png"/><Relationship Id="rId5" Type="http://schemas.openxmlformats.org/officeDocument/2006/relationships/notesSlide" Target="../notesSlides/notesSlide13.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media" Target="../media/media14.m4a"/><Relationship Id="rId7" Type="http://schemas.openxmlformats.org/officeDocument/2006/relationships/image" Target="../media/image3.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14.xml"/><Relationship Id="rId5" Type="http://schemas.openxmlformats.org/officeDocument/2006/relationships/slideLayout" Target="../slideLayouts/slideLayout13.xml"/><Relationship Id="rId4" Type="http://schemas.openxmlformats.org/officeDocument/2006/relationships/audio" Target="../media/media14.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en-CA" altLang="en-US" sz="2000" b="1" dirty="0">
                <a:latin typeface="Tahoma" panose="020B0604030504040204" pitchFamily="34" charset="0"/>
              </a:rPr>
              <a:t>Creating a Record</a:t>
            </a:r>
          </a:p>
          <a:p>
            <a:pPr algn="ctr">
              <a:spcBef>
                <a:spcPct val="20000"/>
              </a:spcBef>
            </a:pPr>
            <a:r>
              <a:rPr lang="en-CA" sz="2000" dirty="0"/>
              <a:t>Part 1: Using the Catalogue</a:t>
            </a: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61307"/>
            <a:ext cx="9180512" cy="270336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13178"/>
    </mc:Choice>
    <mc:Fallback xmlns="">
      <p:transition spd="slow" advTm="131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noProof="0" dirty="0" smtClean="0"/>
              <a:t>Objective</a:t>
            </a:r>
            <a:endParaRPr lang="fr-CA" noProof="0" dirty="0"/>
          </a:p>
        </p:txBody>
      </p:sp>
      <p:sp>
        <p:nvSpPr>
          <p:cNvPr id="3" name="Content Placeholder 2"/>
          <p:cNvSpPr>
            <a:spLocks noGrp="1"/>
          </p:cNvSpPr>
          <p:nvPr>
            <p:ph idx="1"/>
          </p:nvPr>
        </p:nvSpPr>
        <p:spPr/>
        <p:txBody>
          <a:bodyPr/>
          <a:lstStyle/>
          <a:p>
            <a:pPr marL="0" indent="0">
              <a:buNone/>
            </a:pPr>
            <a:r>
              <a:rPr lang="en-CA" sz="2400" dirty="0"/>
              <a:t>How the FGP catalogue works for the interactive creation of metadata</a:t>
            </a:r>
          </a:p>
          <a:p>
            <a:pPr marL="0" indent="0">
              <a:buNone/>
            </a:pPr>
            <a:endParaRPr lang="en-CA" sz="2400" dirty="0"/>
          </a:p>
          <a:p>
            <a:pPr marL="0" indent="0">
              <a:buNone/>
            </a:pPr>
            <a:endParaRPr lang="en-CA" sz="2400" dirty="0"/>
          </a:p>
          <a:p>
            <a:pPr marL="0" indent="0">
              <a:buNone/>
            </a:pPr>
            <a:r>
              <a:rPr lang="en-CA" sz="2400" dirty="0"/>
              <a:t>Record creation methods</a:t>
            </a:r>
          </a:p>
          <a:p>
            <a:pPr marL="457200" indent="-457200">
              <a:buFont typeface="+mj-lt"/>
              <a:buAutoNum type="arabicPeriod"/>
            </a:pPr>
            <a:r>
              <a:rPr lang="en-CA" sz="2400" b="1" dirty="0">
                <a:solidFill>
                  <a:schemeClr val="tx2">
                    <a:lumMod val="60000"/>
                    <a:lumOff val="40000"/>
                  </a:schemeClr>
                </a:solidFill>
              </a:rPr>
              <a:t>Interactive creation from the catalogue</a:t>
            </a:r>
          </a:p>
          <a:p>
            <a:pPr marL="457200" indent="-457200">
              <a:buFont typeface="+mj-lt"/>
              <a:buAutoNum type="arabicPeriod"/>
            </a:pPr>
            <a:r>
              <a:rPr lang="en-CA" sz="2400" dirty="0"/>
              <a:t>Importing an XML file</a:t>
            </a:r>
          </a:p>
          <a:p>
            <a:pPr marL="457200" indent="-457200">
              <a:buFont typeface="+mj-lt"/>
              <a:buAutoNum type="arabicPeriod"/>
            </a:pPr>
            <a:r>
              <a:rPr lang="en-CA" sz="2400" dirty="0"/>
              <a:t>Programming with an API </a:t>
            </a:r>
            <a:r>
              <a:rPr lang="en-CA" sz="2400" dirty="0" smtClean="0"/>
              <a:t>call</a:t>
            </a:r>
            <a:endParaRPr lang="fr-CA" sz="2400" dirty="0"/>
          </a:p>
          <a:p>
            <a:pPr marL="0" indent="0">
              <a:buNone/>
            </a:pPr>
            <a:endParaRPr lang="fr-CA" sz="2400" dirty="0" smtClean="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527464473"/>
      </p:ext>
    </p:extLst>
  </p:cSld>
  <p:clrMapOvr>
    <a:masterClrMapping/>
  </p:clrMapOvr>
  <mc:AlternateContent xmlns:mc="http://schemas.openxmlformats.org/markup-compatibility/2006" xmlns:p14="http://schemas.microsoft.com/office/powerpoint/2010/main">
    <mc:Choice Requires="p14">
      <p:transition spd="slow" p14:dur="2000" advTm="31474"/>
    </mc:Choice>
    <mc:Fallback xmlns="">
      <p:transition spd="slow" advTm="314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Prerequisite</a:t>
            </a:r>
          </a:p>
        </p:txBody>
      </p:sp>
      <p:sp>
        <p:nvSpPr>
          <p:cNvPr id="3" name="Content Placeholder 2"/>
          <p:cNvSpPr>
            <a:spLocks noGrp="1"/>
          </p:cNvSpPr>
          <p:nvPr>
            <p:ph idx="1"/>
          </p:nvPr>
        </p:nvSpPr>
        <p:spPr/>
        <p:txBody>
          <a:bodyPr/>
          <a:lstStyle/>
          <a:p>
            <a:r>
              <a:rPr lang="en-CA" sz="2400" dirty="0"/>
              <a:t>Have an Editor account (or a Content Reviewer account)</a:t>
            </a:r>
          </a:p>
          <a:p>
            <a:r>
              <a:rPr lang="en-CA" sz="2400" dirty="0"/>
              <a:t>Log in </a:t>
            </a: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1600" y="1988840"/>
            <a:ext cx="7430044" cy="3765825"/>
          </a:xfrm>
          <a:prstGeom prst="rect">
            <a:avLst/>
          </a:prstGeom>
          <a:ln>
            <a:solidFill>
              <a:schemeClr val="tx1">
                <a:lumMod val="50000"/>
                <a:lumOff val="50000"/>
              </a:schemeClr>
            </a:solidFill>
          </a:ln>
        </p:spPr>
      </p:pic>
      <p:sp>
        <p:nvSpPr>
          <p:cNvPr id="6" name="Left Arrow 5"/>
          <p:cNvSpPr/>
          <p:nvPr/>
        </p:nvSpPr>
        <p:spPr>
          <a:xfrm>
            <a:off x="5800009" y="5095506"/>
            <a:ext cx="235324" cy="212912"/>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CA" sz="1100" dirty="0"/>
              <a:t>3</a:t>
            </a:r>
          </a:p>
        </p:txBody>
      </p:sp>
      <p:sp>
        <p:nvSpPr>
          <p:cNvPr id="7" name="Left Arrow 6"/>
          <p:cNvSpPr/>
          <p:nvPr/>
        </p:nvSpPr>
        <p:spPr>
          <a:xfrm>
            <a:off x="6030779" y="3996198"/>
            <a:ext cx="235324" cy="212912"/>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CA" sz="1100" dirty="0"/>
              <a:t>1</a:t>
            </a:r>
          </a:p>
        </p:txBody>
      </p:sp>
      <p:sp>
        <p:nvSpPr>
          <p:cNvPr id="8" name="Left Arrow 7"/>
          <p:cNvSpPr/>
          <p:nvPr/>
        </p:nvSpPr>
        <p:spPr>
          <a:xfrm>
            <a:off x="6030779" y="4500254"/>
            <a:ext cx="235324" cy="208429"/>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CA" sz="1100" dirty="0"/>
              <a:t>2</a:t>
            </a:r>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826472762"/>
      </p:ext>
    </p:extLst>
  </p:cSld>
  <p:clrMapOvr>
    <a:masterClrMapping/>
  </p:clrMapOvr>
  <mc:AlternateContent xmlns:mc="http://schemas.openxmlformats.org/markup-compatibility/2006" xmlns:p14="http://schemas.microsoft.com/office/powerpoint/2010/main">
    <mc:Choice Requires="p14">
      <p:transition spd="slow" p14:dur="2000" advTm="23816"/>
    </mc:Choice>
    <mc:Fallback xmlns="">
      <p:transition spd="slow" advTm="238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extLst mod="1"/>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Access the Administration menu</a:t>
            </a:r>
          </a:p>
        </p:txBody>
      </p:sp>
      <p:pic>
        <p:nvPicPr>
          <p:cNvPr id="4"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94109" y="1739554"/>
            <a:ext cx="7940516" cy="3561654"/>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sp>
        <p:nvSpPr>
          <p:cNvPr id="5" name="Down Arrow 4"/>
          <p:cNvSpPr/>
          <p:nvPr/>
        </p:nvSpPr>
        <p:spPr>
          <a:xfrm>
            <a:off x="7236296" y="2060848"/>
            <a:ext cx="327730" cy="39507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CA" sz="1100"/>
              <a:t>1</a:t>
            </a:r>
          </a:p>
        </p:txBody>
      </p:sp>
      <p:sp>
        <p:nvSpPr>
          <p:cNvPr id="6" name="Left Arrow 5"/>
          <p:cNvSpPr/>
          <p:nvPr/>
        </p:nvSpPr>
        <p:spPr>
          <a:xfrm>
            <a:off x="7419044" y="3157465"/>
            <a:ext cx="288997" cy="343543"/>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CA" sz="1100"/>
              <a:t>2</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41367457"/>
      </p:ext>
    </p:extLst>
  </p:cSld>
  <p:clrMapOvr>
    <a:masterClrMapping/>
  </p:clrMapOvr>
  <mc:AlternateContent xmlns:mc="http://schemas.openxmlformats.org/markup-compatibility/2006" xmlns:p14="http://schemas.microsoft.com/office/powerpoint/2010/main">
    <mc:Choice Requires="p14">
      <p:transition spd="slow" p14:dur="2000" advTm="13281"/>
    </mc:Choice>
    <mc:Fallback xmlns="">
      <p:transition spd="slow" advTm="132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Access the C</a:t>
            </a:r>
            <a:r>
              <a:rPr lang="en-CA" dirty="0" smtClean="0"/>
              <a:t>reate </a:t>
            </a:r>
            <a:r>
              <a:rPr lang="en-CA" dirty="0"/>
              <a:t>M</a:t>
            </a:r>
            <a:r>
              <a:rPr lang="en-CA" dirty="0" smtClean="0"/>
              <a:t>etadata operation</a:t>
            </a:r>
            <a:endParaRPr lang="en-CA" dirty="0"/>
          </a:p>
        </p:txBody>
      </p:sp>
      <p:pic>
        <p:nvPicPr>
          <p:cNvPr id="4" name="Content Placeholder 3"/>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495300" y="1412776"/>
            <a:ext cx="8229600" cy="4223945"/>
          </a:xfrm>
          <a:prstGeom prst="rect">
            <a:avLst/>
          </a:prstGeom>
          <a:noFill/>
          <a:ln>
            <a:solidFill>
              <a:schemeClr val="tx1">
                <a:lumMod val="50000"/>
                <a:lumOff val="50000"/>
              </a:schemeClr>
            </a:solidFill>
          </a:ln>
        </p:spPr>
      </p:pic>
      <p:sp>
        <p:nvSpPr>
          <p:cNvPr id="5" name="Left Arrow 4"/>
          <p:cNvSpPr/>
          <p:nvPr/>
        </p:nvSpPr>
        <p:spPr>
          <a:xfrm>
            <a:off x="1979712" y="4005064"/>
            <a:ext cx="307332" cy="360040"/>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CA" sz="1100" dirty="0"/>
              <a:t>1</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401604018"/>
      </p:ext>
    </p:extLst>
  </p:cSld>
  <p:clrMapOvr>
    <a:masterClrMapping/>
  </p:clrMapOvr>
  <mc:AlternateContent xmlns:mc="http://schemas.openxmlformats.org/markup-compatibility/2006" xmlns:p14="http://schemas.microsoft.com/office/powerpoint/2010/main">
    <mc:Choice Requires="p14">
      <p:transition spd="slow" p14:dur="2000" advTm="8304"/>
    </mc:Choice>
    <mc:Fallback xmlns="">
      <p:transition spd="slow" advTm="83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6687" y="1207641"/>
            <a:ext cx="8007761" cy="4946774"/>
          </a:xfrm>
          <a:prstGeom prst="rect">
            <a:avLst/>
          </a:prstGeom>
          <a:ln>
            <a:solidFill>
              <a:schemeClr val="tx1">
                <a:lumMod val="50000"/>
                <a:lumOff val="50000"/>
              </a:schemeClr>
            </a:solidFill>
          </a:ln>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942841737"/>
      </p:ext>
    </p:extLst>
  </p:cSld>
  <p:clrMapOvr>
    <a:masterClrMapping/>
  </p:clrMapOvr>
  <mc:AlternateContent xmlns:mc="http://schemas.openxmlformats.org/markup-compatibility/2006" xmlns:p14="http://schemas.microsoft.com/office/powerpoint/2010/main">
    <mc:Choice Requires="p14">
      <p:transition spd="slow" p14:dur="2000" advTm="22098"/>
    </mc:Choice>
    <mc:Fallback xmlns="">
      <p:transition spd="slow" advTm="220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2099" y="1131887"/>
            <a:ext cx="7894455" cy="5249441"/>
          </a:xfrm>
          <a:prstGeom prst="rect">
            <a:avLst/>
          </a:prstGeom>
          <a:ln>
            <a:solidFill>
              <a:schemeClr val="tx1">
                <a:lumMod val="50000"/>
                <a:lumOff val="50000"/>
              </a:schemeClr>
            </a:solidFill>
          </a:ln>
        </p:spPr>
      </p:pic>
      <p:sp>
        <p:nvSpPr>
          <p:cNvPr id="2" name="Title 1"/>
          <p:cNvSpPr>
            <a:spLocks noGrp="1"/>
          </p:cNvSpPr>
          <p:nvPr>
            <p:ph type="title"/>
          </p:nvPr>
        </p:nvSpPr>
        <p:spPr/>
        <p:txBody>
          <a:bodyPr/>
          <a:lstStyle/>
          <a:p>
            <a:r>
              <a:rPr lang="fr-CA" dirty="0" smtClean="0"/>
              <a:t> </a:t>
            </a:r>
            <a:r>
              <a:rPr lang="en-CA" dirty="0"/>
              <a:t> Views, operations and features</a:t>
            </a:r>
          </a:p>
        </p:txBody>
      </p:sp>
      <p:sp>
        <p:nvSpPr>
          <p:cNvPr id="6" name="Rectangle 5"/>
          <p:cNvSpPr/>
          <p:nvPr/>
        </p:nvSpPr>
        <p:spPr>
          <a:xfrm>
            <a:off x="662099" y="2472333"/>
            <a:ext cx="1296144" cy="93610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3347864" y="2472333"/>
            <a:ext cx="2016224" cy="30859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5364088" y="2472333"/>
            <a:ext cx="1800200" cy="8486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Left Arrow 2"/>
          <p:cNvSpPr/>
          <p:nvPr/>
        </p:nvSpPr>
        <p:spPr>
          <a:xfrm>
            <a:off x="2627784" y="3717032"/>
            <a:ext cx="720080" cy="576064"/>
          </a:xfrm>
          <a:prstGeom prst="leftArrow">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sp>
        <p:nvSpPr>
          <p:cNvPr id="11" name="Left Arrow 10"/>
          <p:cNvSpPr/>
          <p:nvPr/>
        </p:nvSpPr>
        <p:spPr>
          <a:xfrm rot="16200000">
            <a:off x="2011730" y="5503602"/>
            <a:ext cx="720080" cy="576064"/>
          </a:xfrm>
          <a:prstGeom prst="leftArrow">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sp>
        <p:nvSpPr>
          <p:cNvPr id="12" name="Left Arrow 11"/>
          <p:cNvSpPr/>
          <p:nvPr/>
        </p:nvSpPr>
        <p:spPr>
          <a:xfrm>
            <a:off x="3001938" y="3320988"/>
            <a:ext cx="720080" cy="576064"/>
          </a:xfrm>
          <a:prstGeom prst="leftArrow">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6335562"/>
      </p:ext>
    </p:extLst>
  </p:cSld>
  <p:clrMapOvr>
    <a:masterClrMapping/>
  </p:clrMapOvr>
  <mc:AlternateContent xmlns:mc="http://schemas.openxmlformats.org/markup-compatibility/2006" xmlns:p14="http://schemas.microsoft.com/office/powerpoint/2010/main">
    <mc:Choice Requires="p14">
      <p:transition spd="slow" p14:dur="2000" advTm="133243"/>
    </mc:Choice>
    <mc:Fallback xmlns="">
      <p:transition spd="slow" advTm="1332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6"/>
                                        </p:tgtEl>
                                        <p:attrNameLst>
                                          <p:attrName>style.visibility</p:attrName>
                                        </p:attrNameLst>
                                      </p:cBhvr>
                                      <p:to>
                                        <p:strVal val="hidden"/>
                                      </p:to>
                                    </p:set>
                                  </p:childTnLst>
                                </p:cTn>
                              </p:par>
                            </p:childTnLst>
                          </p:cTn>
                        </p:par>
                        <p:par>
                          <p:cTn id="17" fill="hold">
                            <p:stCondLst>
                              <p:cond delay="0"/>
                            </p:stCondLst>
                            <p:childTnLst>
                              <p:par>
                                <p:cTn id="18" presetID="2" presetClass="entr" presetSubtype="1"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par>
                          <p:cTn id="26" fill="hold">
                            <p:stCondLst>
                              <p:cond delay="0"/>
                            </p:stCondLst>
                            <p:childTnLst>
                              <p:par>
                                <p:cTn id="27" presetID="2" presetClass="entr" presetSubtype="1"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0"/>
                                        </p:tgtEl>
                                        <p:attrNameLst>
                                          <p:attrName>style.visibility</p:attrName>
                                        </p:attrNameLst>
                                      </p:cBhvr>
                                      <p:to>
                                        <p:strVal val="hidden"/>
                                      </p:to>
                                    </p:set>
                                  </p:childTnLst>
                                </p:cTn>
                              </p:par>
                            </p:childTnLst>
                          </p:cTn>
                        </p:par>
                        <p:par>
                          <p:cTn id="35" fill="hold">
                            <p:stCondLst>
                              <p:cond delay="0"/>
                            </p:stCondLst>
                            <p:childTnLst>
                              <p:par>
                                <p:cTn id="36" presetID="2" presetClass="entr" presetSubtype="2" fill="hold" grpId="0" nodeType="after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1+#ppt_w/2"/>
                                          </p:val>
                                        </p:tav>
                                        <p:tav tm="100000">
                                          <p:val>
                                            <p:strVal val="#ppt_x"/>
                                          </p:val>
                                        </p:tav>
                                      </p:tavLst>
                                    </p:anim>
                                    <p:anim calcmode="lin" valueType="num">
                                      <p:cBhvr additive="base">
                                        <p:cTn id="39"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grpId="1" nodeType="clickEffect">
                                  <p:stCondLst>
                                    <p:cond delay="0"/>
                                  </p:stCondLst>
                                  <p:childTnLst>
                                    <p:set>
                                      <p:cBhvr>
                                        <p:cTn id="43" dur="1" fill="hold">
                                          <p:stCondLst>
                                            <p:cond delay="0"/>
                                          </p:stCondLst>
                                        </p:cTn>
                                        <p:tgtEl>
                                          <p:spTgt spid="3"/>
                                        </p:tgtEl>
                                        <p:attrNameLst>
                                          <p:attrName>style.visibility</p:attrName>
                                        </p:attrNameLst>
                                      </p:cBhvr>
                                      <p:to>
                                        <p:strVal val="hidden"/>
                                      </p:to>
                                    </p:set>
                                  </p:childTnLst>
                                </p:cTn>
                              </p:par>
                            </p:childTnLst>
                          </p:cTn>
                        </p:par>
                        <p:par>
                          <p:cTn id="44" fill="hold">
                            <p:stCondLst>
                              <p:cond delay="0"/>
                            </p:stCondLst>
                            <p:childTnLst>
                              <p:par>
                                <p:cTn id="45" presetID="2" presetClass="entr" presetSubtype="2"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1+#ppt_w/2"/>
                                          </p:val>
                                        </p:tav>
                                        <p:tav tm="100000">
                                          <p:val>
                                            <p:strVal val="#ppt_x"/>
                                          </p:val>
                                        </p:tav>
                                      </p:tavLst>
                                    </p:anim>
                                    <p:anim calcmode="lin" valueType="num">
                                      <p:cBhvr additive="base">
                                        <p:cTn id="4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11"/>
                                        </p:tgtEl>
                                        <p:attrNameLst>
                                          <p:attrName>style.visibility</p:attrName>
                                        </p:attrNameLst>
                                      </p:cBhvr>
                                      <p:to>
                                        <p:strVal val="hidden"/>
                                      </p:to>
                                    </p:set>
                                  </p:childTnLst>
                                </p:cTn>
                              </p:par>
                            </p:childTnLst>
                          </p:cTn>
                        </p:par>
                        <p:par>
                          <p:cTn id="53" fill="hold">
                            <p:stCondLst>
                              <p:cond delay="0"/>
                            </p:stCondLst>
                            <p:childTnLst>
                              <p:par>
                                <p:cTn id="54" presetID="2" presetClass="entr" presetSubtype="2"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500" fill="hold"/>
                                        <p:tgtEl>
                                          <p:spTgt spid="12"/>
                                        </p:tgtEl>
                                        <p:attrNameLst>
                                          <p:attrName>ppt_x</p:attrName>
                                        </p:attrNameLst>
                                      </p:cBhvr>
                                      <p:tavLst>
                                        <p:tav tm="0">
                                          <p:val>
                                            <p:strVal val="1+#ppt_w/2"/>
                                          </p:val>
                                        </p:tav>
                                        <p:tav tm="100000">
                                          <p:val>
                                            <p:strVal val="#ppt_x"/>
                                          </p:val>
                                        </p:tav>
                                      </p:tavLst>
                                    </p:anim>
                                    <p:anim calcmode="lin" valueType="num">
                                      <p:cBhvr additive="base">
                                        <p:cTn id="57"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 presetClass="exit" presetSubtype="0" fill="hold" grpId="1" nodeType="clickEffect">
                                  <p:stCondLst>
                                    <p:cond delay="0"/>
                                  </p:stCondLst>
                                  <p:childTnLst>
                                    <p:set>
                                      <p:cBhvr>
                                        <p:cTn id="6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2" fill="hold" display="0">
                  <p:stCondLst>
                    <p:cond delay="indefinite"/>
                  </p:stCondLst>
                  <p:endCondLst>
                    <p:cond evt="onStopAudio" delay="0">
                      <p:tgtEl>
                        <p:sldTgt/>
                      </p:tgtEl>
                    </p:cond>
                  </p:endCondLst>
                </p:cTn>
                <p:tgtEl>
                  <p:spTgt spid="5"/>
                </p:tgtEl>
              </p:cMediaNode>
            </p:audio>
          </p:childTnLst>
        </p:cTn>
      </p:par>
    </p:tnLst>
    <p:bldLst>
      <p:bldP spid="6" grpId="0" animBg="1"/>
      <p:bldP spid="6" grpId="1" animBg="1"/>
      <p:bldP spid="9" grpId="0" animBg="1"/>
      <p:bldP spid="9" grpId="1" animBg="1"/>
      <p:bldP spid="10" grpId="0" animBg="1"/>
      <p:bldP spid="10" grpId="1" animBg="1"/>
      <p:bldP spid="3" grpId="0" animBg="1"/>
      <p:bldP spid="3" grpId="1" animBg="1"/>
      <p:bldP spid="11" grpId="0" animBg="1"/>
      <p:bldP spid="11" grpId="1" animBg="1"/>
      <p:bldP spid="12" grpId="0" animBg="1"/>
      <p:bldP spid="12" grpId="1" animBg="1"/>
    </p:bldLst>
  </p:timing>
  <p:extLst mod="1"/>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0958" y="1208866"/>
            <a:ext cx="7625883" cy="4740414"/>
          </a:xfrm>
          <a:prstGeom prst="rect">
            <a:avLst/>
          </a:prstGeom>
        </p:spPr>
      </p:pic>
      <p:sp>
        <p:nvSpPr>
          <p:cNvPr id="2" name="Title 1"/>
          <p:cNvSpPr>
            <a:spLocks noGrp="1"/>
          </p:cNvSpPr>
          <p:nvPr>
            <p:ph type="title"/>
          </p:nvPr>
        </p:nvSpPr>
        <p:spPr/>
        <p:txBody>
          <a:bodyPr/>
          <a:lstStyle/>
          <a:p>
            <a:r>
              <a:rPr lang="en-CA" dirty="0"/>
              <a:t>Bilingual fields, date and drop-down list</a:t>
            </a:r>
          </a:p>
        </p:txBody>
      </p:sp>
      <p:pic>
        <p:nvPicPr>
          <p:cNvPr id="17" name="Picture 4" descr="Image associé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81463" y="3504172"/>
            <a:ext cx="218736" cy="21873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Image associé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00592" y="7570737"/>
            <a:ext cx="218736" cy="218736"/>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p:cNvGrpSpPr/>
          <p:nvPr/>
        </p:nvGrpSpPr>
        <p:grpSpPr>
          <a:xfrm>
            <a:off x="2432645" y="1124744"/>
            <a:ext cx="6099795" cy="1294374"/>
            <a:chOff x="2432645" y="1124744"/>
            <a:chExt cx="6099795" cy="1294374"/>
          </a:xfrm>
        </p:grpSpPr>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2645" y="1622756"/>
              <a:ext cx="6099795" cy="796362"/>
            </a:xfrm>
            <a:prstGeom prst="rect">
              <a:avLst/>
            </a:prstGeom>
          </p:spPr>
        </p:pic>
        <p:sp>
          <p:nvSpPr>
            <p:cNvPr id="10" name="Down Arrow 9"/>
            <p:cNvSpPr/>
            <p:nvPr/>
          </p:nvSpPr>
          <p:spPr>
            <a:xfrm>
              <a:off x="2915816" y="1124744"/>
              <a:ext cx="667173" cy="489376"/>
            </a:xfrm>
            <a:prstGeom prst="downArrow">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7" name="Down Arrow 6"/>
          <p:cNvSpPr/>
          <p:nvPr/>
        </p:nvSpPr>
        <p:spPr>
          <a:xfrm>
            <a:off x="2389344" y="1129931"/>
            <a:ext cx="720080" cy="486768"/>
          </a:xfrm>
          <a:prstGeom prst="downArrow">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3" name="Picture 22"/>
          <p:cNvPicPr>
            <a:picLocks noChangeAspect="1"/>
          </p:cNvPicPr>
          <p:nvPr/>
        </p:nvPicPr>
        <p:blipFill>
          <a:blip r:embed="rId9"/>
          <a:stretch>
            <a:fillRect/>
          </a:stretch>
        </p:blipFill>
        <p:spPr>
          <a:xfrm>
            <a:off x="2344929" y="2852936"/>
            <a:ext cx="1476375" cy="447675"/>
          </a:xfrm>
          <a:prstGeom prst="rect">
            <a:avLst/>
          </a:prstGeom>
        </p:spPr>
      </p:pic>
      <p:grpSp>
        <p:nvGrpSpPr>
          <p:cNvPr id="20" name="Group 19"/>
          <p:cNvGrpSpPr/>
          <p:nvPr/>
        </p:nvGrpSpPr>
        <p:grpSpPr>
          <a:xfrm>
            <a:off x="2330946" y="2733555"/>
            <a:ext cx="3105150" cy="2250463"/>
            <a:chOff x="1601556" y="7758335"/>
            <a:chExt cx="3105150" cy="2250463"/>
          </a:xfrm>
        </p:grpSpPr>
        <p:pic>
          <p:nvPicPr>
            <p:cNvPr id="19" name="Picture 18"/>
            <p:cNvPicPr>
              <a:picLocks noChangeAspect="1"/>
            </p:cNvPicPr>
            <p:nvPr/>
          </p:nvPicPr>
          <p:blipFill>
            <a:blip r:embed="rId10"/>
            <a:stretch>
              <a:fillRect/>
            </a:stretch>
          </p:blipFill>
          <p:spPr>
            <a:xfrm>
              <a:off x="1601556" y="7789473"/>
              <a:ext cx="3105150" cy="2219325"/>
            </a:xfrm>
            <a:prstGeom prst="rect">
              <a:avLst/>
            </a:prstGeom>
          </p:spPr>
        </p:pic>
        <p:sp>
          <p:nvSpPr>
            <p:cNvPr id="15" name="Rounded Rectangle 14"/>
            <p:cNvSpPr/>
            <p:nvPr/>
          </p:nvSpPr>
          <p:spPr>
            <a:xfrm>
              <a:off x="1633260" y="7758335"/>
              <a:ext cx="2952328" cy="2097266"/>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14" name="Picture 4" descr="Image associé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35896" y="3148373"/>
            <a:ext cx="218736" cy="21873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388732" y="2780928"/>
            <a:ext cx="1531161" cy="490316"/>
          </a:xfrm>
          <a:prstGeom prst="rect">
            <a:avLst/>
          </a:prstGeom>
        </p:spPr>
      </p:pic>
      <p:pic>
        <p:nvPicPr>
          <p:cNvPr id="12" name="Picture 1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417695" y="3246824"/>
            <a:ext cx="2905807" cy="1816129"/>
          </a:xfrm>
          <a:prstGeom prst="rect">
            <a:avLst/>
          </a:prstGeom>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274068468"/>
      </p:ext>
    </p:extLst>
  </p:cSld>
  <p:clrMapOvr>
    <a:masterClrMapping/>
  </p:clrMapOvr>
  <mc:AlternateContent xmlns:mc="http://schemas.openxmlformats.org/markup-compatibility/2006" xmlns:p14="http://schemas.microsoft.com/office/powerpoint/2010/main">
    <mc:Choice Requires="p14">
      <p:transition spd="slow" p14:dur="2000" advTm="33677"/>
    </mc:Choice>
    <mc:Fallback xmlns="">
      <p:transition spd="slow" advTm="336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4"/>
                                        </p:tgtEl>
                                        <p:attrNameLst>
                                          <p:attrName>style.visibility</p:attrName>
                                        </p:attrNameLst>
                                      </p:cBhvr>
                                      <p:to>
                                        <p:strVal val="hidden"/>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childTnLst>
                          </p:cTn>
                        </p:par>
                        <p:par>
                          <p:cTn id="28" fill="hold">
                            <p:stCondLst>
                              <p:cond delay="0"/>
                            </p:stCondLst>
                            <p:childTnLst>
                              <p:par>
                                <p:cTn id="29" presetID="50" presetClass="path" presetSubtype="0" accel="50000" decel="50000" fill="hold" nodeType="afterEffect">
                                  <p:stCondLst>
                                    <p:cond delay="0"/>
                                  </p:stCondLst>
                                  <p:childTnLst>
                                    <p:animMotion origin="layout" path="M 1.38889E-6 0 L 0.00798 0 C 0.01163 0 0.01545 0.04699 0.01545 0.08542 L 0.01545 0.17199 " pathEditMode="relative" rAng="0" ptsTypes="AAAA">
                                      <p:cBhvr>
                                        <p:cTn id="30" dur="2000" fill="hold"/>
                                        <p:tgtEl>
                                          <p:spTgt spid="14"/>
                                        </p:tgtEl>
                                        <p:attrNameLst>
                                          <p:attrName>ppt_x</p:attrName>
                                          <p:attrName>ppt_y</p:attrName>
                                        </p:attrNameLst>
                                      </p:cBhvr>
                                      <p:rCtr x="764" y="8588"/>
                                    </p:animMotion>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20"/>
                                        </p:tgtEl>
                                      </p:cBhvr>
                                    </p:animEffect>
                                    <p:set>
                                      <p:cBhvr>
                                        <p:cTn id="39" dur="1" fill="hold">
                                          <p:stCondLst>
                                            <p:cond delay="499"/>
                                          </p:stCondLst>
                                        </p:cTn>
                                        <p:tgtEl>
                                          <p:spTgt spid="20"/>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par>
                          <p:cTn id="43" fill="hold">
                            <p:stCondLst>
                              <p:cond delay="500"/>
                            </p:stCondLst>
                            <p:childTnLst>
                              <p:par>
                                <p:cTn id="44" presetID="10" presetClass="entr" presetSubtype="0"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childTnLst>
                          </p:cTn>
                        </p:par>
                        <p:par>
                          <p:cTn id="47" fill="hold">
                            <p:stCondLst>
                              <p:cond delay="1000"/>
                            </p:stCondLst>
                            <p:childTnLst>
                              <p:par>
                                <p:cTn id="48" presetID="10" presetClass="entr" presetSubtype="0"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50" presetClass="path" presetSubtype="0" accel="50000" decel="50000" fill="hold" nodeType="clickEffect">
                                  <p:stCondLst>
                                    <p:cond delay="0"/>
                                  </p:stCondLst>
                                  <p:childTnLst>
                                    <p:animMotion origin="layout" path="M 4.16667E-6 -1.85185E-6 L -0.00261 -1.85185E-6 C -0.00382 -1.85185E-6 -0.00504 0.0419 -0.00504 0.07593 L -0.00504 0.15209 " pathEditMode="relative" rAng="0" ptsTypes="AAAA">
                                      <p:cBhvr>
                                        <p:cTn id="54" dur="2000" fill="hold"/>
                                        <p:tgtEl>
                                          <p:spTgt spid="17"/>
                                        </p:tgtEl>
                                        <p:attrNameLst>
                                          <p:attrName>ppt_x</p:attrName>
                                          <p:attrName>ppt_y</p:attrName>
                                        </p:attrNameLst>
                                      </p:cBhvr>
                                      <p:rCtr x="-260" y="7593"/>
                                    </p:animMotion>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5" fill="hold" display="0">
                  <p:stCondLst>
                    <p:cond delay="indefinite"/>
                  </p:stCondLst>
                  <p:endCondLst>
                    <p:cond evt="onStopAudio" delay="0">
                      <p:tgtEl>
                        <p:sldTgt/>
                      </p:tgtEl>
                    </p:cond>
                  </p:endCondLst>
                </p:cTn>
                <p:tgtEl>
                  <p:spTgt spid="3"/>
                </p:tgtEl>
              </p:cMediaNode>
            </p:audio>
          </p:childTnLst>
        </p:cTn>
      </p:par>
    </p:tnLst>
    <p:bldLst>
      <p:bldP spid="7" grpId="0" animBg="1"/>
      <p:bldP spid="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6280" y="1167271"/>
            <a:ext cx="8309732" cy="5021934"/>
          </a:xfrm>
          <a:prstGeom prst="rect">
            <a:avLst/>
          </a:prstGeom>
        </p:spPr>
      </p:pic>
      <p:sp>
        <p:nvSpPr>
          <p:cNvPr id="2" name="Title 1"/>
          <p:cNvSpPr>
            <a:spLocks noGrp="1"/>
          </p:cNvSpPr>
          <p:nvPr>
            <p:ph type="title"/>
          </p:nvPr>
        </p:nvSpPr>
        <p:spPr/>
        <p:txBody>
          <a:bodyPr/>
          <a:lstStyle/>
          <a:p>
            <a:r>
              <a:rPr lang="fr-CA" dirty="0" smtClean="0"/>
              <a:t> </a:t>
            </a:r>
            <a:r>
              <a:rPr lang="en-CA" dirty="0"/>
              <a:t> Sub-menu: Organization</a:t>
            </a:r>
          </a:p>
        </p:txBody>
      </p:sp>
      <p:pic>
        <p:nvPicPr>
          <p:cNvPr id="1028" name="Picture 4" descr="Image associé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13296" y="4975196"/>
            <a:ext cx="218736" cy="218736"/>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3506356" y="4686324"/>
            <a:ext cx="632331" cy="611132"/>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Rectangle 3"/>
          <p:cNvSpPr/>
          <p:nvPr/>
        </p:nvSpPr>
        <p:spPr>
          <a:xfrm>
            <a:off x="425104" y="1112466"/>
            <a:ext cx="8392084" cy="51106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2647" y="2063756"/>
            <a:ext cx="7892545" cy="3384376"/>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2156" y="2386117"/>
            <a:ext cx="7821810" cy="3875613"/>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0110" y="2267566"/>
            <a:ext cx="7342952" cy="2858754"/>
          </a:xfrm>
          <a:prstGeom prst="rect">
            <a:avLst/>
          </a:prstGeom>
        </p:spPr>
      </p:pic>
      <p:pic>
        <p:nvPicPr>
          <p:cNvPr id="11" name="Picture 1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6659" y="3645024"/>
            <a:ext cx="7830789" cy="2333625"/>
          </a:xfrm>
          <a:prstGeom prst="rect">
            <a:avLst/>
          </a:prstGeom>
        </p:spPr>
      </p:pic>
      <p:pic>
        <p:nvPicPr>
          <p:cNvPr id="12" name="Audio 1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906878217"/>
      </p:ext>
    </p:extLst>
  </p:cSld>
  <p:clrMapOvr>
    <a:masterClrMapping/>
  </p:clrMapOvr>
  <mc:AlternateContent xmlns:mc="http://schemas.openxmlformats.org/markup-compatibility/2006" xmlns:p14="http://schemas.microsoft.com/office/powerpoint/2010/main">
    <mc:Choice Requires="p14">
      <p:transition spd="slow" p14:dur="2000" advTm="41288"/>
    </mc:Choice>
    <mc:Fallback xmlns="">
      <p:transition spd="slow" advTm="412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0" nodeType="clickEffect">
                                  <p:stCondLst>
                                    <p:cond delay="0"/>
                                  </p:stCondLst>
                                  <p:childTnLst>
                                    <p:animEffect transition="out" filter="fade">
                                      <p:cBhvr>
                                        <p:cTn id="10" dur="500"/>
                                        <p:tgtEl>
                                          <p:spTgt spid="5"/>
                                        </p:tgtEl>
                                      </p:cBhvr>
                                    </p:animEffect>
                                    <p:set>
                                      <p:cBhvr>
                                        <p:cTn id="11" dur="1" fill="hold">
                                          <p:stCondLst>
                                            <p:cond delay="499"/>
                                          </p:stCondLst>
                                        </p:cTn>
                                        <p:tgtEl>
                                          <p:spTgt spid="5"/>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1028"/>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6"/>
                                        </p:tgtEl>
                                        <p:attrNameLst>
                                          <p:attrName>style.visibility</p:attrName>
                                        </p:attrNameLst>
                                      </p:cBhvr>
                                      <p:to>
                                        <p:strVal val="hidden"/>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9"/>
                                        </p:tgtEl>
                                        <p:attrNameLst>
                                          <p:attrName>style.visibility</p:attrName>
                                        </p:attrNameLst>
                                      </p:cBhvr>
                                      <p:to>
                                        <p:strVal val="hidden"/>
                                      </p:to>
                                    </p:set>
                                  </p:childTnLst>
                                </p:cTn>
                              </p:par>
                            </p:childTnLst>
                          </p:cTn>
                        </p:par>
                        <p:par>
                          <p:cTn id="29" fill="hold">
                            <p:stCondLst>
                              <p:cond delay="0"/>
                            </p:stCondLst>
                            <p:childTnLst>
                              <p:par>
                                <p:cTn id="30" presetID="10"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10"/>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4"/>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12"/>
                </p:tgtEl>
              </p:cMediaNode>
            </p:audio>
          </p:childTnLst>
        </p:cTn>
      </p:par>
    </p:tnLst>
    <p:bldLst>
      <p:bldP spid="5" grpId="0" animBg="1"/>
      <p:bldP spid="4" grpId="0" animBg="1"/>
      <p:bldP spid="4" grpId="1" animBg="1"/>
    </p:bldLst>
  </p:timing>
  <p:extLst mod="1"/>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12" y="1498016"/>
            <a:ext cx="9020175" cy="4478860"/>
          </a:xfrm>
          <a:prstGeom prst="rect">
            <a:avLst/>
          </a:prstGeom>
          <a:ln>
            <a:solidFill>
              <a:schemeClr val="tx1">
                <a:lumMod val="50000"/>
                <a:lumOff val="50000"/>
              </a:schemeClr>
            </a:solidFill>
          </a:ln>
        </p:spPr>
      </p:pic>
      <p:sp>
        <p:nvSpPr>
          <p:cNvPr id="2" name="Title 1"/>
          <p:cNvSpPr>
            <a:spLocks noGrp="1"/>
          </p:cNvSpPr>
          <p:nvPr>
            <p:ph type="title"/>
          </p:nvPr>
        </p:nvSpPr>
        <p:spPr/>
        <p:txBody>
          <a:bodyPr/>
          <a:lstStyle/>
          <a:p>
            <a:r>
              <a:rPr lang="fr-CA" dirty="0" smtClean="0"/>
              <a:t> </a:t>
            </a:r>
            <a:r>
              <a:rPr lang="en-CA" dirty="0"/>
              <a:t> Sub-menus: Adding resources</a:t>
            </a:r>
          </a:p>
        </p:txBody>
      </p:sp>
      <p:sp>
        <p:nvSpPr>
          <p:cNvPr id="5" name="Rounded Rectangle 4"/>
          <p:cNvSpPr/>
          <p:nvPr/>
        </p:nvSpPr>
        <p:spPr>
          <a:xfrm>
            <a:off x="6300192" y="2132856"/>
            <a:ext cx="2520280" cy="611132"/>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ounded Rectangle 11"/>
          <p:cNvSpPr/>
          <p:nvPr/>
        </p:nvSpPr>
        <p:spPr>
          <a:xfrm>
            <a:off x="6876256" y="4149080"/>
            <a:ext cx="1953336" cy="504056"/>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165043364"/>
      </p:ext>
    </p:extLst>
  </p:cSld>
  <p:clrMapOvr>
    <a:masterClrMapping/>
  </p:clrMapOvr>
  <mc:AlternateContent xmlns:mc="http://schemas.openxmlformats.org/markup-compatibility/2006" xmlns:p14="http://schemas.microsoft.com/office/powerpoint/2010/main">
    <mc:Choice Requires="p14">
      <p:transition spd="slow" p14:dur="2000" advTm="28728"/>
    </mc:Choice>
    <mc:Fallback xmlns="">
      <p:transition spd="slow" advTm="287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1"/>
                            </p:stCondLst>
                            <p:childTnLst>
                              <p:par>
                                <p:cTn id="8" presetID="1"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1" nodeType="clickEffect">
                                  <p:stCondLst>
                                    <p:cond delay="0"/>
                                  </p:stCondLst>
                                  <p:childTnLst>
                                    <p:animEffect transition="out" filter="fade">
                                      <p:cBhvr>
                                        <p:cTn id="13" dur="500"/>
                                        <p:tgtEl>
                                          <p:spTgt spid="5"/>
                                        </p:tgtEl>
                                      </p:cBhvr>
                                    </p:animEffect>
                                    <p:set>
                                      <p:cBhvr>
                                        <p:cTn id="14" dur="1" fill="hold">
                                          <p:stCondLst>
                                            <p:cond delay="499"/>
                                          </p:stCondLst>
                                        </p:cTn>
                                        <p:tgtEl>
                                          <p:spTgt spid="5"/>
                                        </p:tgtEl>
                                        <p:attrNameLst>
                                          <p:attrName>style.visibility</p:attrName>
                                        </p:attrNameLst>
                                      </p:cBhvr>
                                      <p:to>
                                        <p:strVal val="hidden"/>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4"/>
                </p:tgtEl>
              </p:cMediaNode>
            </p:audio>
          </p:childTnLst>
        </p:cTn>
      </p:par>
    </p:tnLst>
    <p:bldLst>
      <p:bldP spid="5" grpId="0" animBg="1"/>
      <p:bldP spid="5" grpId="1"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9032" y="1054661"/>
            <a:ext cx="8210771" cy="5110643"/>
          </a:xfrm>
          <a:prstGeom prst="rect">
            <a:avLst/>
          </a:prstGeom>
        </p:spPr>
      </p:pic>
      <p:sp>
        <p:nvSpPr>
          <p:cNvPr id="2" name="Title 1"/>
          <p:cNvSpPr>
            <a:spLocks noGrp="1"/>
          </p:cNvSpPr>
          <p:nvPr>
            <p:ph type="title"/>
          </p:nvPr>
        </p:nvSpPr>
        <p:spPr/>
        <p:txBody>
          <a:bodyPr/>
          <a:lstStyle/>
          <a:p>
            <a:r>
              <a:rPr lang="fr-CA" dirty="0" smtClean="0"/>
              <a:t> </a:t>
            </a:r>
            <a:r>
              <a:rPr lang="en-CA" dirty="0"/>
              <a:t>Tooltips</a:t>
            </a:r>
          </a:p>
        </p:txBody>
      </p:sp>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07704" y="3569465"/>
            <a:ext cx="6848669" cy="623917"/>
          </a:xfrm>
          <a:prstGeom prst="rect">
            <a:avLst/>
          </a:prstGeom>
        </p:spPr>
      </p:pic>
      <p:pic>
        <p:nvPicPr>
          <p:cNvPr id="1028" name="Picture 4" descr="Image associé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81296" y="3717032"/>
            <a:ext cx="218736" cy="218736"/>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1907704" y="3569464"/>
            <a:ext cx="1080120" cy="219576"/>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ounded Rectangle 6"/>
          <p:cNvSpPr/>
          <p:nvPr/>
        </p:nvSpPr>
        <p:spPr>
          <a:xfrm>
            <a:off x="2051720" y="3717031"/>
            <a:ext cx="6704653" cy="360041"/>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07980108"/>
      </p:ext>
    </p:extLst>
  </p:cSld>
  <p:clrMapOvr>
    <a:masterClrMapping/>
  </p:clrMapOvr>
  <mc:AlternateContent xmlns:mc="http://schemas.openxmlformats.org/markup-compatibility/2006" xmlns:p14="http://schemas.microsoft.com/office/powerpoint/2010/main">
    <mc:Choice Requires="p14">
      <p:transition spd="slow" p14:dur="2000" advTm="18339"/>
    </mc:Choice>
    <mc:Fallback xmlns="">
      <p:transition spd="slow" advTm="183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decel="10000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anim calcmode="lin" valueType="num">
                                      <p:cBhvr additive="base">
                                        <p:cTn id="11" dur="2000" fill="hold"/>
                                        <p:tgtEl>
                                          <p:spTgt spid="1028"/>
                                        </p:tgtEl>
                                        <p:attrNameLst>
                                          <p:attrName>ppt_x</p:attrName>
                                        </p:attrNameLst>
                                      </p:cBhvr>
                                      <p:tavLst>
                                        <p:tav tm="0">
                                          <p:val>
                                            <p:strVal val="0-#ppt_w/2"/>
                                          </p:val>
                                        </p:tav>
                                        <p:tav tm="100000">
                                          <p:val>
                                            <p:strVal val="#ppt_x"/>
                                          </p:val>
                                        </p:tav>
                                      </p:tavLst>
                                    </p:anim>
                                    <p:anim calcmode="lin" valueType="num">
                                      <p:cBhvr additive="base">
                                        <p:cTn id="12" dur="2000" fill="hold"/>
                                        <p:tgtEl>
                                          <p:spTgt spid="1028"/>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500"/>
                            </p:stCondLst>
                            <p:childTnLst>
                              <p:par>
                                <p:cTn id="22" presetID="10" presetClass="exit" presetSubtype="0" fill="hold" grpId="1" nodeType="after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3"/>
                </p:tgtEl>
              </p:cMediaNode>
            </p:audio>
          </p:childTnLst>
        </p:cTn>
      </p:par>
    </p:tnLst>
    <p:bldLst>
      <p:bldP spid="5" grpId="0" animBg="1"/>
      <p:bldP spid="5" grpId="1"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Help for contributors</a:t>
            </a:r>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243" y="1254589"/>
            <a:ext cx="8903253" cy="4780515"/>
          </a:xfrm>
          <a:prstGeom prst="rect">
            <a:avLst/>
          </a:prstGeom>
          <a:ln>
            <a:solidFill>
              <a:schemeClr val="tx1">
                <a:lumMod val="50000"/>
                <a:lumOff val="50000"/>
              </a:schemeClr>
            </a:solidFill>
          </a:ln>
        </p:spPr>
      </p:pic>
      <p:sp>
        <p:nvSpPr>
          <p:cNvPr id="5" name="Left Arrow 4"/>
          <p:cNvSpPr/>
          <p:nvPr/>
        </p:nvSpPr>
        <p:spPr>
          <a:xfrm>
            <a:off x="7860804" y="2636912"/>
            <a:ext cx="864096" cy="576064"/>
          </a:xfrm>
          <a:prstGeom prst="leftArrow">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Left Arrow 5"/>
          <p:cNvSpPr/>
          <p:nvPr/>
        </p:nvSpPr>
        <p:spPr>
          <a:xfrm>
            <a:off x="3131840" y="4581128"/>
            <a:ext cx="864096" cy="576064"/>
          </a:xfrm>
          <a:prstGeom prst="leftArrow">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718974706"/>
      </p:ext>
    </p:extLst>
  </p:cSld>
  <p:clrMapOvr>
    <a:masterClrMapping/>
  </p:clrMapOvr>
  <mc:AlternateContent xmlns:mc="http://schemas.openxmlformats.org/markup-compatibility/2006" xmlns:p14="http://schemas.microsoft.com/office/powerpoint/2010/main">
    <mc:Choice Requires="p14">
      <p:transition spd="slow" p14:dur="2000" advTm="25912"/>
    </mc:Choice>
    <mc:Fallback xmlns="">
      <p:transition spd="slow" advTm="259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7"/>
                </p:tgtEl>
              </p:cMediaNode>
            </p:audio>
          </p:childTnLst>
        </p:cTn>
      </p:par>
    </p:tnLst>
    <p:bldLst>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1560" y="404664"/>
            <a:ext cx="8208912" cy="5465733"/>
          </a:xfrm>
          <a:prstGeom prst="rect">
            <a:avLst/>
          </a:prstGeom>
        </p:spPr>
      </p:pic>
      <p:sp>
        <p:nvSpPr>
          <p:cNvPr id="5" name="Rounded Rectangle 4"/>
          <p:cNvSpPr/>
          <p:nvPr/>
        </p:nvSpPr>
        <p:spPr>
          <a:xfrm>
            <a:off x="2395776" y="4725144"/>
            <a:ext cx="2160240" cy="576064"/>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303278558"/>
      </p:ext>
    </p:extLst>
  </p:cSld>
  <p:clrMapOvr>
    <a:masterClrMapping/>
  </p:clrMapOvr>
  <mc:AlternateContent xmlns:mc="http://schemas.openxmlformats.org/markup-compatibility/2006" xmlns:p14="http://schemas.microsoft.com/office/powerpoint/2010/main">
    <mc:Choice Requires="p14">
      <p:transition spd="slow" p14:dur="2000" advTm="20710"/>
    </mc:Choice>
    <mc:Fallback xmlns="">
      <p:transition spd="slow" advTm="207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3"/>
                </p:tgtEl>
              </p:cMediaNode>
            </p:audio>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endParaRPr lang="fr-CA" noProof="0" dirty="0"/>
          </a:p>
        </p:txBody>
      </p:sp>
      <p:sp>
        <p:nvSpPr>
          <p:cNvPr id="3" name="Espace réservé du contenu 2"/>
          <p:cNvSpPr>
            <a:spLocks noGrp="1"/>
          </p:cNvSpPr>
          <p:nvPr>
            <p:ph idx="1"/>
            <p:custDataLst>
              <p:tags r:id="rId2"/>
            </p:custDataLst>
          </p:nvPr>
        </p:nvSpPr>
        <p:spPr/>
        <p:txBody>
          <a:bodyPr/>
          <a:lstStyle/>
          <a:p>
            <a:pPr marL="0" indent="0">
              <a:buNone/>
            </a:pPr>
            <a:endParaRPr lang="en-CA" noProof="0" dirty="0"/>
          </a:p>
          <a:p>
            <a:pPr marL="0" indent="0">
              <a:buNone/>
            </a:pPr>
            <a:r>
              <a:rPr lang="en-CA" noProof="0" dirty="0"/>
              <a:t>Want to know more?</a:t>
            </a:r>
          </a:p>
          <a:p>
            <a:pPr marL="0" indent="0">
              <a:buNone/>
            </a:pPr>
            <a:endParaRPr lang="en-CA" noProof="0" dirty="0"/>
          </a:p>
          <a:p>
            <a:pPr marL="0" indent="0" algn="ctr">
              <a:buNone/>
            </a:pPr>
            <a:r>
              <a:rPr lang="en-CA" noProof="0" dirty="0"/>
              <a:t>Contact the Customer Service Team</a:t>
            </a:r>
          </a:p>
          <a:p>
            <a:pPr marL="0" indent="0" algn="ctr">
              <a:buNone/>
            </a:pPr>
            <a:r>
              <a:rPr lang="en-CA"/>
              <a:t>NRCan.fgp-pgf.RNCan@Canada.ca</a:t>
            </a:r>
            <a:endParaRPr lang="en-CA" noProof="0" dirty="0"/>
          </a:p>
        </p:txBody>
      </p:sp>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653568942"/>
      </p:ext>
    </p:extLst>
  </p:cSld>
  <p:clrMapOvr>
    <a:masterClrMapping/>
  </p:clrMapOvr>
  <mc:AlternateContent xmlns:mc="http://schemas.openxmlformats.org/markup-compatibility/2006" xmlns:p14="http://schemas.microsoft.com/office/powerpoint/2010/main">
    <mc:Choice Requires="p14">
      <p:transition spd="slow" p14:dur="2000" advTm="13244"/>
    </mc:Choice>
    <mc:Fallback xmlns="">
      <p:transition spd="slow" advTm="132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TIMING" val="|6.6|72.5|8|23.9|9.3|4.3|6.6"/>
</p:tagLst>
</file>

<file path=ppt/tags/tag2.xml><?xml version="1.0" encoding="utf-8"?>
<p:tagLst xmlns:a="http://schemas.openxmlformats.org/drawingml/2006/main" xmlns:r="http://schemas.openxmlformats.org/officeDocument/2006/relationships" xmlns:p="http://schemas.openxmlformats.org/presentationml/2006/main">
  <p:tag name="TIMING" val="|4.1|9.4|5.3|3.9|7.8"/>
</p:tagLst>
</file>

<file path=ppt/tags/tag3.xml><?xml version="1.0" encoding="utf-8"?>
<p:tagLst xmlns:a="http://schemas.openxmlformats.org/drawingml/2006/main" xmlns:r="http://schemas.openxmlformats.org/officeDocument/2006/relationships" xmlns:p="http://schemas.openxmlformats.org/presentationml/2006/main">
  <p:tag name="TIMING" val="|8.4|4.6|8.1|9.6"/>
</p:tagLst>
</file>

<file path=ppt/tags/tag4.xml><?xml version="1.0" encoding="utf-8"?>
<p:tagLst xmlns:a="http://schemas.openxmlformats.org/drawingml/2006/main" xmlns:r="http://schemas.openxmlformats.org/officeDocument/2006/relationships" xmlns:p="http://schemas.openxmlformats.org/presentationml/2006/main">
  <p:tag name="TIMING" val="|16.2"/>
</p:tagLst>
</file>

<file path=ppt/tags/tag5.xml><?xml version="1.0" encoding="utf-8"?>
<p:tagLst xmlns:a="http://schemas.openxmlformats.org/drawingml/2006/main" xmlns:r="http://schemas.openxmlformats.org/officeDocument/2006/relationships" xmlns:p="http://schemas.openxmlformats.org/presentationml/2006/main">
  <p:tag name="TIMING" val="|4.7|5.9"/>
</p:tagLst>
</file>

<file path=ppt/tags/tag6.xml><?xml version="1.0" encoding="utf-8"?>
<p:tagLst xmlns:a="http://schemas.openxmlformats.org/drawingml/2006/main" xmlns:r="http://schemas.openxmlformats.org/officeDocument/2006/relationships" xmlns:p="http://schemas.openxmlformats.org/presentationml/2006/main">
  <p:tag name="TIMING" val="|17.3"/>
</p:tagLst>
</file>

<file path=ppt/tags/tag7.xml><?xml version="1.0" encoding="utf-8"?>
<p:tagLst xmlns:a="http://schemas.openxmlformats.org/drawingml/2006/main" xmlns:r="http://schemas.openxmlformats.org/officeDocument/2006/relationships" xmlns:p="http://schemas.openxmlformats.org/presentationml/2006/main">
  <p:tag name="TIMING" val="|4.6"/>
</p:tagLst>
</file>

<file path=ppt/tags/tag8.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9.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10.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11.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12.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3273</TotalTime>
  <Words>581</Words>
  <Application>Microsoft Office PowerPoint</Application>
  <PresentationFormat>On-screen Show (4:3)</PresentationFormat>
  <Paragraphs>105</Paragraphs>
  <Slides>14</Slides>
  <Notes>14</Notes>
  <HiddenSlides>0</HiddenSlides>
  <MMClips>14</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ＭＳ Ｐゴシック</vt:lpstr>
      <vt:lpstr>Arial</vt:lpstr>
      <vt:lpstr>Calibri</vt:lpstr>
      <vt:lpstr>Tahoma</vt:lpstr>
      <vt:lpstr>Wingdings</vt:lpstr>
      <vt:lpstr>Office Theme</vt:lpstr>
      <vt:lpstr>1_Office Theme</vt:lpstr>
      <vt:lpstr>PowerPoint Presentation</vt:lpstr>
      <vt:lpstr>Objective</vt:lpstr>
      <vt:lpstr>Prerequisite</vt:lpstr>
      <vt:lpstr>Access the Administration menu</vt:lpstr>
      <vt:lpstr>Access the Create Metadata operation</vt:lpstr>
      <vt:lpstr>PowerPoint Presentation</vt:lpstr>
      <vt:lpstr>  Views, operations and features</vt:lpstr>
      <vt:lpstr>Bilingual fields, date and drop-down list</vt:lpstr>
      <vt:lpstr>  Sub-menu: Organization</vt:lpstr>
      <vt:lpstr>  Sub-menus: Adding resources</vt:lpstr>
      <vt:lpstr> Tooltips</vt:lpstr>
      <vt:lpstr>Help for contributors</vt:lpstr>
      <vt:lpstr>PowerPoint Presentation</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205</cp:revision>
  <cp:lastPrinted>2017-08-24T18:19:59Z</cp:lastPrinted>
  <dcterms:created xsi:type="dcterms:W3CDTF">2015-09-10T13:46:21Z</dcterms:created>
  <dcterms:modified xsi:type="dcterms:W3CDTF">2018-03-08T19:34:42Z</dcterms:modified>
</cp:coreProperties>
</file>