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tags/tag4.xml" ContentType="application/vnd.openxmlformats-officedocument.presentationml.tags+xml"/>
  <Override PartName="/ppt/notesSlides/notesSlide10.xml" ContentType="application/vnd.openxmlformats-officedocument.presentationml.notesSlide+xml"/>
  <Override PartName="/ppt/tags/tag5.xml" ContentType="application/vnd.openxmlformats-officedocument.presentationml.tags+xml"/>
  <Override PartName="/ppt/notesSlides/notesSlide11.xml" ContentType="application/vnd.openxmlformats-officedocument.presentationml.notesSlide+xml"/>
  <Override PartName="/ppt/tags/tag6.xml" ContentType="application/vnd.openxmlformats-officedocument.presentationml.tags+xml"/>
  <Override PartName="/ppt/notesSlides/notesSlide12.xml" ContentType="application/vnd.openxmlformats-officedocument.presentationml.notesSlide+xml"/>
  <Override PartName="/ppt/tags/tag7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7" r:id="rId9"/>
    <p:sldId id="270" r:id="rId10"/>
    <p:sldId id="271" r:id="rId11"/>
    <p:sldId id="269" r:id="rId12"/>
    <p:sldId id="265" r:id="rId13"/>
    <p:sldId id="266" r:id="rId14"/>
    <p:sldId id="272" r:id="rId15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547C"/>
    <a:srgbClr val="FFCC99"/>
    <a:srgbClr val="FFFFCC"/>
    <a:srgbClr val="3366CC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05" autoAdjust="0"/>
    <p:restoredTop sz="76158" autoAdjust="0"/>
  </p:normalViewPr>
  <p:slideViewPr>
    <p:cSldViewPr>
      <p:cViewPr varScale="1">
        <p:scale>
          <a:sx n="86" d="100"/>
          <a:sy n="86" d="100"/>
        </p:scale>
        <p:origin x="96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3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969F7C5A-D6FC-4359-B0A6-322DAD039A3C}" type="datetimeFigureOut">
              <a:rPr lang="en-CA" smtClean="0"/>
              <a:t>2018-03-06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57725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3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45986802-38FC-42D9-B26E-1EAD6091AB9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2118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3780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dirty="0" smtClean="0"/>
          </a:p>
          <a:p>
            <a:r>
              <a:rPr lang="fr-FR" dirty="0" smtClean="0"/>
              <a:t>Pour créer un enregistrement dans la PGF, différentes méthodes sont possibles.</a:t>
            </a:r>
          </a:p>
          <a:p>
            <a:endParaRPr lang="fr-FR" dirty="0" smtClean="0"/>
          </a:p>
          <a:p>
            <a:r>
              <a:rPr lang="fr-FR" dirty="0" smtClean="0"/>
              <a:t>On peut :</a:t>
            </a:r>
          </a:p>
          <a:p>
            <a:r>
              <a:rPr lang="fr-FR" dirty="0" smtClean="0"/>
              <a:t>- créer un enregistrement à partir de l'interface de la PGF</a:t>
            </a:r>
          </a:p>
          <a:p>
            <a:r>
              <a:rPr lang="fr-FR" dirty="0" smtClean="0"/>
              <a:t>- importer un fichier de métadonnées en format </a:t>
            </a:r>
            <a:r>
              <a:rPr lang="fr-FR" dirty="0" err="1" smtClean="0"/>
              <a:t>xml</a:t>
            </a:r>
            <a:endParaRPr lang="fr-FR" dirty="0" smtClean="0"/>
          </a:p>
          <a:p>
            <a:pPr marL="0" indent="0">
              <a:buFontTx/>
              <a:buNone/>
            </a:pPr>
            <a:r>
              <a:rPr lang="fr-FR" dirty="0" smtClean="0"/>
              <a:t>- appeler un API à partir d'une application d'usager</a:t>
            </a:r>
          </a:p>
          <a:p>
            <a:endParaRPr lang="fr-FR" dirty="0" smtClean="0"/>
          </a:p>
          <a:p>
            <a:r>
              <a:rPr lang="fr-FR" dirty="0" smtClean="0"/>
              <a:t>Dans ce module, nous verrons comment</a:t>
            </a:r>
            <a:r>
              <a:rPr lang="fr-FR" baseline="0" dirty="0" smtClean="0"/>
              <a:t> fonctionne l’interface du catalogue de la PGF pour la création interactive de métadonnées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3077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Pour créer un enregistrement, vous devez posséder un compte avec le rôle d'éditeur.  </a:t>
            </a:r>
          </a:p>
          <a:p>
            <a:r>
              <a:rPr lang="fr-FR" dirty="0" smtClean="0"/>
              <a:t>Ouvrir une session de travail. </a:t>
            </a:r>
          </a:p>
          <a:p>
            <a:r>
              <a:rPr lang="fr-FR" dirty="0" smtClean="0"/>
              <a:t>Inscrire le courriel avec lequel votre compte a été créé ainsi que votre mot de passe.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55316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Accéder à la liste des fonctions autorisées par votre compte sous l'item administration</a:t>
            </a:r>
            <a:r>
              <a:rPr lang="fr-FR" dirty="0" smtClean="0"/>
              <a:t>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5510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err="1" smtClean="0"/>
              <a:t>Sélectionner</a:t>
            </a:r>
            <a:r>
              <a:rPr lang="en-CA" dirty="0" smtClean="0"/>
              <a:t>  "</a:t>
            </a:r>
            <a:r>
              <a:rPr lang="en-CA" dirty="0" err="1" smtClean="0"/>
              <a:t>Créer</a:t>
            </a:r>
            <a:r>
              <a:rPr lang="en-CA" dirty="0" smtClean="0"/>
              <a:t> des </a:t>
            </a:r>
            <a:r>
              <a:rPr lang="en-CA" dirty="0" err="1" smtClean="0"/>
              <a:t>métadonnées</a:t>
            </a:r>
            <a:r>
              <a:rPr lang="en-CA" dirty="0" smtClean="0"/>
              <a:t>"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3538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Le modèle FGP – </a:t>
            </a:r>
            <a:r>
              <a:rPr lang="fr-FR" dirty="0" err="1" smtClean="0"/>
              <a:t>Dataset</a:t>
            </a:r>
            <a:r>
              <a:rPr lang="fr-FR" dirty="0" smtClean="0"/>
              <a:t> </a:t>
            </a:r>
            <a:r>
              <a:rPr lang="fr-FR" dirty="0" err="1" smtClean="0"/>
              <a:t>Metadata</a:t>
            </a:r>
            <a:r>
              <a:rPr lang="fr-FR" dirty="0" smtClean="0"/>
              <a:t> est le gabarit par défaut. Il vous permet de fournir les informations obligatoires du PNAH.</a:t>
            </a:r>
          </a:p>
          <a:p>
            <a:endParaRPr lang="fr-FR" dirty="0" smtClean="0"/>
          </a:p>
          <a:p>
            <a:r>
              <a:rPr lang="fr-FR" dirty="0" smtClean="0"/>
              <a:t>Sélectionner l'espace de travail dans lequel votre enregistrement de métadonnées doit</a:t>
            </a:r>
            <a:r>
              <a:rPr lang="fr-FR" baseline="0" dirty="0" smtClean="0"/>
              <a:t> être</a:t>
            </a:r>
            <a:r>
              <a:rPr lang="fr-FR" dirty="0" smtClean="0"/>
              <a:t> créé.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54904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Différentes vues de saisie sont offertes.</a:t>
            </a:r>
            <a:b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fr-FR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1- La Vue par défaut est la vue de saisie pour les champs obligatoires,  et certains</a:t>
            </a:r>
            <a:r>
              <a:rPr lang="fr-FR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champs optionnels utilisés plus fréquemment. </a:t>
            </a:r>
            <a:b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fr-FR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vue « ISO Complet » est la vue qui permet la saisie complète selon la norme ISO19115-PNA.  Elle vous permettra d'ajouter des informations non obligatoires par</a:t>
            </a:r>
            <a:r>
              <a:rPr lang="fr-FR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norme </a:t>
            </a:r>
            <a: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PNAH mais d'intérêt pour vous et vos usagers,</a:t>
            </a:r>
            <a:r>
              <a:rPr lang="fr-FR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telle qu’une vignette qui réside sur un site externe à la PGF,  des informations sur la qualité des données, sur le processus de production.</a:t>
            </a:r>
            <a:r>
              <a:rPr lang="fr-FR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Puisque la saisie d'information dans cette vue avancée se base sur la norme PNA ISO-19115, vous devez avoir une idée à quelle section vous devez accéder.</a:t>
            </a:r>
          </a:p>
          <a:p>
            <a:endParaRPr lang="fr-FR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vue XML permet l'édition des métadonnées en format XML.  Attention: Une erreur d'édition dans cette vue pourrait rendre le format XML invalide et corrompre  l'enregistrement.</a:t>
            </a:r>
            <a:b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fr-FR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vue affichée est toujours celle qui a été utilisée pour l'édition précédente.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r>
              <a:rPr lang="fr-FR" dirty="0" smtClean="0"/>
              <a:t>2- Les 3</a:t>
            </a:r>
            <a:r>
              <a:rPr lang="fr-FR" baseline="0" dirty="0" smtClean="0"/>
              <a:t> boutons qui suivent permettent la sauvegarde ou la fermeture de l’enregistrement</a:t>
            </a:r>
          </a:p>
          <a:p>
            <a:endParaRPr lang="fr-FR" baseline="0" dirty="0" smtClean="0"/>
          </a:p>
          <a:p>
            <a:r>
              <a:rPr lang="fr-FR" baseline="0" dirty="0" smtClean="0"/>
              <a:t>3- Trois opérations sur l’enregistrement sont disponibles:</a:t>
            </a:r>
          </a:p>
          <a:p>
            <a:r>
              <a:rPr lang="fr-FR" baseline="0" dirty="0" smtClean="0"/>
              <a:t>     L’opération Réinitialiser réinscrit les valeurs de la dernière sauvegarde</a:t>
            </a:r>
          </a:p>
          <a:p>
            <a:r>
              <a:rPr lang="fr-FR" baseline="0" dirty="0" smtClean="0"/>
              <a:t>     L’opération Vérifier valide les champs selon la norme PNAH</a:t>
            </a:r>
          </a:p>
          <a:p>
            <a:r>
              <a:rPr lang="fr-FR" baseline="0" dirty="0" smtClean="0"/>
              <a:t>     L’opération Vignettes permet de charger une vignette et de l’assigner à l’enregistrement en cour.</a:t>
            </a:r>
          </a:p>
          <a:p>
            <a:endParaRPr lang="fr-FR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symbole +  permet</a:t>
            </a:r>
            <a:r>
              <a:rPr lang="fr-FR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d'ajouter des champs.  Ce symbole est présent pour tous les champs répétables.</a:t>
            </a:r>
          </a:p>
          <a:p>
            <a:endParaRPr lang="fr-FR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symbole x permet de supprimer des champs.</a:t>
            </a:r>
          </a:p>
          <a:p>
            <a:endParaRPr lang="fr-FR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symbole Astérisque en rouge indique un champ obligatoire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95209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smtClean="0"/>
              <a:t>Les onglets Français et Anglais indiquent les champs bilingues.  Si l’élément est obligatoire, assurez-vous</a:t>
            </a:r>
            <a:r>
              <a:rPr lang="fr-CA" baseline="0" dirty="0" smtClean="0"/>
              <a:t> de fournir les traductions.</a:t>
            </a:r>
          </a:p>
          <a:p>
            <a:endParaRPr lang="fr-CA" baseline="0" dirty="0" smtClean="0"/>
          </a:p>
          <a:p>
            <a:r>
              <a:rPr lang="fr-CA" baseline="0" dirty="0" smtClean="0"/>
              <a:t>Les champs de dates permettent la sélection à partir d’un calendrier.</a:t>
            </a:r>
          </a:p>
          <a:p>
            <a:endParaRPr lang="fr-CA" baseline="0" dirty="0" smtClean="0"/>
          </a:p>
          <a:p>
            <a:r>
              <a:rPr lang="fr-CA" baseline="0" dirty="0" smtClean="0"/>
              <a:t>Les listes déroulantes permettent de choisir une valeur parmi celles permises.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6436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Pour inscrire votre organisation,  utiliser le menu d’édition.</a:t>
            </a:r>
          </a:p>
          <a:p>
            <a: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1- Sélectionner votre</a:t>
            </a:r>
            <a:r>
              <a:rPr lang="fr-FR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organisation de la liste déroulante.  </a:t>
            </a:r>
          </a:p>
          <a:p>
            <a:r>
              <a:rPr lang="fr-FR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2- Cette liste contient toutes les organisations fédérales du registre des titres d’usage du gouvernement du Canada.</a:t>
            </a:r>
          </a:p>
          <a:p>
            <a:r>
              <a:rPr lang="fr-FR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3- Vous pouvez inscrire des sous-organisations telles que le secteur, la direction et la division </a:t>
            </a:r>
          </a:p>
          <a:p>
            <a:r>
              <a:rPr lang="fr-FR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4- À la mise à jour, vous remarquerez que le nom de votre organisation est précédé de l’étiquette Gouvernement du Canada </a:t>
            </a:r>
            <a:endParaRPr lang="fr-FR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0884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sous-menu «  Ajouter une ressource</a:t>
            </a:r>
            <a:r>
              <a:rPr lang="fr-FR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pour le service cartographique » permet d’enregistrer les services cartographiques qui seront associés aux boutons « Afficher sur la carte » et « </a:t>
            </a:r>
            <a:r>
              <a:rPr lang="fr-FR" sz="1200" b="0" i="0" u="none" strike="noStrike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</a:t>
            </a:r>
            <a:r>
              <a:rPr lang="fr-FR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fr-FR" sz="1200" b="0" i="0" u="none" strike="noStrike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Map</a:t>
            </a:r>
            <a:r>
              <a:rPr lang="fr-FR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». </a:t>
            </a:r>
          </a:p>
          <a:p>
            <a:endParaRPr lang="fr-FR" sz="1200" b="0" i="0" u="none" strike="noStrike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sous-menu « Ajouter une ressource de données » permet d'ajouter des liens à des données </a:t>
            </a:r>
            <a:r>
              <a:rPr lang="fr-FR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géospatiales</a:t>
            </a:r>
            <a: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à des documents d’appoint, à des applications et des</a:t>
            </a:r>
            <a:r>
              <a:rPr lang="fr-FR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42193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1 - Lorsqu'on superpose le curseur sur le nom de l'item en caractère gras, </a:t>
            </a:r>
          </a:p>
          <a:p>
            <a: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2- de l'information supplémentaire s'affichera généralement. </a:t>
            </a:r>
          </a:p>
          <a:p>
            <a:endParaRPr lang="fr-FR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04507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Mais pour obtenir de l'aide pertinente et complète pour chaque champ, ouvrir une autre fenêtre avec gcgeo.gc.ca et consulter le Guide de référence des métadonnées dans l'Aide pour les contributeurs, à la section Flux de travail. 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55084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document « Guide de référence des métadonnées »</a:t>
            </a:r>
            <a:r>
              <a:rPr lang="fr-FR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vous présente les règles d'affaires de </a:t>
            </a:r>
            <a:r>
              <a:rPr lang="fr-FR" sz="1200" b="0" i="0" u="none" strike="noStrike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chaque champ, </a:t>
            </a:r>
            <a:r>
              <a:rPr lang="fr-F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avec le même nom et dans  le même ordre qu'ils apparaissent dans le catalogue.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62704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dirty="0" smtClean="0"/>
              <a:t>Vous voulez en savoir davantage sur ce sujet, contacter l’équipe du service à la clientèle de la PGF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4272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20057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746"/>
            <a:ext cx="8229600" cy="4983417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28600" y="1052736"/>
            <a:ext cx="8663880" cy="0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 userDrawn="1"/>
        </p:nvSpPr>
        <p:spPr>
          <a:xfrm flipH="1">
            <a:off x="138590" y="962726"/>
            <a:ext cx="180020" cy="18002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3917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7150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88380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2206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1968"/>
            <a:ext cx="4040188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42206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81968"/>
            <a:ext cx="4041775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95600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5379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4337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3200"/>
            </a:lvl1pPr>
            <a:lvl2pPr>
              <a:defRPr sz="2800"/>
            </a:lvl2pPr>
            <a:lvl3pPr marL="1143000" indent="-228600">
              <a:buFont typeface="Calibri" panose="020F0502020204030204" pitchFamily="34" charset="0"/>
              <a:buChar char="‒"/>
              <a:defRPr sz="2400"/>
            </a:lvl3pPr>
            <a:lvl4pPr>
              <a:defRPr sz="2000"/>
            </a:lvl4pPr>
            <a:lvl5pPr marL="2057400" indent="-228600">
              <a:buFont typeface="Calibri" panose="020F0502020204030204" pitchFamily="34" charset="0"/>
              <a:buChar char="‒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7085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9573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8655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66392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96975"/>
            <a:ext cx="86423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3" name="Rectangle 6"/>
          <p:cNvSpPr>
            <a:spLocks noChangeArrowheads="1"/>
          </p:cNvSpPr>
          <p:nvPr userDrawn="1"/>
        </p:nvSpPr>
        <p:spPr bwMode="auto">
          <a:xfrm>
            <a:off x="2514600" y="-27384"/>
            <a:ext cx="3733800" cy="2286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" name="Rectangle 7"/>
          <p:cNvSpPr>
            <a:spLocks noChangeArrowheads="1"/>
          </p:cNvSpPr>
          <p:nvPr userDrawn="1"/>
        </p:nvSpPr>
        <p:spPr bwMode="auto">
          <a:xfrm>
            <a:off x="-15620" y="-27385"/>
            <a:ext cx="2911220" cy="2298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" name="Rectangle 8"/>
          <p:cNvSpPr>
            <a:spLocks noChangeArrowheads="1"/>
          </p:cNvSpPr>
          <p:nvPr userDrawn="1"/>
        </p:nvSpPr>
        <p:spPr bwMode="auto">
          <a:xfrm>
            <a:off x="6019799" y="-27385"/>
            <a:ext cx="3141047" cy="2298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400" dirty="0" smtClean="0"/>
              <a:t>Version 1.0</a:t>
            </a:r>
          </a:p>
        </p:txBody>
      </p:sp>
      <p:sp>
        <p:nvSpPr>
          <p:cNvPr id="18" name="Rectangle 7"/>
          <p:cNvSpPr>
            <a:spLocks noChangeArrowheads="1"/>
          </p:cNvSpPr>
          <p:nvPr userDrawn="1"/>
        </p:nvSpPr>
        <p:spPr bwMode="auto">
          <a:xfrm>
            <a:off x="-15620" y="6248400"/>
            <a:ext cx="9171028" cy="609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3650974" y="6368534"/>
            <a:ext cx="1994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D8160E-735D-4DD8-AFFF-DA60F0DBC485}" type="slidenum">
              <a:rPr lang="en-US" smtClean="0">
                <a:solidFill>
                  <a:schemeClr val="bg1"/>
                </a:solidFill>
              </a:rPr>
              <a:pPr algn="ctr"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3" name="Picture 10" descr="goc_fip_f_blk_55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70" b="17327"/>
          <a:stretch/>
        </p:blipFill>
        <p:spPr bwMode="auto">
          <a:xfrm>
            <a:off x="304801" y="6405563"/>
            <a:ext cx="594792" cy="26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855785" y="6353145"/>
            <a:ext cx="1469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 dirty="0" smtClean="0">
                <a:solidFill>
                  <a:schemeClr val="bg1"/>
                </a:solidFill>
              </a:rPr>
              <a:t>GcGeo.gc.ca</a:t>
            </a:r>
            <a:endParaRPr lang="en-CA" sz="20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5907496" y="6402814"/>
            <a:ext cx="29849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dirty="0" smtClean="0">
                <a:solidFill>
                  <a:schemeClr val="bg1"/>
                </a:solidFill>
              </a:rPr>
              <a:t>NRCan.fgp-pgf.RNCan@canada.ca</a:t>
            </a:r>
            <a:endParaRPr lang="en-CA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55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12547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7" Type="http://schemas.openxmlformats.org/officeDocument/2006/relationships/image" Target="../media/image3.png"/><Relationship Id="rId2" Type="http://schemas.microsoft.com/office/2007/relationships/media" Target="../media/media7.m4a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3.png"/><Relationship Id="rId3" Type="http://schemas.openxmlformats.org/officeDocument/2006/relationships/audio" Target="../media/media8.m4a"/><Relationship Id="rId7" Type="http://schemas.openxmlformats.org/officeDocument/2006/relationships/image" Target="../media/image10.jpeg"/><Relationship Id="rId12" Type="http://schemas.openxmlformats.org/officeDocument/2006/relationships/image" Target="../media/image15.png"/><Relationship Id="rId2" Type="http://schemas.microsoft.com/office/2007/relationships/media" Target="../media/media8.m4a"/><Relationship Id="rId1" Type="http://schemas.openxmlformats.org/officeDocument/2006/relationships/tags" Target="../tags/tag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notesSlide" Target="../notesSlides/notesSlide8.xml"/><Relationship Id="rId10" Type="http://schemas.openxmlformats.org/officeDocument/2006/relationships/image" Target="../media/image13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audio" Target="../media/media9.m4a"/><Relationship Id="rId7" Type="http://schemas.openxmlformats.org/officeDocument/2006/relationships/image" Target="../media/image10.jpeg"/><Relationship Id="rId12" Type="http://schemas.openxmlformats.org/officeDocument/2006/relationships/image" Target="../media/image3.png"/><Relationship Id="rId2" Type="http://schemas.microsoft.com/office/2007/relationships/media" Target="../media/media9.m4a"/><Relationship Id="rId1" Type="http://schemas.openxmlformats.org/officeDocument/2006/relationships/tags" Target="../tags/tag3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notesSlide" Target="../notesSlides/notesSlide9.xml"/><Relationship Id="rId10" Type="http://schemas.openxmlformats.org/officeDocument/2006/relationships/image" Target="../media/image19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7" Type="http://schemas.openxmlformats.org/officeDocument/2006/relationships/image" Target="../media/image3.png"/><Relationship Id="rId2" Type="http://schemas.microsoft.com/office/2007/relationships/media" Target="../media/media10.m4a"/><Relationship Id="rId1" Type="http://schemas.openxmlformats.org/officeDocument/2006/relationships/tags" Target="../tags/tag4.xml"/><Relationship Id="rId6" Type="http://schemas.openxmlformats.org/officeDocument/2006/relationships/image" Target="../media/image21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audio" Target="../media/media11.m4a"/><Relationship Id="rId7" Type="http://schemas.openxmlformats.org/officeDocument/2006/relationships/image" Target="../media/image22.png"/><Relationship Id="rId2" Type="http://schemas.microsoft.com/office/2007/relationships/media" Target="../media/media11.m4a"/><Relationship Id="rId1" Type="http://schemas.openxmlformats.org/officeDocument/2006/relationships/tags" Target="../tags/tag5.xml"/><Relationship Id="rId6" Type="http://schemas.openxmlformats.org/officeDocument/2006/relationships/image" Target="../media/image16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7" Type="http://schemas.openxmlformats.org/officeDocument/2006/relationships/image" Target="../media/image3.png"/><Relationship Id="rId2" Type="http://schemas.microsoft.com/office/2007/relationships/media" Target="../media/media12.m4a"/><Relationship Id="rId1" Type="http://schemas.openxmlformats.org/officeDocument/2006/relationships/tags" Target="../tags/tag6.xml"/><Relationship Id="rId6" Type="http://schemas.openxmlformats.org/officeDocument/2006/relationships/image" Target="../media/image23.pn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7" Type="http://schemas.openxmlformats.org/officeDocument/2006/relationships/image" Target="../media/image3.png"/><Relationship Id="rId2" Type="http://schemas.microsoft.com/office/2007/relationships/media" Target="../media/media13.m4a"/><Relationship Id="rId1" Type="http://schemas.openxmlformats.org/officeDocument/2006/relationships/tags" Target="../tags/tag7.xml"/><Relationship Id="rId6" Type="http://schemas.openxmlformats.org/officeDocument/2006/relationships/image" Target="../media/image24.pn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28600" y="3861048"/>
            <a:ext cx="87630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fr-CA" altLang="en-US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Créer un enregistrement</a:t>
            </a:r>
          </a:p>
          <a:p>
            <a:pPr algn="ctr">
              <a:spcBef>
                <a:spcPct val="20000"/>
              </a:spcBef>
            </a:pPr>
            <a:r>
              <a:rPr lang="fr-CA" sz="2400" dirty="0" smtClean="0"/>
              <a:t>Partie 1: Utilisation du catalogue</a:t>
            </a:r>
          </a:p>
        </p:txBody>
      </p:sp>
      <p:sp>
        <p:nvSpPr>
          <p:cNvPr id="8" name="Rectangle 7"/>
          <p:cNvSpPr/>
          <p:nvPr/>
        </p:nvSpPr>
        <p:spPr>
          <a:xfrm>
            <a:off x="-20540" y="332656"/>
            <a:ext cx="9164539" cy="271240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39" y="357022"/>
            <a:ext cx="9180512" cy="2711938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8496436" y="2420890"/>
            <a:ext cx="0" cy="792086"/>
          </a:xfrm>
          <a:prstGeom prst="line">
            <a:avLst/>
          </a:prstGeom>
          <a:ln w="44450">
            <a:solidFill>
              <a:srgbClr val="7CC5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8316416" y="2335814"/>
            <a:ext cx="360040" cy="360040"/>
          </a:xfrm>
          <a:prstGeom prst="ellipse">
            <a:avLst/>
          </a:prstGeom>
          <a:solidFill>
            <a:srgbClr val="7CC5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7" name="Straight Connector 16"/>
          <p:cNvCxnSpPr/>
          <p:nvPr/>
        </p:nvCxnSpPr>
        <p:spPr>
          <a:xfrm>
            <a:off x="8478974" y="3212976"/>
            <a:ext cx="701538" cy="0"/>
          </a:xfrm>
          <a:prstGeom prst="line">
            <a:avLst/>
          </a:prstGeom>
          <a:ln w="44450">
            <a:solidFill>
              <a:srgbClr val="7CC5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48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31"/>
    </mc:Choice>
    <mc:Fallback xmlns="">
      <p:transition spd="slow" advTm="35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 dirty="0" smtClean="0"/>
              <a:t>Objectif</a:t>
            </a:r>
            <a:endParaRPr lang="fr-CA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 sz="2400" dirty="0" smtClean="0"/>
              <a:t>Comment </a:t>
            </a:r>
            <a:r>
              <a:rPr lang="fr-FR" sz="2400" dirty="0"/>
              <a:t>fonctionne </a:t>
            </a:r>
            <a:r>
              <a:rPr lang="fr-FR" sz="2400" dirty="0" smtClean="0"/>
              <a:t>le catalogue </a:t>
            </a:r>
            <a:r>
              <a:rPr lang="fr-FR" sz="2400" dirty="0"/>
              <a:t>de la PGF pour la création interactive de métadonnées</a:t>
            </a:r>
            <a:endParaRPr lang="fr-CA" sz="2400" dirty="0" smtClean="0"/>
          </a:p>
          <a:p>
            <a:pPr marL="0" indent="0">
              <a:buNone/>
            </a:pPr>
            <a:endParaRPr lang="fr-CA" sz="2400" dirty="0"/>
          </a:p>
          <a:p>
            <a:pPr marL="0" indent="0">
              <a:buNone/>
            </a:pPr>
            <a:endParaRPr lang="fr-CA" sz="2400" dirty="0" smtClean="0"/>
          </a:p>
          <a:p>
            <a:pPr marL="0" indent="0">
              <a:buNone/>
            </a:pPr>
            <a:r>
              <a:rPr lang="fr-CA" sz="2400" dirty="0" smtClean="0"/>
              <a:t>Méthodes </a:t>
            </a:r>
            <a:r>
              <a:rPr lang="fr-CA" sz="2400" dirty="0"/>
              <a:t>de création un </a:t>
            </a:r>
            <a:r>
              <a:rPr lang="fr-CA" sz="2400" dirty="0" smtClean="0"/>
              <a:t>enregistrement</a:t>
            </a:r>
          </a:p>
          <a:p>
            <a:pPr marL="457200" indent="-457200">
              <a:buFont typeface="+mj-lt"/>
              <a:buAutoNum type="arabicPeriod"/>
            </a:pPr>
            <a:r>
              <a:rPr lang="fr-CA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Création interactive à partir du catalogue</a:t>
            </a:r>
          </a:p>
          <a:p>
            <a:pPr marL="457200" indent="-457200">
              <a:buFont typeface="+mj-lt"/>
              <a:buAutoNum type="arabicPeriod"/>
            </a:pPr>
            <a:r>
              <a:rPr lang="fr-CA" sz="2400" dirty="0" smtClean="0"/>
              <a:t>Import d’un fichier XML</a:t>
            </a:r>
          </a:p>
          <a:p>
            <a:pPr marL="457200" indent="-457200">
              <a:buFont typeface="+mj-lt"/>
              <a:buAutoNum type="arabicPeriod"/>
            </a:pPr>
            <a:r>
              <a:rPr lang="fr-CA" sz="2400" dirty="0" smtClean="0"/>
              <a:t>Programmation avec appel à un API</a:t>
            </a:r>
          </a:p>
          <a:p>
            <a:pPr marL="0" indent="0">
              <a:buNone/>
            </a:pPr>
            <a:endParaRPr lang="fr-CA" sz="2400" dirty="0"/>
          </a:p>
          <a:p>
            <a:pPr marL="0" indent="0">
              <a:buNone/>
            </a:pPr>
            <a:endParaRPr lang="fr-CA" sz="2400" dirty="0" smtClean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46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489"/>
    </mc:Choice>
    <mc:Fallback xmlns="">
      <p:transition spd="slow" advTm="294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Prérequis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sz="2400" dirty="0" smtClean="0"/>
              <a:t>Avoir un compte d’éditeur (ou réviseur de contenu)</a:t>
            </a:r>
          </a:p>
          <a:p>
            <a:r>
              <a:rPr lang="fr-CA" sz="2400" dirty="0" smtClean="0"/>
              <a:t>Ouvrir une session </a:t>
            </a:r>
            <a:endParaRPr lang="en-CA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b="13204"/>
          <a:stretch/>
        </p:blipFill>
        <p:spPr>
          <a:xfrm>
            <a:off x="971600" y="1978227"/>
            <a:ext cx="7430044" cy="410222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6" name="Left Arrow 5"/>
          <p:cNvSpPr/>
          <p:nvPr/>
        </p:nvSpPr>
        <p:spPr>
          <a:xfrm>
            <a:off x="6228184" y="5088296"/>
            <a:ext cx="235324" cy="212912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100" dirty="0"/>
              <a:t>3</a:t>
            </a:r>
          </a:p>
        </p:txBody>
      </p:sp>
      <p:sp>
        <p:nvSpPr>
          <p:cNvPr id="7" name="Left Arrow 6"/>
          <p:cNvSpPr/>
          <p:nvPr/>
        </p:nvSpPr>
        <p:spPr>
          <a:xfrm>
            <a:off x="6174795" y="4005064"/>
            <a:ext cx="235324" cy="212912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100" dirty="0"/>
              <a:t>1</a:t>
            </a:r>
          </a:p>
        </p:txBody>
      </p:sp>
      <p:sp>
        <p:nvSpPr>
          <p:cNvPr id="8" name="Left Arrow 7"/>
          <p:cNvSpPr/>
          <p:nvPr/>
        </p:nvSpPr>
        <p:spPr>
          <a:xfrm>
            <a:off x="6174795" y="4509120"/>
            <a:ext cx="235324" cy="20842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100" dirty="0"/>
              <a:t>2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47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671"/>
    </mc:Choice>
    <mc:Fallback xmlns="">
      <p:transition spd="slow" advTm="176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7106" x="12700" y="1320800"/>
          <p14:tracePt t="7122" x="19050" y="1320800"/>
          <p14:tracePt t="7134" x="31750" y="1320800"/>
          <p14:tracePt t="7151" x="57150" y="1320800"/>
          <p14:tracePt t="7167" x="76200" y="1320800"/>
          <p14:tracePt t="7184" x="101600" y="1320800"/>
          <p14:tracePt t="7200" x="120650" y="1320800"/>
          <p14:tracePt t="7217" x="139700" y="1320800"/>
          <p14:tracePt t="7234" x="146050" y="1327150"/>
          <p14:tracePt t="7266" x="158750" y="1327150"/>
          <p14:tracePt t="7274" x="165100" y="1327150"/>
          <p14:tracePt t="7285" x="171450" y="1327150"/>
          <p14:tracePt t="7302" x="190500" y="1333500"/>
          <p14:tracePt t="7317" x="203200" y="1333500"/>
          <p14:tracePt t="7334" x="215900" y="1333500"/>
          <p14:tracePt t="7350" x="222250" y="1339850"/>
          <p14:tracePt t="7367" x="234950" y="1339850"/>
          <p14:tracePt t="7384" x="254000" y="1346200"/>
          <p14:tracePt t="7401" x="285750" y="1346200"/>
          <p14:tracePt t="7417" x="323850" y="1352550"/>
          <p14:tracePt t="7433" x="349250" y="1352550"/>
          <p14:tracePt t="7450" x="361950" y="1358900"/>
          <p14:tracePt t="7467" x="381000" y="1358900"/>
          <p14:tracePt t="7484" x="400050" y="1365250"/>
          <p14:tracePt t="7502" x="406400" y="1365250"/>
          <p14:tracePt t="7517" x="412750" y="1365250"/>
          <p14:tracePt t="7533" x="419100" y="1365250"/>
          <p14:tracePt t="7550" x="425450" y="1365250"/>
          <p14:tracePt t="7594" x="431800" y="1365250"/>
          <p14:tracePt t="7602" x="438150" y="1365250"/>
          <p14:tracePt t="7618" x="444500" y="1365250"/>
          <p14:tracePt t="7635" x="450850" y="1365250"/>
          <p14:tracePt t="7882" x="457200" y="1365250"/>
          <p14:tracePt t="7899" x="463550" y="1365250"/>
          <p14:tracePt t="7907" x="469900" y="1365250"/>
          <p14:tracePt t="7918" x="476250" y="1365250"/>
          <p14:tracePt t="8051" x="482600" y="1371600"/>
          <p14:tracePt t="8619" x="482600" y="1377950"/>
          <p14:tracePt t="8643" x="476250" y="1377950"/>
          <p14:tracePt t="8659" x="469900" y="1384300"/>
          <p14:tracePt t="8675" x="463550" y="1390650"/>
          <p14:tracePt t="8763" x="463550" y="1397000"/>
          <p14:tracePt t="8779" x="463550" y="1409700"/>
          <p14:tracePt t="8794" x="463550" y="1416050"/>
          <p14:tracePt t="8802" x="463550" y="1422400"/>
          <p14:tracePt t="8816" x="463550" y="1428750"/>
          <p14:tracePt t="8842" x="463550" y="1435100"/>
          <p14:tracePt t="8850" x="463550" y="1441450"/>
          <p14:tracePt t="8866" x="463550" y="1454150"/>
          <p14:tracePt t="8882" x="463550" y="1460500"/>
          <p14:tracePt t="8899" x="463550" y="1479550"/>
          <p14:tracePt t="8916" x="469900" y="1485900"/>
          <p14:tracePt t="8932" x="469900" y="1498600"/>
          <p14:tracePt t="8949" x="476250" y="1517650"/>
          <p14:tracePt t="8966" x="476250" y="1524000"/>
          <p14:tracePt t="8983" x="482600" y="1530350"/>
          <p14:tracePt t="8999" x="482600" y="1536700"/>
          <p14:tracePt t="9018" x="482600" y="1543050"/>
          <p14:tracePt t="9032" x="482600" y="1549400"/>
          <p14:tracePt t="9049" x="482600" y="1562100"/>
          <p14:tracePt t="9066" x="482600" y="1568450"/>
          <p14:tracePt t="9082" x="482600" y="1581150"/>
          <p14:tracePt t="9099" x="482600" y="1587500"/>
          <p14:tracePt t="9117" x="482600" y="1593850"/>
          <p14:tracePt t="9133" x="482600" y="1606550"/>
          <p14:tracePt t="9150" x="482600" y="1619250"/>
          <p14:tracePt t="9165" x="482600" y="1631950"/>
          <p14:tracePt t="9186" x="482600" y="1638300"/>
          <p14:tracePt t="9199" x="476250" y="1644650"/>
          <p14:tracePt t="9216" x="476250" y="1657350"/>
          <p14:tracePt t="9232" x="469900" y="1676400"/>
          <p14:tracePt t="9249" x="469900" y="1682750"/>
          <p14:tracePt t="9267" x="469900" y="1695450"/>
          <p14:tracePt t="9283" x="463550" y="1708150"/>
          <p14:tracePt t="9300" x="463550" y="1714500"/>
          <p14:tracePt t="9434" x="463550" y="1720850"/>
          <p14:tracePt t="9507" x="463550" y="1727200"/>
          <p14:tracePt t="9538" x="463550" y="1733550"/>
          <p14:tracePt t="9554" x="463550" y="1739900"/>
          <p14:tracePt t="9562" x="463550" y="1746250"/>
          <p14:tracePt t="9579" x="463550" y="1752600"/>
          <p14:tracePt t="9595" x="463550" y="1758950"/>
          <p14:tracePt t="9626" x="463550" y="1765300"/>
          <p14:tracePt t="9650" x="463550" y="1771650"/>
          <p14:tracePt t="9658" x="463550" y="1778000"/>
          <p14:tracePt t="9674" x="463550" y="1784350"/>
          <p14:tracePt t="9690" x="463550" y="1790700"/>
          <p14:tracePt t="9706" x="463550" y="1797050"/>
          <p14:tracePt t="9723" x="463550" y="1803400"/>
          <p14:tracePt t="9755" x="463550" y="1809750"/>
          <p14:tracePt t="10275" x="457200" y="1809750"/>
          <p14:tracePt t="10307" x="457200" y="1803400"/>
          <p14:tracePt t="10355" x="457200" y="1797050"/>
          <p14:tracePt t="10371" x="463550" y="1797050"/>
          <p14:tracePt t="10379" x="469900" y="1797050"/>
          <p14:tracePt t="10387" x="476250" y="1797050"/>
          <p14:tracePt t="10399" x="488950" y="1797050"/>
          <p14:tracePt t="10414" x="508000" y="1797050"/>
          <p14:tracePt t="10431" x="514350" y="1797050"/>
          <p14:tracePt t="15412" x="501650" y="1797050"/>
          <p14:tracePt t="15420" x="419100" y="1816100"/>
          <p14:tracePt t="15428" x="349250" y="1835150"/>
          <p14:tracePt t="15443" x="139700" y="1854200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Accéder au menu administration</a:t>
            </a:r>
            <a:endParaRPr lang="en-CA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09" y="1666566"/>
            <a:ext cx="7938331" cy="370665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own Arrow 4"/>
          <p:cNvSpPr/>
          <p:nvPr/>
        </p:nvSpPr>
        <p:spPr>
          <a:xfrm>
            <a:off x="7236296" y="2060848"/>
            <a:ext cx="327730" cy="39507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100"/>
              <a:t>1</a:t>
            </a:r>
          </a:p>
        </p:txBody>
      </p:sp>
      <p:sp>
        <p:nvSpPr>
          <p:cNvPr id="6" name="Left Arrow 5"/>
          <p:cNvSpPr/>
          <p:nvPr/>
        </p:nvSpPr>
        <p:spPr>
          <a:xfrm>
            <a:off x="7419044" y="3157465"/>
            <a:ext cx="288997" cy="343543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100"/>
              <a:t>2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367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18"/>
    </mc:Choice>
    <mc:Fallback xmlns="">
      <p:transition spd="slow" advTm="110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5516" x="2343150" y="6851650"/>
          <p14:tracePt t="5533" x="2921000" y="6851650"/>
          <p14:tracePt t="5550" x="3346450" y="6851650"/>
          <p14:tracePt t="5567" x="3879850" y="6851650"/>
          <p14:tracePt t="5582" x="4438650" y="6851650"/>
          <p14:tracePt t="5599" x="5022850" y="6851650"/>
          <p14:tracePt t="5615" x="5581650" y="6851650"/>
          <p14:tracePt t="5632" x="6127750" y="6851650"/>
          <p14:tracePt t="5649" x="6578600" y="6851650"/>
          <p14:tracePt t="5667" x="6953250" y="6851650"/>
          <p14:tracePt t="5682" x="7315200" y="6832600"/>
          <p14:tracePt t="5698" x="7556500" y="6775450"/>
          <p14:tracePt t="5715" x="7829550" y="6673850"/>
          <p14:tracePt t="5732" x="8064500" y="6527800"/>
          <p14:tracePt t="5748" x="8331200" y="6400800"/>
          <p14:tracePt t="5765" x="8712200" y="6280150"/>
          <p14:tracePt t="5782" x="8909050" y="6235700"/>
          <p14:tracePt t="5799" x="9055100" y="6216650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Accéder à l’opération Créer des métadonnées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b="23542"/>
          <a:stretch/>
        </p:blipFill>
        <p:spPr>
          <a:xfrm>
            <a:off x="457200" y="1628800"/>
            <a:ext cx="8229600" cy="413816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5" name="Left Arrow 4"/>
          <p:cNvSpPr/>
          <p:nvPr/>
        </p:nvSpPr>
        <p:spPr>
          <a:xfrm>
            <a:off x="2195736" y="4005064"/>
            <a:ext cx="307332" cy="36004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100"/>
              <a:t>1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60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88"/>
    </mc:Choice>
    <mc:Fallback xmlns="">
      <p:transition spd="slow" advTm="66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687" y="1196752"/>
            <a:ext cx="8007761" cy="496855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84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872"/>
    </mc:Choice>
    <mc:Fallback xmlns="">
      <p:transition spd="slow" advTm="188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2938" x="12700" y="4451350"/>
          <p14:tracePt t="2969" x="69850" y="4445000"/>
          <p14:tracePt t="2985" x="88900" y="4445000"/>
          <p14:tracePt t="3001" x="107950" y="4438650"/>
          <p14:tracePt t="3018" x="127000" y="4438650"/>
          <p14:tracePt t="3036" x="127000" y="4432300"/>
          <p14:tracePt t="3053" x="139700" y="4432300"/>
          <p14:tracePt t="3069" x="165100" y="4432300"/>
          <p14:tracePt t="3086" x="184150" y="4432300"/>
          <p14:tracePt t="3103" x="209550" y="4432300"/>
          <p14:tracePt t="3118" x="234950" y="4432300"/>
          <p14:tracePt t="3135" x="266700" y="4432300"/>
          <p14:tracePt t="3151" x="298450" y="4432300"/>
          <p14:tracePt t="3169" x="317500" y="4432300"/>
          <p14:tracePt t="3186" x="336550" y="4432300"/>
          <p14:tracePt t="3186" x="342900" y="4432300"/>
          <p14:tracePt t="3202" x="349250" y="4432300"/>
          <p14:tracePt t="3258" x="355600" y="4432300"/>
          <p14:tracePt t="3266" x="361950" y="4432300"/>
          <p14:tracePt t="3274" x="374650" y="4432300"/>
          <p14:tracePt t="3285" x="387350" y="4432300"/>
          <p14:tracePt t="3301" x="425450" y="4432300"/>
          <p14:tracePt t="3318" x="457200" y="4432300"/>
          <p14:tracePt t="3336" x="482600" y="4432300"/>
          <p14:tracePt t="3352" x="501650" y="4432300"/>
          <p14:tracePt t="3370" x="508000" y="4432300"/>
          <p14:tracePt t="3386" x="514350" y="4432300"/>
          <p14:tracePt t="3402" x="520700" y="4432300"/>
          <p14:tracePt t="3419" x="533400" y="4432300"/>
          <p14:tracePt t="3434" x="546100" y="4432300"/>
          <p14:tracePt t="3451" x="558800" y="4432300"/>
          <p14:tracePt t="3468" x="571500" y="4432300"/>
          <p14:tracePt t="3484" x="584200" y="4432300"/>
          <p14:tracePt t="3501" x="603250" y="4432300"/>
          <p14:tracePt t="3522" x="609600" y="4432300"/>
          <p14:tracePt t="3534" x="615950" y="4432300"/>
          <p14:tracePt t="3551" x="622300" y="4432300"/>
          <p14:tracePt t="3567" x="635000" y="4432300"/>
          <p14:tracePt t="3584" x="641350" y="4432300"/>
          <p14:tracePt t="3601" x="647700" y="4425950"/>
          <p14:tracePt t="3618" x="660400" y="4425950"/>
          <p14:tracePt t="3618" x="666750" y="4419600"/>
          <p14:tracePt t="3634" x="673100" y="4419600"/>
          <p14:tracePt t="3651" x="692150" y="4419600"/>
          <p14:tracePt t="3667" x="698500" y="4419600"/>
          <p14:tracePt t="3684" x="704850" y="4419600"/>
          <p14:tracePt t="3701" x="711200" y="4413250"/>
          <p14:tracePt t="4019" x="717550" y="4413250"/>
          <p14:tracePt t="4179" x="723900" y="4413250"/>
          <p14:tracePt t="4203" x="723900" y="4419600"/>
          <p14:tracePt t="4218" x="723900" y="4425950"/>
          <p14:tracePt t="4234" x="723900" y="4432300"/>
          <p14:tracePt t="4243" x="723900" y="4438650"/>
          <p14:tracePt t="4250" x="723900" y="4445000"/>
          <p14:tracePt t="4267" x="723900" y="4457700"/>
          <p14:tracePt t="4290" x="723900" y="4464050"/>
          <p14:tracePt t="4301" x="723900" y="4470400"/>
          <p14:tracePt t="4318" x="717550" y="4483100"/>
          <p14:tracePt t="4335" x="717550" y="4489450"/>
          <p14:tracePt t="4351" x="717550" y="4495800"/>
          <p14:tracePt t="4367" x="717550" y="4502150"/>
          <p14:tracePt t="4384" x="717550" y="4508500"/>
          <p14:tracePt t="4400" x="717550" y="4514850"/>
          <p14:tracePt t="4418" x="717550" y="4521200"/>
          <p14:tracePt t="4435" x="717550" y="4527550"/>
          <p14:tracePt t="4450" x="717550" y="4540250"/>
          <p14:tracePt t="4467" x="717550" y="4546600"/>
          <p14:tracePt t="4483" x="717550" y="4552950"/>
          <p14:tracePt t="4500" x="711200" y="4565650"/>
          <p14:tracePt t="4517" x="711200" y="4578350"/>
          <p14:tracePt t="4534" x="704850" y="4591050"/>
          <p14:tracePt t="4551" x="704850" y="4603750"/>
          <p14:tracePt t="4567" x="704850" y="4616450"/>
          <p14:tracePt t="4583" x="704850" y="4629150"/>
          <p14:tracePt t="4600" x="704850" y="4648200"/>
          <p14:tracePt t="4618" x="704850" y="4667250"/>
          <p14:tracePt t="4635" x="704850" y="4673600"/>
          <p14:tracePt t="4651" x="704850" y="4679950"/>
          <p14:tracePt t="4667" x="704850" y="4686300"/>
          <p14:tracePt t="4683" x="704850" y="4699000"/>
          <p14:tracePt t="4700" x="704850" y="4705350"/>
          <p14:tracePt t="4717" x="698500" y="4718050"/>
          <p14:tracePt t="4733" x="692150" y="4730750"/>
          <p14:tracePt t="4754" x="692150" y="4737100"/>
          <p14:tracePt t="4767" x="692150" y="4743450"/>
          <p14:tracePt t="4783" x="692150" y="4749800"/>
          <p14:tracePt t="4800" x="692150" y="4756150"/>
          <p14:tracePt t="4835" x="692150" y="4762500"/>
          <p14:tracePt t="4882" x="692150" y="4768850"/>
          <p14:tracePt t="4906" x="692150" y="4775200"/>
          <p14:tracePt t="4931" x="692150" y="4781550"/>
          <p14:tracePt t="4971" x="692150" y="4787900"/>
          <p14:tracePt t="5002" x="692150" y="4794250"/>
          <p14:tracePt t="5059" x="692150" y="4806950"/>
          <p14:tracePt t="5130" x="698500" y="4806950"/>
          <p14:tracePt t="5187" x="704850" y="4813300"/>
          <p14:tracePt t="5251" x="711200" y="4813300"/>
          <p14:tracePt t="5267" x="717550" y="4819650"/>
          <p14:tracePt t="5579" x="723900" y="4819650"/>
          <p14:tracePt t="5770" x="723900" y="4813300"/>
          <p14:tracePt t="5842" x="730250" y="4806950"/>
          <p14:tracePt t="5987" x="730250" y="4800600"/>
          <p14:tracePt t="6066" x="717550" y="4806950"/>
          <p14:tracePt t="6083" x="717550" y="4813300"/>
          <p14:tracePt t="6091" x="717550" y="4819650"/>
          <p14:tracePt t="6106" x="717550" y="4826000"/>
          <p14:tracePt t="6130" x="717550" y="4832350"/>
          <p14:tracePt t="6138" x="717550" y="4838700"/>
          <p14:tracePt t="6149" x="717550" y="4851400"/>
          <p14:tracePt t="6165" x="723900" y="4864100"/>
          <p14:tracePt t="6182" x="742950" y="4908550"/>
          <p14:tracePt t="6199" x="768350" y="4953000"/>
          <p14:tracePt t="6215" x="793750" y="5003800"/>
          <p14:tracePt t="6232" x="838200" y="5010150"/>
          <p14:tracePt t="6248" x="914400" y="5010150"/>
          <p14:tracePt t="6265" x="984250" y="5010150"/>
          <p14:tracePt t="6282" x="1035050" y="5016500"/>
          <p14:tracePt t="6298" x="1073150" y="5029200"/>
          <p14:tracePt t="6506" x="1028700" y="5029200"/>
          <p14:tracePt t="6514" x="939800" y="5029200"/>
          <p14:tracePt t="6522" x="838200" y="5029200"/>
          <p14:tracePt t="6532" x="742950" y="5029200"/>
          <p14:tracePt t="6548" x="622300" y="5029200"/>
          <p14:tracePt t="6565" x="615950" y="5029200"/>
          <p14:tracePt t="6586" x="609600" y="5016500"/>
          <p14:tracePt t="6598" x="609600" y="5010150"/>
          <p14:tracePt t="6615" x="609600" y="4997450"/>
          <p14:tracePt t="6632" x="609600" y="4984750"/>
          <p14:tracePt t="6649" x="615950" y="4978400"/>
          <p14:tracePt t="6666" x="615950" y="4972050"/>
          <p14:tracePt t="6667" x="615950" y="4965700"/>
          <p14:tracePt t="6681" x="622300" y="4959350"/>
          <p14:tracePt t="6698" x="628650" y="4946650"/>
          <p14:tracePt t="6715" x="635000" y="4940300"/>
          <p14:tracePt t="6731" x="641350" y="4933950"/>
          <p14:tracePt t="6748" x="654050" y="4921250"/>
          <p14:tracePt t="6765" x="666750" y="4895850"/>
          <p14:tracePt t="6781" x="673100" y="4870450"/>
          <p14:tracePt t="6798" x="679450" y="4832350"/>
          <p14:tracePt t="6816" x="679450" y="4806950"/>
          <p14:tracePt t="6833" x="679450" y="4800600"/>
          <p14:tracePt t="6849" x="679450" y="4787900"/>
          <p14:tracePt t="6866" x="679450" y="4775200"/>
          <p14:tracePt t="6883" x="679450" y="4768850"/>
          <p14:tracePt t="7155" x="679450" y="4775200"/>
          <p14:tracePt t="7171" x="679450" y="4781550"/>
          <p14:tracePt t="7178" x="679450" y="4787900"/>
          <p14:tracePt t="7194" x="685800" y="4794250"/>
          <p14:tracePt t="7202" x="692150" y="4794250"/>
          <p14:tracePt t="7218" x="698500" y="4794250"/>
          <p14:tracePt t="8227" x="704850" y="4794250"/>
          <p14:tracePt t="8475" x="698500" y="4794250"/>
          <p14:tracePt t="8483" x="654050" y="4794250"/>
          <p14:tracePt t="8497" x="609600" y="4794250"/>
          <p14:tracePt t="8513" x="558800" y="4794250"/>
          <p14:tracePt t="8530" x="533400" y="4794250"/>
          <p14:tracePt t="8547" x="527050" y="4794250"/>
          <p14:tracePt t="9099" x="552450" y="4794250"/>
          <p14:tracePt t="9107" x="584200" y="4794250"/>
          <p14:tracePt t="9115" x="603250" y="4794250"/>
          <p14:tracePt t="9129" x="615950" y="4794250"/>
          <p14:tracePt t="9146" x="635000" y="4794250"/>
          <p14:tracePt t="9163" x="654050" y="4794250"/>
          <p14:tracePt t="9179" x="660400" y="4794250"/>
          <p14:tracePt t="10067" x="654050" y="4794250"/>
          <p14:tracePt t="10075" x="628650" y="4794250"/>
          <p14:tracePt t="10083" x="603250" y="4794250"/>
          <p14:tracePt t="10095" x="571500" y="4794250"/>
          <p14:tracePt t="10112" x="527050" y="4794250"/>
          <p14:tracePt t="10128" x="514350" y="4794250"/>
          <p14:tracePt t="10291" x="520700" y="4794250"/>
          <p14:tracePt t="10307" x="527050" y="4794250"/>
          <p14:tracePt t="10315" x="533400" y="4794250"/>
          <p14:tracePt t="10331" x="539750" y="4794250"/>
          <p14:tracePt t="10371" x="546100" y="4800600"/>
          <p14:tracePt t="10491" x="552450" y="4800600"/>
          <p14:tracePt t="10499" x="558800" y="4800600"/>
          <p14:tracePt t="10515" x="577850" y="4800600"/>
          <p14:tracePt t="10539" x="584200" y="4800600"/>
          <p14:tracePt t="10587" x="590550" y="4800600"/>
          <p14:tracePt t="10611" x="596900" y="4800600"/>
          <p14:tracePt t="10667" x="603250" y="4800600"/>
          <p14:tracePt t="10683" x="609600" y="4800600"/>
          <p14:tracePt t="10691" x="615950" y="4800600"/>
          <p14:tracePt t="11227" x="603250" y="4794250"/>
          <p14:tracePt t="11235" x="596900" y="4794250"/>
          <p14:tracePt t="11315" x="603250" y="4794250"/>
          <p14:tracePt t="11323" x="609600" y="4794250"/>
          <p14:tracePt t="11331" x="615950" y="4794250"/>
          <p14:tracePt t="11344" x="615950" y="4800600"/>
          <p14:tracePt t="11361" x="622300" y="4806950"/>
          <p14:tracePt t="11378" x="628650" y="4813300"/>
          <p14:tracePt t="11394" x="635000" y="4819650"/>
          <p14:tracePt t="11515" x="641350" y="4826000"/>
          <p14:tracePt t="11539" x="647700" y="4832350"/>
          <p14:tracePt t="11555" x="654050" y="4838700"/>
          <p14:tracePt t="11611" x="654050" y="4845050"/>
          <p14:tracePt t="11643" x="654050" y="4851400"/>
          <p14:tracePt t="11852" x="660400" y="4857750"/>
          <p14:tracePt t="12235" x="666750" y="4870450"/>
          <p14:tracePt t="12251" x="666750" y="4876800"/>
          <p14:tracePt t="12259" x="666750" y="4883150"/>
          <p14:tracePt t="12267" x="666750" y="4889500"/>
          <p14:tracePt t="12277" x="666750" y="4902200"/>
          <p14:tracePt t="12293" x="666750" y="4914900"/>
          <p14:tracePt t="12310" x="666750" y="4933950"/>
          <p14:tracePt t="12341" x="679450" y="4991100"/>
          <p14:tracePt t="12347" x="692150" y="5010150"/>
          <p14:tracePt t="12378" x="698500" y="5035550"/>
          <p14:tracePt t="12410" x="711200" y="5086350"/>
          <p14:tracePt t="12441" x="723900" y="5149850"/>
          <p14:tracePt t="12443" x="730250" y="5175250"/>
          <p14:tracePt t="12474" x="742950" y="5238750"/>
          <p14:tracePt t="12476" x="742950" y="5257800"/>
          <p14:tracePt t="12507" x="749300" y="5302250"/>
          <p14:tracePt t="12507" x="749300" y="5314950"/>
          <p14:tracePt t="12515" x="762000" y="5327650"/>
          <p14:tracePt t="12543" x="762000" y="5353050"/>
          <p14:tracePt t="12575" x="762000" y="5378450"/>
          <p14:tracePt t="12579" x="762000" y="5384800"/>
          <p14:tracePt t="12611" x="755650" y="5403850"/>
          <p14:tracePt t="12643" x="749300" y="5422900"/>
          <p14:tracePt t="12674" x="749300" y="5429250"/>
          <p14:tracePt t="12691" x="742950" y="5435600"/>
          <p14:tracePt t="12747" x="742950" y="5441950"/>
          <p14:tracePt t="12763" x="742950" y="5448300"/>
          <p14:tracePt t="12777" x="742950" y="5454650"/>
          <p14:tracePt t="12810" x="742950" y="5467350"/>
          <p14:tracePt t="12813" x="742950" y="5480050"/>
          <p14:tracePt t="12843" x="730250" y="5499100"/>
          <p14:tracePt t="12874" x="723900" y="5518150"/>
          <p14:tracePt t="12894" x="717550" y="5530850"/>
          <p14:tracePt t="12927" x="717550" y="5543550"/>
          <p14:tracePt t="12939" x="717550" y="5549900"/>
          <p14:tracePt t="12971" x="717550" y="5556250"/>
          <p14:tracePt t="12993" x="717550" y="5562600"/>
          <p14:tracePt t="13024" x="717550" y="5581650"/>
          <p14:tracePt t="13029" x="717550" y="5588000"/>
          <p14:tracePt t="13059" x="730250" y="5594350"/>
          <p14:tracePt t="13091" x="736600" y="5600700"/>
          <p14:tracePt t="13411" x="742950" y="5600700"/>
          <p14:tracePt t="13419" x="749300" y="5594350"/>
          <p14:tracePt t="13555" x="755650" y="5588000"/>
          <p14:tracePt t="13579" x="762000" y="5588000"/>
          <p14:tracePt t="13592" x="768350" y="5581650"/>
          <p14:tracePt t="13623" x="774700" y="5581650"/>
          <p14:tracePt t="13635" x="781050" y="5581650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/>
          <a:srcRect b="6418"/>
          <a:stretch/>
        </p:blipFill>
        <p:spPr>
          <a:xfrm>
            <a:off x="539552" y="1131887"/>
            <a:ext cx="8139550" cy="524944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 Vues, opérations</a:t>
            </a:r>
            <a:r>
              <a:rPr lang="fr-CA" dirty="0"/>
              <a:t> </a:t>
            </a:r>
            <a:r>
              <a:rPr lang="fr-CA" dirty="0" smtClean="0"/>
              <a:t>et fonctionnalités</a:t>
            </a:r>
            <a:endParaRPr lang="en-CA" dirty="0"/>
          </a:p>
        </p:txBody>
      </p:sp>
      <p:sp>
        <p:nvSpPr>
          <p:cNvPr id="6" name="Rectangle 5"/>
          <p:cNvSpPr/>
          <p:nvPr/>
        </p:nvSpPr>
        <p:spPr>
          <a:xfrm>
            <a:off x="611560" y="2492896"/>
            <a:ext cx="1296144" cy="93610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/>
          <p:cNvSpPr/>
          <p:nvPr/>
        </p:nvSpPr>
        <p:spPr>
          <a:xfrm>
            <a:off x="2771800" y="2472333"/>
            <a:ext cx="2808312" cy="38060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ectangle 9"/>
          <p:cNvSpPr/>
          <p:nvPr/>
        </p:nvSpPr>
        <p:spPr>
          <a:xfrm>
            <a:off x="5580112" y="2472333"/>
            <a:ext cx="2160240" cy="95666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Left Arrow 2"/>
          <p:cNvSpPr/>
          <p:nvPr/>
        </p:nvSpPr>
        <p:spPr>
          <a:xfrm>
            <a:off x="2627784" y="3717032"/>
            <a:ext cx="720080" cy="576064"/>
          </a:xfrm>
          <a:prstGeom prst="left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Left Arrow 10"/>
          <p:cNvSpPr/>
          <p:nvPr/>
        </p:nvSpPr>
        <p:spPr>
          <a:xfrm rot="16200000">
            <a:off x="3131840" y="5445224"/>
            <a:ext cx="720080" cy="576064"/>
          </a:xfrm>
          <a:prstGeom prst="left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Left Arrow 11"/>
          <p:cNvSpPr/>
          <p:nvPr/>
        </p:nvSpPr>
        <p:spPr>
          <a:xfrm>
            <a:off x="3001938" y="3320988"/>
            <a:ext cx="720080" cy="576064"/>
          </a:xfrm>
          <a:prstGeom prst="left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33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268"/>
    </mc:Choice>
    <mc:Fallback xmlns="">
      <p:transition spd="slow" advTm="972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3" grpId="0" animBg="1"/>
      <p:bldP spid="3" grpId="1" animBg="1"/>
      <p:bldP spid="11" grpId="0" animBg="1"/>
      <p:bldP spid="11" grpId="1" animBg="1"/>
      <p:bldP spid="12" grpId="0" animBg="1"/>
      <p:bldP spid="12" grpId="1" animBg="1"/>
    </p:bldLst>
  </p:timing>
  <p:extLst mod="1">
    <p:ext uri="{3A86A75C-4F4B-4683-9AE1-C65F6400EC91}">
      <p14:laserTraceLst xmlns:p14="http://schemas.microsoft.com/office/powerpoint/2010/main">
        <p14:tracePtLst>
          <p14:tracePt t="4124" x="12700" y="2673350"/>
          <p14:tracePt t="4132" x="19050" y="2673350"/>
          <p14:tracePt t="4140" x="25400" y="2673350"/>
          <p14:tracePt t="4154" x="31750" y="2673350"/>
          <p14:tracePt t="4170" x="38100" y="2673350"/>
          <p14:tracePt t="4187" x="50800" y="2673350"/>
          <p14:tracePt t="4203" x="57150" y="2673350"/>
          <p14:tracePt t="4220" x="69850" y="2673350"/>
          <p14:tracePt t="4237" x="88900" y="2673350"/>
          <p14:tracePt t="4253" x="114300" y="2673350"/>
          <p14:tracePt t="4270" x="133350" y="2673350"/>
          <p14:tracePt t="4288" x="146050" y="2673350"/>
          <p14:tracePt t="4305" x="152400" y="2673350"/>
          <p14:tracePt t="4332" x="158750" y="2673350"/>
          <p14:tracePt t="4349" x="165100" y="2673350"/>
          <p14:tracePt t="4365" x="171450" y="2673350"/>
          <p14:tracePt t="4373" x="177800" y="2673350"/>
          <p14:tracePt t="4388" x="184150" y="2673350"/>
          <p14:tracePt t="4405" x="203200" y="2673350"/>
          <p14:tracePt t="4421" x="209550" y="2673350"/>
          <p14:tracePt t="4438" x="222250" y="2673350"/>
          <p14:tracePt t="4454" x="228600" y="2673350"/>
          <p14:tracePt t="4477" x="234950" y="2673350"/>
          <p14:tracePt t="4488" x="247650" y="2673350"/>
          <p14:tracePt t="4504" x="260350" y="2673350"/>
          <p14:tracePt t="4520" x="273050" y="2673350"/>
          <p14:tracePt t="4536" x="279400" y="2673350"/>
          <p14:tracePt t="4553" x="292100" y="2673350"/>
          <p14:tracePt t="4570" x="298450" y="2673350"/>
          <p14:tracePt t="4588" x="304800" y="2673350"/>
          <p14:tracePt t="4604" x="323850" y="2673350"/>
          <p14:tracePt t="4621" x="342900" y="2673350"/>
          <p14:tracePt t="4638" x="355600" y="2673350"/>
          <p14:tracePt t="4654" x="374650" y="2673350"/>
          <p14:tracePt t="4671" x="381000" y="2673350"/>
          <p14:tracePt t="4688" x="387350" y="2673350"/>
          <p14:tracePt t="4704" x="406400" y="2673350"/>
          <p14:tracePt t="4721" x="419100" y="2673350"/>
          <p14:tracePt t="4736" x="438150" y="2673350"/>
          <p14:tracePt t="4753" x="444500" y="2673350"/>
          <p14:tracePt t="4770" x="450850" y="2673350"/>
          <p14:tracePt t="4786" x="457200" y="2673350"/>
          <p14:tracePt t="4813" x="463550" y="2673350"/>
          <p14:tracePt t="4829" x="469900" y="2673350"/>
          <p14:tracePt t="4837" x="476250" y="2673350"/>
          <p14:tracePt t="4853" x="482600" y="2673350"/>
          <p14:tracePt t="4925" x="488950" y="2673350"/>
          <p14:tracePt t="4957" x="495300" y="2673350"/>
          <p14:tracePt t="5069" x="508000" y="2667000"/>
          <p14:tracePt t="5101" x="514350" y="2667000"/>
          <p14:tracePt t="5117" x="520700" y="2667000"/>
          <p14:tracePt t="5125" x="527050" y="2667000"/>
          <p14:tracePt t="5136" x="533400" y="2667000"/>
          <p14:tracePt t="5153" x="539750" y="2667000"/>
          <p14:tracePt t="5169" x="546100" y="2667000"/>
          <p14:tracePt t="9549" x="546100" y="2673350"/>
          <p14:tracePt t="12094" x="546100" y="2679700"/>
          <p14:tracePt t="12126" x="546100" y="2686050"/>
          <p14:tracePt t="12142" x="546100" y="2692400"/>
          <p14:tracePt t="12158" x="546100" y="2698750"/>
          <p14:tracePt t="12166" x="546100" y="2705100"/>
          <p14:tracePt t="12182" x="552450" y="2711450"/>
          <p14:tracePt t="12230" x="552450" y="2717800"/>
          <p14:tracePt t="12302" x="552450" y="2724150"/>
          <p14:tracePt t="12309" x="552450" y="2730500"/>
          <p14:tracePt t="12334" x="552450" y="2736850"/>
          <p14:tracePt t="12366" x="552450" y="2743200"/>
          <p14:tracePt t="12390" x="552450" y="2749550"/>
          <p14:tracePt t="12414" x="552450" y="2755900"/>
          <p14:tracePt t="12430" x="552450" y="2762250"/>
          <p14:tracePt t="12478" x="552450" y="2768600"/>
          <p14:tracePt t="12486" x="552450" y="2774950"/>
          <p14:tracePt t="12502" x="552450" y="2781300"/>
          <p14:tracePt t="12526" x="552450" y="2787650"/>
          <p14:tracePt t="12542" x="552450" y="2794000"/>
          <p14:tracePt t="12582" x="552450" y="2800350"/>
          <p14:tracePt t="12630" x="552450" y="2806700"/>
          <p14:tracePt t="12670" x="546100" y="2813050"/>
          <p14:tracePt t="12710" x="546100" y="2819400"/>
          <p14:tracePt t="12750" x="546100" y="2825750"/>
          <p14:tracePt t="12774" x="546100" y="2832100"/>
          <p14:tracePt t="12814" x="546100" y="2838450"/>
          <p14:tracePt t="12846" x="539750" y="2851150"/>
          <p14:tracePt t="12926" x="539750" y="2857500"/>
          <p14:tracePt t="12990" x="539750" y="2863850"/>
          <p14:tracePt t="13030" x="539750" y="2870200"/>
          <p14:tracePt t="13126" x="539750" y="2876550"/>
          <p14:tracePt t="13174" x="539750" y="2882900"/>
          <p14:tracePt t="13198" x="539750" y="2889250"/>
          <p14:tracePt t="13230" x="539750" y="2895600"/>
          <p14:tracePt t="13262" x="539750" y="2901950"/>
          <p14:tracePt t="13278" x="539750" y="2908300"/>
          <p14:tracePt t="13318" x="539750" y="2914650"/>
          <p14:tracePt t="13342" x="539750" y="2921000"/>
          <p14:tracePt t="13366" x="539750" y="2927350"/>
          <p14:tracePt t="13382" x="539750" y="2933700"/>
          <p14:tracePt t="13430" x="539750" y="2940050"/>
          <p14:tracePt t="13478" x="539750" y="2946400"/>
          <p14:tracePt t="13694" x="539750" y="2952750"/>
          <p14:tracePt t="13726" x="539750" y="2959100"/>
          <p14:tracePt t="13750" x="539750" y="2965450"/>
          <p14:tracePt t="13758" x="539750" y="2971800"/>
          <p14:tracePt t="13782" x="539750" y="2978150"/>
          <p14:tracePt t="26336" x="539750" y="2984500"/>
          <p14:tracePt t="26456" x="546100" y="2997200"/>
          <p14:tracePt t="26728" x="546100" y="3003550"/>
          <p14:tracePt t="26760" x="552450" y="3003550"/>
          <p14:tracePt t="27032" x="552450" y="3009900"/>
          <p14:tracePt t="27072" x="552450" y="3016250"/>
          <p14:tracePt t="27183" x="552450" y="3022600"/>
          <p14:tracePt t="27199" x="552450" y="3028950"/>
          <p14:tracePt t="27248" x="552450" y="3035300"/>
          <p14:tracePt t="27264" x="552450" y="3041650"/>
          <p14:tracePt t="27280" x="552450" y="3048000"/>
          <p14:tracePt t="27344" x="558800" y="3054350"/>
          <p14:tracePt t="27360" x="558800" y="3060700"/>
          <p14:tracePt t="27376" x="558800" y="3067050"/>
          <p14:tracePt t="27385" x="558800" y="3073400"/>
          <p14:tracePt t="27400" x="565150" y="3086100"/>
          <p14:tracePt t="27416" x="571500" y="3098800"/>
          <p14:tracePt t="27447" x="571500" y="3105150"/>
          <p14:tracePt t="27464" x="571500" y="3111500"/>
          <p14:tracePt t="27472" x="577850" y="3117850"/>
          <p14:tracePt t="27496" x="577850" y="3124200"/>
          <p14:tracePt t="27512" x="577850" y="3130550"/>
          <p14:tracePt t="27536" x="577850" y="3136900"/>
          <p14:tracePt t="27576" x="584200" y="3143250"/>
          <p14:tracePt t="27720" x="584200" y="3149600"/>
          <p14:tracePt t="27728" x="577850" y="3155950"/>
          <p14:tracePt t="27784" x="577850" y="3162300"/>
          <p14:tracePt t="27799" x="577850" y="3168650"/>
          <p14:tracePt t="27831" x="571500" y="3181350"/>
          <p14:tracePt t="27880" x="565150" y="3187700"/>
          <p14:tracePt t="27911" x="565150" y="3194050"/>
          <p14:tracePt t="28000" x="565150" y="3200400"/>
          <p14:tracePt t="28007" x="565150" y="3206750"/>
          <p14:tracePt t="28040" x="565150" y="3213100"/>
          <p14:tracePt t="28072" x="565150" y="3219450"/>
          <p14:tracePt t="28088" x="565150" y="3225800"/>
          <p14:tracePt t="28104" x="565150" y="3232150"/>
          <p14:tracePt t="28112" x="565150" y="3238500"/>
          <p14:tracePt t="28120" x="565150" y="3244850"/>
          <p14:tracePt t="28134" x="565150" y="3251200"/>
          <p14:tracePt t="28150" x="565150" y="3257550"/>
          <p14:tracePt t="28166" x="565150" y="3282950"/>
          <p14:tracePt t="28182" x="565150" y="3295650"/>
          <p14:tracePt t="28199" x="565150" y="3314700"/>
          <p14:tracePt t="28216" x="571500" y="3321050"/>
          <p14:tracePt t="28448" x="571500" y="3314700"/>
          <p14:tracePt t="28456" x="571500" y="3308350"/>
          <p14:tracePt t="28472" x="571500" y="3302000"/>
          <p14:tracePt t="28482" x="571500" y="3295650"/>
          <p14:tracePt t="28499" x="571500" y="3282950"/>
          <p14:tracePt t="28517" x="571500" y="3276600"/>
          <p14:tracePt t="28544" x="571500" y="3270250"/>
          <p14:tracePt t="28560" x="571500" y="3263900"/>
          <p14:tracePt t="34425" x="577850" y="3257550"/>
          <p14:tracePt t="34441" x="584200" y="3251200"/>
          <p14:tracePt t="34633" x="577850" y="3251200"/>
          <p14:tracePt t="34673" x="571500" y="3251200"/>
          <p14:tracePt t="34881" x="565150" y="3251200"/>
          <p14:tracePt t="34905" x="558800" y="3251200"/>
          <p14:tracePt t="35001" x="552450" y="3263900"/>
          <p14:tracePt t="35817" x="552450" y="3270250"/>
          <p14:tracePt t="35833" x="546100" y="3276600"/>
          <p14:tracePt t="35849" x="546100" y="3282950"/>
          <p14:tracePt t="35857" x="546100" y="3289300"/>
          <p14:tracePt t="35877" x="546100" y="3302000"/>
          <p14:tracePt t="35894" x="539750" y="3308350"/>
          <p14:tracePt t="38385" x="539750" y="3314700"/>
          <p14:tracePt t="38465" x="539750" y="3321050"/>
          <p14:tracePt t="39241" x="533400" y="3321050"/>
          <p14:tracePt t="39665" x="527050" y="3333750"/>
          <p14:tracePt t="39673" x="527050" y="3359150"/>
          <p14:tracePt t="39690" x="527050" y="3397250"/>
          <p14:tracePt t="39707" x="533400" y="3448050"/>
          <p14:tracePt t="39723" x="539750" y="3498850"/>
          <p14:tracePt t="39739" x="546100" y="3575050"/>
          <p14:tracePt t="39755" x="565150" y="3663950"/>
          <p14:tracePt t="39786" x="596900" y="3898900"/>
          <p14:tracePt t="39793" x="596900" y="3987800"/>
          <p14:tracePt t="39823" x="628650" y="4286250"/>
          <p14:tracePt t="39856" x="666750" y="4692650"/>
          <p14:tracePt t="39887" x="730250" y="5168900"/>
          <p14:tracePt t="39889" x="742950" y="5295900"/>
          <p14:tracePt t="39920" x="869950" y="5835650"/>
          <p14:tracePt t="39922" x="920750" y="6000750"/>
          <p14:tracePt t="39953" x="1104900" y="6597650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6"/>
          <a:srcRect b="6802"/>
          <a:stretch/>
        </p:blipFill>
        <p:spPr>
          <a:xfrm>
            <a:off x="457200" y="1208866"/>
            <a:ext cx="8153400" cy="47404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Champs bilingues, date et liste déroulante</a:t>
            </a:r>
            <a:endParaRPr lang="en-CA" dirty="0"/>
          </a:p>
        </p:txBody>
      </p:sp>
      <p:pic>
        <p:nvPicPr>
          <p:cNvPr id="17" name="Picture 4" descr="Image associé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463" y="3504172"/>
            <a:ext cx="218736" cy="218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Image associé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0592" y="7570737"/>
            <a:ext cx="218736" cy="218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23"/>
          <p:cNvGrpSpPr/>
          <p:nvPr/>
        </p:nvGrpSpPr>
        <p:grpSpPr>
          <a:xfrm>
            <a:off x="2432645" y="1124744"/>
            <a:ext cx="6099795" cy="1334718"/>
            <a:chOff x="2432645" y="1124744"/>
            <a:chExt cx="6099795" cy="1334718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8"/>
            <a:srcRect l="2154" r="3681"/>
            <a:stretch/>
          </p:blipFill>
          <p:spPr>
            <a:xfrm>
              <a:off x="2432645" y="1582412"/>
              <a:ext cx="6099795" cy="877050"/>
            </a:xfrm>
            <a:prstGeom prst="rect">
              <a:avLst/>
            </a:prstGeom>
          </p:spPr>
        </p:pic>
        <p:sp>
          <p:nvSpPr>
            <p:cNvPr id="10" name="Down Arrow 9"/>
            <p:cNvSpPr/>
            <p:nvPr/>
          </p:nvSpPr>
          <p:spPr>
            <a:xfrm>
              <a:off x="2915816" y="1124744"/>
              <a:ext cx="667173" cy="489376"/>
            </a:xfrm>
            <a:prstGeom prst="downArrow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7" name="Down Arrow 6"/>
          <p:cNvSpPr/>
          <p:nvPr/>
        </p:nvSpPr>
        <p:spPr>
          <a:xfrm>
            <a:off x="2389344" y="1129931"/>
            <a:ext cx="720080" cy="486768"/>
          </a:xfrm>
          <a:prstGeom prst="downArrow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44929" y="2852936"/>
            <a:ext cx="1476375" cy="447675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2330946" y="2733555"/>
            <a:ext cx="3105150" cy="2250463"/>
            <a:chOff x="1601556" y="7758335"/>
            <a:chExt cx="3105150" cy="2250463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601556" y="7789473"/>
              <a:ext cx="3105150" cy="2219325"/>
            </a:xfrm>
            <a:prstGeom prst="rect">
              <a:avLst/>
            </a:prstGeom>
          </p:spPr>
        </p:pic>
        <p:sp>
          <p:nvSpPr>
            <p:cNvPr id="15" name="Rounded Rectangle 14"/>
            <p:cNvSpPr/>
            <p:nvPr/>
          </p:nvSpPr>
          <p:spPr>
            <a:xfrm>
              <a:off x="1633260" y="7758335"/>
              <a:ext cx="2952328" cy="2097266"/>
            </a:xfrm>
            <a:prstGeom prst="roundRect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pic>
        <p:nvPicPr>
          <p:cNvPr id="14" name="Picture 4" descr="Image associé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148373"/>
            <a:ext cx="218736" cy="218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1"/>
          <a:srcRect l="6047" b="2873"/>
          <a:stretch/>
        </p:blipFill>
        <p:spPr>
          <a:xfrm>
            <a:off x="2384698" y="2780928"/>
            <a:ext cx="1539230" cy="49031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39752" y="3339938"/>
            <a:ext cx="2905807" cy="1817254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7406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771"/>
    </mc:Choice>
    <mc:Fallback xmlns="">
      <p:transition spd="slow" advTm="287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0 L 0.00798 0 C 0.01163 0 0.01545 0.04699 0.01545 0.08542 L 0.01545 0.17199 " pathEditMode="relative" rAng="0" ptsTypes="AAAA"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4" y="8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85185E-6 L -0.00261 -1.85185E-6 C -0.00382 -1.85185E-6 -0.00504 0.0419 -0.00504 0.07593 L -0.00504 0.15209 " pathEditMode="relative" rAng="0" ptsTypes="AAAA">
                                      <p:cBhvr>
                                        <p:cTn id="5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 animBg="1"/>
      <p:bldP spid="7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552" y="1054661"/>
            <a:ext cx="8309732" cy="51106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 Sous-menu : Organisation</a:t>
            </a:r>
            <a:endParaRPr lang="en-CA" dirty="0"/>
          </a:p>
        </p:txBody>
      </p:sp>
      <p:pic>
        <p:nvPicPr>
          <p:cNvPr id="1028" name="Picture 4" descr="Image associé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568" y="4906940"/>
            <a:ext cx="218736" cy="218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3579628" y="4618068"/>
            <a:ext cx="632331" cy="611132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/>
          <p:cNvSpPr/>
          <p:nvPr/>
        </p:nvSpPr>
        <p:spPr>
          <a:xfrm>
            <a:off x="457200" y="1054661"/>
            <a:ext cx="8392084" cy="51106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8"/>
          <a:srcRect l="7700" t="26792" b="18459"/>
          <a:stretch/>
        </p:blipFill>
        <p:spPr>
          <a:xfrm>
            <a:off x="765769" y="1995500"/>
            <a:ext cx="7937699" cy="33843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5428" y="2276872"/>
            <a:ext cx="7821810" cy="39575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0"/>
          <a:srcRect l="561" t="1658" r="-561" b="-1658"/>
          <a:stretch/>
        </p:blipFill>
        <p:spPr>
          <a:xfrm>
            <a:off x="923382" y="2060848"/>
            <a:ext cx="7342952" cy="313567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8626" y="3576768"/>
            <a:ext cx="8153400" cy="2333625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0511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183"/>
    </mc:Choice>
    <mc:Fallback xmlns="">
      <p:transition spd="slow" advTm="341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1" animBg="1"/>
      <p:bldP spid="4" grpId="0" animBg="1"/>
      <p:bldP spid="4" grpId="1" animBg="1"/>
    </p:bldLst>
  </p:timing>
  <p:extLst mod="1">
    <p:ext uri="{3A86A75C-4F4B-4683-9AE1-C65F6400EC91}">
      <p14:laserTraceLst xmlns:p14="http://schemas.microsoft.com/office/powerpoint/2010/main">
        <p14:tracePtLst>
          <p14:tracePt t="19996" x="63500" y="4406900"/>
          <p14:tracePt t="20014" x="88900" y="4368800"/>
          <p14:tracePt t="20033" x="120650" y="4337050"/>
          <p14:tracePt t="20054" x="165100" y="4292600"/>
          <p14:tracePt t="20071" x="196850" y="4260850"/>
          <p14:tracePt t="20091" x="222250" y="4241800"/>
          <p14:tracePt t="20109" x="241300" y="4222750"/>
          <p14:tracePt t="20128" x="254000" y="4210050"/>
          <p14:tracePt t="20146" x="254000" y="4203700"/>
          <p14:tracePt t="20166" x="279400" y="4178300"/>
          <p14:tracePt t="20184" x="304800" y="4159250"/>
          <p14:tracePt t="20205" x="330200" y="4146550"/>
          <p14:tracePt t="20223" x="355600" y="4140200"/>
          <p14:tracePt t="20243" x="381000" y="4121150"/>
          <p14:tracePt t="20262" x="393700" y="4114800"/>
          <p14:tracePt t="20283" x="406400" y="4108450"/>
          <p14:tracePt t="20301" x="431800" y="4108450"/>
          <p14:tracePt t="20320" x="450850" y="4108450"/>
          <p14:tracePt t="20338" x="469900" y="4108450"/>
          <p14:tracePt t="20358" x="501650" y="4102100"/>
          <p14:tracePt t="20376" x="527050" y="4089400"/>
          <p14:tracePt t="20396" x="546100" y="4083050"/>
          <p14:tracePt t="20414" x="584200" y="4076700"/>
          <p14:tracePt t="20433" x="615950" y="4064000"/>
          <p14:tracePt t="20452" x="641350" y="4057650"/>
          <p14:tracePt t="20472" x="692150" y="4038600"/>
          <p14:tracePt t="20490" x="717550" y="4032250"/>
          <p14:tracePt t="20510" x="755650" y="4013200"/>
          <p14:tracePt t="20528" x="774700" y="4013200"/>
          <p14:tracePt t="20547" x="800100" y="4006850"/>
          <p14:tracePt t="20566" x="825500" y="4000500"/>
          <p14:tracePt t="20585" x="831850" y="4000500"/>
          <p14:tracePt t="20604" x="844550" y="4000500"/>
          <p14:tracePt t="20623" x="857250" y="4000500"/>
          <p14:tracePt t="20640" x="869950" y="4000500"/>
          <p14:tracePt t="20660" x="889000" y="4000500"/>
          <p14:tracePt t="20679" x="901700" y="4000500"/>
          <p14:tracePt t="20699" x="914400" y="3994150"/>
          <p14:tracePt t="20716" x="933450" y="3994150"/>
          <p14:tracePt t="20736" x="946150" y="3994150"/>
          <p14:tracePt t="20754" x="965200" y="3994150"/>
          <p14:tracePt t="20773" x="984250" y="3987800"/>
          <p14:tracePt t="20791" x="996950" y="3987800"/>
          <p14:tracePt t="20811" x="1003300" y="3987800"/>
          <p14:tracePt t="20829" x="1022350" y="3981450"/>
          <p14:tracePt t="20849" x="1035050" y="3981450"/>
          <p14:tracePt t="20867" x="1047750" y="3975100"/>
          <p14:tracePt t="20887" x="1060450" y="3975100"/>
          <p14:tracePt t="20906" x="1066800" y="3975100"/>
          <p14:tracePt t="20925" x="1073150" y="3968750"/>
          <p14:tracePt t="20943" x="1079500" y="3968750"/>
          <p14:tracePt t="20963" x="1085850" y="3962400"/>
          <p14:tracePt t="21036" x="1092200" y="3956050"/>
          <p14:tracePt t="21055" x="1098550" y="3949700"/>
          <p14:tracePt t="21123" x="1104900" y="3949700"/>
          <p14:tracePt t="21324" x="1111250" y="3949700"/>
          <p14:tracePt t="21343" x="1117600" y="3949700"/>
          <p14:tracePt t="21363" x="1130300" y="3943350"/>
          <p14:tracePt t="21400" x="1136650" y="3943350"/>
          <p14:tracePt t="21437" x="1143000" y="3943350"/>
          <p14:tracePt t="22162" x="1149350" y="3943350"/>
          <p14:tracePt t="22199" x="1162050" y="3937000"/>
          <p14:tracePt t="22449" x="1168400" y="3930650"/>
          <p14:tracePt t="22469" x="1181100" y="3924300"/>
          <p14:tracePt t="22505" x="1181100" y="3917950"/>
          <p14:tracePt t="22542" x="1193800" y="3911600"/>
          <p14:tracePt t="24199" x="1187450" y="3911600"/>
          <p14:tracePt t="25153" x="1181100" y="3911600"/>
          <p14:tracePt t="25171" x="1168400" y="3911600"/>
          <p14:tracePt t="25192" x="1130300" y="3911600"/>
          <p14:tracePt t="25210" x="1079500" y="3911600"/>
          <p14:tracePt t="25230" x="958850" y="3911600"/>
          <p14:tracePt t="25248" x="850900" y="3911600"/>
          <p14:tracePt t="25268" x="749300" y="3911600"/>
          <p14:tracePt t="25286" x="577850" y="3911600"/>
          <p14:tracePt t="25306" x="533400" y="3911600"/>
          <p14:tracePt t="25324" x="482600" y="3930650"/>
          <p14:tracePt t="25344" x="393700" y="3968750"/>
          <p14:tracePt t="25362" x="342900" y="3994150"/>
          <p14:tracePt t="25382" x="260350" y="4013200"/>
          <p14:tracePt t="25400" x="196850" y="4032250"/>
          <p14:tracePt t="25419" x="114300" y="4038600"/>
          <p14:tracePt t="29764" x="146050" y="4457700"/>
          <p14:tracePt t="29782" x="431800" y="4464050"/>
          <p14:tracePt t="29801" x="565150" y="4464050"/>
          <p14:tracePt t="29832" x="685800" y="4464050"/>
          <p14:tracePt t="29850" x="704850" y="4464050"/>
          <p14:tracePt t="29869" x="711200" y="4470400"/>
          <p14:tracePt t="29888" x="717550" y="4470400"/>
          <p14:tracePt t="29907" x="730250" y="4470400"/>
          <p14:tracePt t="29925" x="768350" y="4470400"/>
          <p14:tracePt t="29944" x="793750" y="4476750"/>
          <p14:tracePt t="29963" x="819150" y="4489450"/>
          <p14:tracePt t="29981" x="882650" y="4521200"/>
          <p14:tracePt t="30000" x="977900" y="4540250"/>
          <p14:tracePt t="30019" x="1085850" y="4559300"/>
          <p14:tracePt t="30038" x="1225550" y="4578350"/>
          <p14:tracePt t="30058" x="1250950" y="4584700"/>
          <p14:tracePt t="30076" x="1257300" y="4584700"/>
          <p14:tracePt t="30132" x="1295400" y="4603750"/>
          <p14:tracePt t="30150" x="1397000" y="4648200"/>
          <p14:tracePt t="30170" x="1498600" y="4699000"/>
          <p14:tracePt t="30188" x="1600200" y="4737100"/>
          <p14:tracePt t="30208" x="1784350" y="4781550"/>
          <p14:tracePt t="30226" x="1905000" y="4800600"/>
          <p14:tracePt t="30245" x="2038350" y="4819650"/>
          <p14:tracePt t="30270" x="2171700" y="4819650"/>
          <p14:tracePt t="30290" x="2235200" y="4832350"/>
          <p14:tracePt t="30309" x="2286000" y="4838700"/>
          <p14:tracePt t="30328" x="2355850" y="4864100"/>
          <p14:tracePt t="30346" x="2400300" y="4876800"/>
          <p14:tracePt t="30365" x="2444750" y="4889500"/>
          <p14:tracePt t="30382" x="2508250" y="4902200"/>
          <p14:tracePt t="30410" x="2597150" y="4927600"/>
          <p14:tracePt t="30427" x="2673350" y="4953000"/>
          <p14:tracePt t="30448" x="2749550" y="4972050"/>
          <p14:tracePt t="30466" x="2794000" y="4991100"/>
          <p14:tracePt t="30486" x="2825750" y="5003800"/>
          <p14:tracePt t="30505" x="2844800" y="5010150"/>
          <p14:tracePt t="30542" x="2876550" y="5022850"/>
          <p14:tracePt t="30561" x="2882900" y="5022850"/>
          <p14:tracePt t="30580" x="2895600" y="5035550"/>
          <p14:tracePt t="30598" x="2921000" y="5054600"/>
          <p14:tracePt t="30616" x="2933700" y="5067300"/>
          <p14:tracePt t="30636" x="2965450" y="5086350"/>
          <p14:tracePt t="30655" x="3003550" y="5111750"/>
          <p14:tracePt t="30673" x="3016250" y="5118100"/>
          <p14:tracePt t="30693" x="3035300" y="5130800"/>
          <p14:tracePt t="30711" x="3067050" y="5143500"/>
          <p14:tracePt t="30731" x="3092450" y="5143500"/>
          <p14:tracePt t="30750" x="3130550" y="5143500"/>
          <p14:tracePt t="30770" x="3143250" y="5143500"/>
          <p14:tracePt t="30789" x="3155950" y="5143500"/>
          <p14:tracePt t="30807" x="3168650" y="5143500"/>
          <p14:tracePt t="30826" x="3175000" y="5143500"/>
          <p14:tracePt t="30863" x="3187700" y="5143500"/>
          <p14:tracePt t="30880" x="3194050" y="5143500"/>
          <p14:tracePt t="30900" x="3206750" y="5143500"/>
          <p14:tracePt t="30918" x="3219450" y="5130800"/>
          <p14:tracePt t="30956" x="3232150" y="5124450"/>
          <p14:tracePt t="30975" x="3244850" y="5118100"/>
          <p14:tracePt t="30994" x="3263900" y="5118100"/>
          <p14:tracePt t="31013" x="3295650" y="5118100"/>
          <p14:tracePt t="31031" x="3359150" y="5118100"/>
          <p14:tracePt t="31050" x="3390900" y="5118100"/>
          <p14:tracePt t="31069" x="3429000" y="5118100"/>
          <p14:tracePt t="31088" x="3448050" y="5118100"/>
          <p14:tracePt t="31108" x="3467100" y="5118100"/>
          <p14:tracePt t="31127" x="3492500" y="5118100"/>
          <p14:tracePt t="31145" x="3517900" y="5118100"/>
          <p14:tracePt t="31164" x="3536950" y="5118100"/>
          <p14:tracePt t="31184" x="3581400" y="5124450"/>
          <p14:tracePt t="31204" x="3613150" y="5130800"/>
          <p14:tracePt t="31222" x="3651250" y="5143500"/>
          <p14:tracePt t="31240" x="3670300" y="5143500"/>
          <p14:tracePt t="31260" x="3676650" y="5143500"/>
          <p14:tracePt t="31279" x="3708400" y="5143500"/>
          <p14:tracePt t="31297" x="3733800" y="5143500"/>
          <p14:tracePt t="31316" x="3765550" y="5143500"/>
          <p14:tracePt t="31340" x="3822700" y="5162550"/>
          <p14:tracePt t="31358" x="3841750" y="5162550"/>
          <p14:tracePt t="31378" x="3848100" y="5162550"/>
          <p14:tracePt t="31396" x="3860800" y="5168900"/>
          <p14:tracePt t="31416" x="3905250" y="5168900"/>
          <p14:tracePt t="31435" x="3943350" y="5168900"/>
          <p14:tracePt t="31453" x="4006850" y="5175250"/>
          <p14:tracePt t="31473" x="4057650" y="5175250"/>
          <p14:tracePt t="31491" x="4108450" y="5187950"/>
          <p14:tracePt t="31511" x="4152900" y="5187950"/>
          <p14:tracePt t="31529" x="4178300" y="5194300"/>
          <p14:tracePt t="31548" x="4197350" y="5194300"/>
          <p14:tracePt t="31567" x="4235450" y="5200650"/>
          <p14:tracePt t="31587" x="4260850" y="5200650"/>
          <p14:tracePt t="31605" x="4273550" y="5200650"/>
          <p14:tracePt t="31655" x="4381500" y="5207000"/>
          <p14:tracePt t="31675" x="4400550" y="5207000"/>
          <p14:tracePt t="31724" x="4419600" y="5207000"/>
          <p14:tracePt t="31743" x="4432300" y="5207000"/>
          <p14:tracePt t="31794" x="4457700" y="5207000"/>
          <p14:tracePt t="31814" x="4470400" y="5200650"/>
          <p14:tracePt t="31862" x="4495800" y="5194300"/>
          <p14:tracePt t="31931" x="4514850" y="5187950"/>
          <p14:tracePt t="31990" x="4540250" y="5181600"/>
          <p14:tracePt t="32009" x="4546600" y="5181600"/>
          <p14:tracePt t="32055" x="4559300" y="5181600"/>
          <p14:tracePt t="32128" x="4565650" y="5175250"/>
          <p14:tracePt t="32783" x="4565650" y="5168900"/>
          <p14:tracePt t="33118" x="4559300" y="5162550"/>
          <p14:tracePt t="33191" x="4546600" y="5149850"/>
          <p14:tracePt t="33403" x="4540250" y="5149850"/>
          <p14:tracePt t="33489" x="4533900" y="5149850"/>
          <p14:tracePt t="34131" x="4527550" y="5149850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" y="1484784"/>
            <a:ext cx="9020175" cy="45053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 Sous-menus : Ajout de ressources</a:t>
            </a:r>
            <a:endParaRPr lang="en-CA" dirty="0"/>
          </a:p>
        </p:txBody>
      </p:sp>
      <p:sp>
        <p:nvSpPr>
          <p:cNvPr id="5" name="Rounded Rectangle 4"/>
          <p:cNvSpPr/>
          <p:nvPr/>
        </p:nvSpPr>
        <p:spPr>
          <a:xfrm>
            <a:off x="4255833" y="2132856"/>
            <a:ext cx="4564639" cy="611132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ounded Rectangle 11"/>
          <p:cNvSpPr/>
          <p:nvPr/>
        </p:nvSpPr>
        <p:spPr>
          <a:xfrm>
            <a:off x="5652120" y="3933056"/>
            <a:ext cx="3177472" cy="720080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6504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440"/>
    </mc:Choice>
    <mc:Fallback xmlns="">
      <p:transition spd="slow" advTm="254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  <p:bldP spid="5" grpId="1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552" y="1054661"/>
            <a:ext cx="8309732" cy="51106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 Info-bulles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6887" y="3569465"/>
            <a:ext cx="7141617" cy="623917"/>
          </a:xfrm>
          <a:prstGeom prst="rect">
            <a:avLst/>
          </a:prstGeom>
        </p:spPr>
      </p:pic>
      <p:pic>
        <p:nvPicPr>
          <p:cNvPr id="1028" name="Picture 4" descr="Image associé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96" y="3717032"/>
            <a:ext cx="218736" cy="218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2267744" y="3569465"/>
            <a:ext cx="432048" cy="507608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ounded Rectangle 6"/>
          <p:cNvSpPr/>
          <p:nvPr/>
        </p:nvSpPr>
        <p:spPr>
          <a:xfrm>
            <a:off x="2483768" y="3717031"/>
            <a:ext cx="6624736" cy="36004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798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46"/>
    </mc:Choice>
    <mc:Fallback xmlns="">
      <p:transition spd="slow" advTm="143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animBg="1"/>
      <p:bldP spid="5" grpId="1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L’Aide pour les contributeurs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/>
          <a:srcRect r="11416"/>
          <a:stretch/>
        </p:blipFill>
        <p:spPr>
          <a:xfrm>
            <a:off x="133243" y="1124744"/>
            <a:ext cx="8831245" cy="504020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5" name="Left Arrow 4"/>
          <p:cNvSpPr/>
          <p:nvPr/>
        </p:nvSpPr>
        <p:spPr>
          <a:xfrm>
            <a:off x="7668344" y="2564904"/>
            <a:ext cx="864096" cy="576064"/>
          </a:xfrm>
          <a:prstGeom prst="left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Left Arrow 5"/>
          <p:cNvSpPr/>
          <p:nvPr/>
        </p:nvSpPr>
        <p:spPr>
          <a:xfrm>
            <a:off x="3419872" y="4581128"/>
            <a:ext cx="864096" cy="576064"/>
          </a:xfrm>
          <a:prstGeom prst="left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1897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72"/>
    </mc:Choice>
    <mc:Fallback xmlns="">
      <p:transition spd="slow" advTm="203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04" y="280987"/>
            <a:ext cx="8208912" cy="5885131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907704" y="4869160"/>
            <a:ext cx="2592288" cy="864096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0327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21"/>
    </mc:Choice>
    <mc:Fallback xmlns="">
      <p:transition spd="slow" advTm="140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r>
              <a:rPr lang="fr-CA" dirty="0"/>
              <a:t>Vous </a:t>
            </a:r>
            <a:r>
              <a:rPr lang="fr-CA" dirty="0" smtClean="0"/>
              <a:t>voulez en savoir davantage …</a:t>
            </a:r>
            <a:endParaRPr lang="fr-CA" dirty="0"/>
          </a:p>
          <a:p>
            <a:pPr marL="0" indent="0">
              <a:buNone/>
            </a:pPr>
            <a:endParaRPr lang="fr-CA" dirty="0"/>
          </a:p>
          <a:p>
            <a:pPr marL="0" indent="0" algn="ctr">
              <a:buNone/>
            </a:pPr>
            <a:r>
              <a:rPr lang="fr-CA" dirty="0"/>
              <a:t>Contacter l’Équipe </a:t>
            </a:r>
            <a:r>
              <a:rPr lang="fr-CA" dirty="0" smtClean="0"/>
              <a:t>du </a:t>
            </a:r>
            <a:r>
              <a:rPr lang="fr-CA" dirty="0"/>
              <a:t>service à la clientèle</a:t>
            </a:r>
          </a:p>
          <a:p>
            <a:pPr marL="0" indent="0" algn="ctr">
              <a:buNone/>
            </a:pPr>
            <a:r>
              <a:rPr lang="fr-CA" dirty="0"/>
              <a:t>NRCan.fgp-pgf.RNCan@canada.ca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3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80"/>
    </mc:Choice>
    <mc:Fallback xmlns="">
      <p:transition spd="slow" advTm="103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1.9|6.3|6.4|21.6|8.1|4.9|6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5|1.1|1.4|3.3|5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1.6|8.7|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3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2703</TotalTime>
  <Words>503</Words>
  <Application>Microsoft Office PowerPoint</Application>
  <PresentationFormat>On-screen Show (4:3)</PresentationFormat>
  <Paragraphs>102</Paragraphs>
  <Slides>14</Slides>
  <Notes>14</Notes>
  <HiddenSlides>0</HiddenSlides>
  <MMClips>14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ＭＳ Ｐゴシック</vt:lpstr>
      <vt:lpstr>Arial</vt:lpstr>
      <vt:lpstr>Calibri</vt:lpstr>
      <vt:lpstr>Tahoma</vt:lpstr>
      <vt:lpstr>Wingdings</vt:lpstr>
      <vt:lpstr>Office Theme</vt:lpstr>
      <vt:lpstr>PowerPoint Presentation</vt:lpstr>
      <vt:lpstr>Objectif</vt:lpstr>
      <vt:lpstr>Prérequis</vt:lpstr>
      <vt:lpstr>Accéder au menu administration</vt:lpstr>
      <vt:lpstr>Accéder à l’opération Créer des métadonnées</vt:lpstr>
      <vt:lpstr>PowerPoint Presentation</vt:lpstr>
      <vt:lpstr> Vues, opérations et fonctionnalités</vt:lpstr>
      <vt:lpstr>Champs bilingues, date et liste déroulante</vt:lpstr>
      <vt:lpstr> Sous-menu : Organisation</vt:lpstr>
      <vt:lpstr> Sous-menus : Ajout de ressources</vt:lpstr>
      <vt:lpstr> Info-bulles</vt:lpstr>
      <vt:lpstr>L’Aide pour les contributeurs</vt:lpstr>
      <vt:lpstr>PowerPoint Presentation</vt:lpstr>
      <vt:lpstr>PowerPoint Presentation</vt:lpstr>
    </vt:vector>
  </TitlesOfParts>
  <Company>NRCan / RNCan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Dunning, Steve</dc:creator>
  <cp:lastModifiedBy>Merry, Andrea</cp:lastModifiedBy>
  <cp:revision>170</cp:revision>
  <cp:lastPrinted>2017-08-24T18:19:59Z</cp:lastPrinted>
  <dcterms:created xsi:type="dcterms:W3CDTF">2015-09-10T13:46:21Z</dcterms:created>
  <dcterms:modified xsi:type="dcterms:W3CDTF">2018-03-06T19:33:43Z</dcterms:modified>
</cp:coreProperties>
</file>