
<file path=[Content_Types].xml><?xml version="1.0" encoding="utf-8"?>
<Types xmlns="http://schemas.openxmlformats.org/package/2006/content-types">
  <Default Extension="png" ContentType="image/png"/>
  <Default Extension="m4a" ContentType="audio/mp4"/>
  <Default Extension="jpeg" ContentType="image/jpeg"/>
  <Default Extension="rels" ContentType="application/vnd.openxmlformats-package.relationships+xml"/>
  <Default Extension="xml" ContentType="application/xml"/>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notesSlides/notesSlide4.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7"/>
  </p:notesMasterIdLst>
  <p:sldIdLst>
    <p:sldId id="256" r:id="rId3"/>
    <p:sldId id="272" r:id="rId4"/>
    <p:sldId id="273" r:id="rId5"/>
    <p:sldId id="271" r:id="rId6"/>
  </p:sldIdLst>
  <p:sldSz cx="9144000" cy="6858000" type="screen4x3"/>
  <p:notesSz cx="68580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2547C"/>
    <a:srgbClr val="FFCC99"/>
    <a:srgbClr val="FFFFCC"/>
    <a:srgbClr val="3366CC"/>
    <a:srgbClr val="33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105" autoAdjust="0"/>
    <p:restoredTop sz="70116" autoAdjust="0"/>
  </p:normalViewPr>
  <p:slideViewPr>
    <p:cSldViewPr>
      <p:cViewPr varScale="1">
        <p:scale>
          <a:sx n="79" d="100"/>
          <a:sy n="79" d="100"/>
        </p:scale>
        <p:origin x="1176" y="102"/>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1.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tableStyles" Target="tableStyles.xml"/><Relationship Id="rId5" Type="http://schemas.openxmlformats.org/officeDocument/2006/relationships/slide" Target="slides/slide3.xml"/><Relationship Id="rId10"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71800" cy="464820"/>
          </a:xfrm>
          <a:prstGeom prst="rect">
            <a:avLst/>
          </a:prstGeom>
        </p:spPr>
        <p:txBody>
          <a:bodyPr vert="horz" lIns="92307" tIns="46153" rIns="92307" bIns="46153" rtlCol="0"/>
          <a:lstStyle>
            <a:lvl1pPr algn="l">
              <a:defRPr sz="1200"/>
            </a:lvl1pPr>
          </a:lstStyle>
          <a:p>
            <a:endParaRPr lang="en-CA"/>
          </a:p>
        </p:txBody>
      </p:sp>
      <p:sp>
        <p:nvSpPr>
          <p:cNvPr id="3" name="Date Placeholder 2"/>
          <p:cNvSpPr>
            <a:spLocks noGrp="1"/>
          </p:cNvSpPr>
          <p:nvPr>
            <p:ph type="dt" idx="1"/>
          </p:nvPr>
        </p:nvSpPr>
        <p:spPr>
          <a:xfrm>
            <a:off x="3884615" y="0"/>
            <a:ext cx="2971800" cy="464820"/>
          </a:xfrm>
          <a:prstGeom prst="rect">
            <a:avLst/>
          </a:prstGeom>
        </p:spPr>
        <p:txBody>
          <a:bodyPr vert="horz" lIns="92307" tIns="46153" rIns="92307" bIns="46153" rtlCol="0"/>
          <a:lstStyle>
            <a:lvl1pPr algn="r">
              <a:defRPr sz="1200"/>
            </a:lvl1pPr>
          </a:lstStyle>
          <a:p>
            <a:fld id="{969F7C5A-D6FC-4359-B0A6-322DAD039A3C}" type="datetimeFigureOut">
              <a:rPr lang="en-CA" smtClean="0"/>
              <a:t>2018-03-08</a:t>
            </a:fld>
            <a:endParaRPr lang="en-CA"/>
          </a:p>
        </p:txBody>
      </p:sp>
      <p:sp>
        <p:nvSpPr>
          <p:cNvPr id="4" name="Slide Image Placeholder 3"/>
          <p:cNvSpPr>
            <a:spLocks noGrp="1" noRot="1" noChangeAspect="1"/>
          </p:cNvSpPr>
          <p:nvPr>
            <p:ph type="sldImg" idx="2"/>
          </p:nvPr>
        </p:nvSpPr>
        <p:spPr>
          <a:xfrm>
            <a:off x="1104900" y="695325"/>
            <a:ext cx="4648200" cy="3487738"/>
          </a:xfrm>
          <a:prstGeom prst="rect">
            <a:avLst/>
          </a:prstGeom>
          <a:noFill/>
          <a:ln w="12700">
            <a:solidFill>
              <a:prstClr val="black"/>
            </a:solidFill>
          </a:ln>
        </p:spPr>
        <p:txBody>
          <a:bodyPr vert="horz" lIns="92307" tIns="46153" rIns="92307" bIns="46153" rtlCol="0" anchor="ctr"/>
          <a:lstStyle/>
          <a:p>
            <a:endParaRPr lang="en-CA"/>
          </a:p>
        </p:txBody>
      </p:sp>
      <p:sp>
        <p:nvSpPr>
          <p:cNvPr id="5" name="Notes Placeholder 4"/>
          <p:cNvSpPr>
            <a:spLocks noGrp="1"/>
          </p:cNvSpPr>
          <p:nvPr>
            <p:ph type="body" sz="quarter" idx="3"/>
          </p:nvPr>
        </p:nvSpPr>
        <p:spPr>
          <a:xfrm>
            <a:off x="685801" y="4415791"/>
            <a:ext cx="5486400" cy="4183380"/>
          </a:xfrm>
          <a:prstGeom prst="rect">
            <a:avLst/>
          </a:prstGeom>
        </p:spPr>
        <p:txBody>
          <a:bodyPr vert="horz" lIns="92307" tIns="46153" rIns="92307" bIns="46153"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1" y="8829967"/>
            <a:ext cx="2971800" cy="464820"/>
          </a:xfrm>
          <a:prstGeom prst="rect">
            <a:avLst/>
          </a:prstGeom>
        </p:spPr>
        <p:txBody>
          <a:bodyPr vert="horz" lIns="92307" tIns="46153" rIns="92307" bIns="46153" rtlCol="0" anchor="b"/>
          <a:lstStyle>
            <a:lvl1pPr algn="l">
              <a:defRPr sz="1200"/>
            </a:lvl1pPr>
          </a:lstStyle>
          <a:p>
            <a:endParaRPr lang="en-CA"/>
          </a:p>
        </p:txBody>
      </p:sp>
      <p:sp>
        <p:nvSpPr>
          <p:cNvPr id="7" name="Slide Number Placeholder 6"/>
          <p:cNvSpPr>
            <a:spLocks noGrp="1"/>
          </p:cNvSpPr>
          <p:nvPr>
            <p:ph type="sldNum" sz="quarter" idx="5"/>
          </p:nvPr>
        </p:nvSpPr>
        <p:spPr>
          <a:xfrm>
            <a:off x="3884615" y="8829967"/>
            <a:ext cx="2971800" cy="464820"/>
          </a:xfrm>
          <a:prstGeom prst="rect">
            <a:avLst/>
          </a:prstGeom>
        </p:spPr>
        <p:txBody>
          <a:bodyPr vert="horz" lIns="92307" tIns="46153" rIns="92307" bIns="46153" rtlCol="0" anchor="b"/>
          <a:lstStyle>
            <a:lvl1pPr algn="r">
              <a:defRPr sz="1200"/>
            </a:lvl1pPr>
          </a:lstStyle>
          <a:p>
            <a:fld id="{45986802-38FC-42D9-B26E-1EAD6091AB91}" type="slidenum">
              <a:rPr lang="en-CA" smtClean="0"/>
              <a:t>‹#›</a:t>
            </a:fld>
            <a:endParaRPr lang="en-CA"/>
          </a:p>
        </p:txBody>
      </p:sp>
    </p:spTree>
    <p:extLst>
      <p:ext uri="{BB962C8B-B14F-4D97-AF65-F5344CB8AC3E}">
        <p14:creationId xmlns:p14="http://schemas.microsoft.com/office/powerpoint/2010/main" val="15121187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tags" Target="../tags/tag5.xml"/><Relationship Id="rId2" Type="http://schemas.openxmlformats.org/officeDocument/2006/relationships/tags" Target="../tags/tag4.xml"/><Relationship Id="rId1" Type="http://schemas.openxmlformats.org/officeDocument/2006/relationships/tags" Target="../tags/tag3.xml"/><Relationship Id="rId5" Type="http://schemas.openxmlformats.org/officeDocument/2006/relationships/slide" Target="../slides/slide4.xml"/><Relationship Id="rId4"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mtClean="0"/>
              <a:t>In the following demonstration, we will create a simple metadata record while explaining the best practices that apply to each field. We will provide mandatory information as required by the HNAP metadata standard. The entry of Web</a:t>
            </a:r>
            <a:r>
              <a:rPr lang="en-CA" baseline="0" smtClean="0"/>
              <a:t> </a:t>
            </a:r>
            <a:r>
              <a:rPr lang="en-CA" smtClean="0"/>
              <a:t>map resources is the subject of a separate module and can be found in Part 3 of Creating a Record.</a:t>
            </a:r>
          </a:p>
          <a:p>
            <a:endParaRPr lang="fr-FR" dirty="0" smtClean="0"/>
          </a:p>
        </p:txBody>
      </p:sp>
      <p:sp>
        <p:nvSpPr>
          <p:cNvPr id="4" name="Slide Number Placeholder 3"/>
          <p:cNvSpPr>
            <a:spLocks noGrp="1"/>
          </p:cNvSpPr>
          <p:nvPr>
            <p:ph type="sldNum" sz="quarter" idx="10"/>
          </p:nvPr>
        </p:nvSpPr>
        <p:spPr/>
        <p:txBody>
          <a:bodyPr/>
          <a:lstStyle/>
          <a:p>
            <a:fld id="{45986802-38FC-42D9-B26E-1EAD6091AB91}" type="slidenum">
              <a:rPr lang="en-CA" smtClean="0"/>
              <a:t>1</a:t>
            </a:fld>
            <a:endParaRPr lang="en-CA"/>
          </a:p>
        </p:txBody>
      </p:sp>
    </p:spTree>
    <p:extLst>
      <p:ext uri="{BB962C8B-B14F-4D97-AF65-F5344CB8AC3E}">
        <p14:creationId xmlns:p14="http://schemas.microsoft.com/office/powerpoint/2010/main" val="7337804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b="0" i="0" u="none" strike="noStrike" kern="1200" dirty="0" smtClean="0">
                <a:solidFill>
                  <a:schemeClr val="tx1"/>
                </a:solidFill>
                <a:effectLst/>
                <a:latin typeface="+mn-lt"/>
                <a:ea typeface="+mn-ea"/>
                <a:cs typeface="+mn-cs"/>
              </a:rPr>
              <a:t>To start, you must open a work session and create a metadata record from the Administration menu.</a:t>
            </a:r>
          </a:p>
          <a:p>
            <a:endParaRPr lang="en-CA" sz="1200" b="0" i="0" u="none" strike="noStrike" kern="1200" dirty="0" smtClean="0">
              <a:solidFill>
                <a:schemeClr val="tx1"/>
              </a:solidFill>
              <a:effectLst/>
              <a:latin typeface="+mn-lt"/>
              <a:ea typeface="+mn-ea"/>
              <a:cs typeface="+mn-cs"/>
            </a:endParaRPr>
          </a:p>
          <a:p>
            <a:r>
              <a:rPr lang="en-CA" sz="1200" b="1" i="0" u="none" strike="noStrike" kern="1200" dirty="0" smtClean="0">
                <a:solidFill>
                  <a:schemeClr val="tx1"/>
                </a:solidFill>
                <a:effectLst/>
                <a:latin typeface="+mn-lt"/>
                <a:ea typeface="+mn-ea"/>
                <a:cs typeface="+mn-cs"/>
              </a:rPr>
              <a:t>The first section deals with information related to metadata.</a:t>
            </a:r>
            <a:endParaRPr lang="en-CA" sz="1200" b="0" i="0" u="none" strike="noStrike" kern="1200" dirty="0" smtClean="0">
              <a:solidFill>
                <a:schemeClr val="tx1"/>
              </a:solidFill>
              <a:effectLst/>
              <a:latin typeface="+mn-lt"/>
              <a:ea typeface="+mn-ea"/>
              <a:cs typeface="+mn-cs"/>
            </a:endParaRPr>
          </a:p>
          <a:p>
            <a:r>
              <a:rPr lang="en-CA" sz="1200" b="0" i="0" u="none" strike="noStrike" kern="1200" dirty="0" smtClean="0">
                <a:solidFill>
                  <a:schemeClr val="tx1"/>
                </a:solidFill>
                <a:effectLst/>
                <a:latin typeface="+mn-lt"/>
                <a:ea typeface="+mn-ea"/>
                <a:cs typeface="+mn-cs"/>
              </a:rPr>
              <a:t>In this section, we must choose the hierarchy level for a data set to keep the value entered. For a collection, choose series. Otherwise, choose Dataset.</a:t>
            </a:r>
          </a:p>
          <a:p>
            <a:endParaRPr lang="en-CA" sz="1200" b="0" i="0" u="none" strike="noStrike" kern="1200" dirty="0" smtClean="0">
              <a:solidFill>
                <a:schemeClr val="tx1"/>
              </a:solidFill>
              <a:effectLst/>
              <a:latin typeface="+mn-lt"/>
              <a:ea typeface="+mn-ea"/>
              <a:cs typeface="+mn-cs"/>
            </a:endParaRPr>
          </a:p>
          <a:p>
            <a:r>
              <a:rPr lang="en-CA" sz="1200" b="0" i="0" u="none" strike="noStrike" kern="1200" dirty="0" smtClean="0">
                <a:solidFill>
                  <a:schemeClr val="tx1"/>
                </a:solidFill>
                <a:effectLst/>
                <a:latin typeface="+mn-lt"/>
                <a:ea typeface="+mn-ea"/>
                <a:cs typeface="+mn-cs"/>
              </a:rPr>
              <a:t>The first contact requested is the one who is responsible for the metadata. The organization, its email and its role must be provided at minimum.</a:t>
            </a:r>
          </a:p>
          <a:p>
            <a:endParaRPr lang="en-CA" sz="1200" b="0" i="0" u="none" strike="noStrike" kern="1200" dirty="0" smtClean="0">
              <a:solidFill>
                <a:schemeClr val="tx1"/>
              </a:solidFill>
              <a:effectLst/>
              <a:latin typeface="+mn-lt"/>
              <a:ea typeface="+mn-ea"/>
              <a:cs typeface="+mn-cs"/>
            </a:endParaRPr>
          </a:p>
          <a:p>
            <a:r>
              <a:rPr lang="en-CA" sz="1200" b="0" i="0" u="none" strike="noStrike" kern="1200" dirty="0" smtClean="0">
                <a:solidFill>
                  <a:schemeClr val="tx1"/>
                </a:solidFill>
                <a:effectLst/>
                <a:latin typeface="+mn-lt"/>
                <a:ea typeface="+mn-ea"/>
                <a:cs typeface="+mn-cs"/>
              </a:rPr>
              <a:t>Choose from the drop-down list the organization responsible for the metadata. If necessary enter a sub-organization, such as sector, management, and division separated by a semicolon.</a:t>
            </a:r>
          </a:p>
          <a:p>
            <a:endParaRPr lang="en-CA" sz="1200" b="0" i="0" u="none" strike="noStrike" kern="1200" dirty="0" smtClean="0">
              <a:solidFill>
                <a:schemeClr val="tx1"/>
              </a:solidFill>
              <a:effectLst/>
              <a:latin typeface="+mn-lt"/>
              <a:ea typeface="+mn-ea"/>
              <a:cs typeface="+mn-cs"/>
            </a:endParaRPr>
          </a:p>
          <a:p>
            <a:r>
              <a:rPr lang="en-CA" sz="1200" b="0" i="0" u="none" strike="noStrike" kern="1200" dirty="0" smtClean="0">
                <a:solidFill>
                  <a:schemeClr val="tx1"/>
                </a:solidFill>
                <a:effectLst/>
                <a:latin typeface="+mn-lt"/>
                <a:ea typeface="+mn-ea"/>
                <a:cs typeface="+mn-cs"/>
              </a:rPr>
              <a:t>Enter the email in the French and English tab</a:t>
            </a:r>
            <a:r>
              <a:rPr lang="en-CA" dirty="0" smtClean="0"/>
              <a:t> </a:t>
            </a:r>
            <a:r>
              <a:rPr lang="en-CA" sz="1200" b="0" i="0" u="none" strike="noStrike" kern="1200" dirty="0" smtClean="0">
                <a:solidFill>
                  <a:schemeClr val="tx1"/>
                </a:solidFill>
                <a:effectLst/>
                <a:latin typeface="+mn-lt"/>
                <a:ea typeface="+mn-ea"/>
                <a:cs typeface="+mn-cs"/>
              </a:rPr>
              <a:t>Choose the role of the contact from the drop-down list. Contact is suggested.</a:t>
            </a:r>
          </a:p>
          <a:p>
            <a:endParaRPr lang="en-CA" sz="1200" b="0" i="0" u="none" strike="noStrike" kern="1200" dirty="0" smtClean="0">
              <a:solidFill>
                <a:schemeClr val="tx1"/>
              </a:solidFill>
              <a:effectLst/>
              <a:latin typeface="+mn-lt"/>
              <a:ea typeface="+mn-ea"/>
              <a:cs typeface="+mn-cs"/>
            </a:endParaRPr>
          </a:p>
          <a:p>
            <a:r>
              <a:rPr lang="en-CA" sz="1200" b="1" i="0" u="none" strike="noStrike" kern="1200" dirty="0" smtClean="0">
                <a:solidFill>
                  <a:schemeClr val="tx1"/>
                </a:solidFill>
                <a:effectLst/>
                <a:latin typeface="+mn-lt"/>
                <a:ea typeface="+mn-ea"/>
                <a:cs typeface="+mn-cs"/>
              </a:rPr>
              <a:t>The second section deals with the data identification.</a:t>
            </a:r>
            <a:r>
              <a:rPr lang="en-CA" dirty="0" smtClean="0"/>
              <a:t> </a:t>
            </a:r>
          </a:p>
          <a:p>
            <a:r>
              <a:rPr lang="en-CA" sz="1200" b="0" i="0" u="none" strike="noStrike" kern="1200" dirty="0" smtClean="0">
                <a:solidFill>
                  <a:schemeClr val="tx1"/>
                </a:solidFill>
                <a:effectLst/>
                <a:latin typeface="+mn-lt"/>
                <a:ea typeface="+mn-ea"/>
                <a:cs typeface="+mn-cs"/>
              </a:rPr>
              <a:t>In this section, the title of the metadata must be provided. This title will match the one displayed in the catalog search page. Be sure to follow the FGP naming rules.</a:t>
            </a:r>
          </a:p>
          <a:p>
            <a:endParaRPr lang="en-CA" sz="1200" b="0" i="0" u="none" strike="noStrike" kern="1200" dirty="0" smtClean="0">
              <a:solidFill>
                <a:schemeClr val="tx1"/>
              </a:solidFill>
              <a:effectLst/>
              <a:latin typeface="+mn-lt"/>
              <a:ea typeface="+mn-ea"/>
              <a:cs typeface="+mn-cs"/>
            </a:endParaRPr>
          </a:p>
          <a:p>
            <a:r>
              <a:rPr lang="en-CA" sz="1200" b="0" i="0" u="none" strike="noStrike" kern="1200" dirty="0" smtClean="0">
                <a:solidFill>
                  <a:schemeClr val="tx1"/>
                </a:solidFill>
                <a:effectLst/>
                <a:latin typeface="+mn-lt"/>
                <a:ea typeface="+mn-ea"/>
                <a:cs typeface="+mn-cs"/>
              </a:rPr>
              <a:t>Provide the creation and publication date for this data.</a:t>
            </a:r>
          </a:p>
          <a:p>
            <a:endParaRPr lang="en-CA" sz="1200" b="0" i="0" u="none" strike="noStrike" kern="1200" dirty="0" smtClean="0">
              <a:solidFill>
                <a:schemeClr val="tx1"/>
              </a:solidFill>
              <a:effectLst/>
              <a:latin typeface="+mn-lt"/>
              <a:ea typeface="+mn-ea"/>
              <a:cs typeface="+mn-cs"/>
            </a:endParaRPr>
          </a:p>
          <a:p>
            <a:r>
              <a:rPr lang="en-CA" sz="1200" b="0" i="0" u="none" strike="noStrike" kern="1200" dirty="0" smtClean="0">
                <a:solidFill>
                  <a:schemeClr val="tx1"/>
                </a:solidFill>
                <a:effectLst/>
                <a:latin typeface="+mn-lt"/>
                <a:ea typeface="+mn-ea"/>
                <a:cs typeface="+mn-cs"/>
              </a:rPr>
              <a:t>For the summary, the first words and sentences should be used to determine if the dataset is relevant to the catalog user. So, write the essence of the description in the first lines. Continue with the details.</a:t>
            </a:r>
          </a:p>
          <a:p>
            <a:endParaRPr lang="en-CA" sz="1200" b="0" i="0" u="none" strike="noStrike" kern="1200" dirty="0" smtClean="0">
              <a:solidFill>
                <a:schemeClr val="tx1"/>
              </a:solidFill>
              <a:effectLst/>
              <a:latin typeface="+mn-lt"/>
              <a:ea typeface="+mn-ea"/>
              <a:cs typeface="+mn-cs"/>
            </a:endParaRPr>
          </a:p>
          <a:p>
            <a:r>
              <a:rPr lang="en-CA" sz="1200" b="0" i="0" u="none" strike="noStrike" kern="1200" dirty="0" smtClean="0">
                <a:solidFill>
                  <a:schemeClr val="tx1"/>
                </a:solidFill>
                <a:effectLst/>
                <a:latin typeface="+mn-lt"/>
                <a:ea typeface="+mn-ea"/>
                <a:cs typeface="+mn-cs"/>
              </a:rPr>
              <a:t>Select the status of the data set.</a:t>
            </a:r>
          </a:p>
          <a:p>
            <a:endParaRPr lang="en-CA" sz="1200" b="0" i="0" u="none" strike="noStrike" kern="1200" dirty="0" smtClean="0">
              <a:solidFill>
                <a:schemeClr val="tx1"/>
              </a:solidFill>
              <a:effectLst/>
              <a:latin typeface="+mn-lt"/>
              <a:ea typeface="+mn-ea"/>
              <a:cs typeface="+mn-cs"/>
            </a:endParaRPr>
          </a:p>
          <a:p>
            <a:r>
              <a:rPr lang="en-CA" sz="1200" b="0" i="0" u="none" strike="noStrike" kern="1200" dirty="0" smtClean="0">
                <a:solidFill>
                  <a:schemeClr val="tx1"/>
                </a:solidFill>
                <a:effectLst/>
                <a:latin typeface="+mn-lt"/>
                <a:ea typeface="+mn-ea"/>
                <a:cs typeface="+mn-cs"/>
              </a:rPr>
              <a:t>For the language element that is found in this section "Data identification", it is the language of the data.</a:t>
            </a:r>
          </a:p>
          <a:p>
            <a:r>
              <a:rPr lang="en-CA" sz="1200" b="0" i="0" u="none" strike="noStrike" kern="1200" dirty="0" smtClean="0">
                <a:solidFill>
                  <a:schemeClr val="tx1"/>
                </a:solidFill>
                <a:effectLst/>
                <a:latin typeface="+mn-lt"/>
                <a:ea typeface="+mn-ea"/>
                <a:cs typeface="+mn-cs"/>
              </a:rPr>
              <a:t/>
            </a:r>
            <a:br>
              <a:rPr lang="en-CA" sz="1200" b="0" i="0" u="none" strike="noStrike" kern="1200" dirty="0" smtClean="0">
                <a:solidFill>
                  <a:schemeClr val="tx1"/>
                </a:solidFill>
                <a:effectLst/>
                <a:latin typeface="+mn-lt"/>
                <a:ea typeface="+mn-ea"/>
                <a:cs typeface="+mn-cs"/>
              </a:rPr>
            </a:br>
            <a:r>
              <a:rPr lang="en-CA" sz="1200" b="0" i="0" u="none" strike="noStrike" kern="1200" dirty="0" smtClean="0">
                <a:solidFill>
                  <a:schemeClr val="tx1"/>
                </a:solidFill>
                <a:effectLst/>
                <a:latin typeface="+mn-lt"/>
                <a:ea typeface="+mn-ea"/>
                <a:cs typeface="+mn-cs"/>
              </a:rPr>
              <a:t>If the data does not contain any linguistic content, which would be the case for an image or digital elevation model, choose "No linguistic content".</a:t>
            </a:r>
          </a:p>
          <a:p>
            <a:r>
              <a:rPr lang="en-CA" sz="1200" b="0" i="0" u="none" strike="noStrike" kern="1200" dirty="0" smtClean="0">
                <a:solidFill>
                  <a:schemeClr val="tx1"/>
                </a:solidFill>
                <a:effectLst/>
                <a:latin typeface="+mn-lt"/>
                <a:ea typeface="+mn-ea"/>
                <a:cs typeface="+mn-cs"/>
              </a:rPr>
              <a:t/>
            </a:r>
            <a:br>
              <a:rPr lang="en-CA" sz="1200" b="0" i="0" u="none" strike="noStrike" kern="1200" dirty="0" smtClean="0">
                <a:solidFill>
                  <a:schemeClr val="tx1"/>
                </a:solidFill>
                <a:effectLst/>
                <a:latin typeface="+mn-lt"/>
                <a:ea typeface="+mn-ea"/>
                <a:cs typeface="+mn-cs"/>
              </a:rPr>
            </a:br>
            <a:r>
              <a:rPr lang="en-CA" sz="1200" b="0" i="0" u="none" strike="noStrike" kern="1200" dirty="0" smtClean="0">
                <a:solidFill>
                  <a:schemeClr val="tx1"/>
                </a:solidFill>
                <a:effectLst/>
                <a:latin typeface="+mn-lt"/>
                <a:ea typeface="+mn-ea"/>
                <a:cs typeface="+mn-cs"/>
              </a:rPr>
              <a:t>If the data is bilingual, repeat the field to specify both languages.</a:t>
            </a:r>
          </a:p>
          <a:p>
            <a:r>
              <a:rPr lang="en-CA" sz="1200" b="0" i="0" u="none" strike="noStrike" kern="1200" dirty="0" smtClean="0">
                <a:solidFill>
                  <a:schemeClr val="tx1"/>
                </a:solidFill>
                <a:effectLst/>
                <a:latin typeface="+mn-lt"/>
                <a:ea typeface="+mn-ea"/>
                <a:cs typeface="+mn-cs"/>
              </a:rPr>
              <a:t/>
            </a:r>
            <a:br>
              <a:rPr lang="en-CA" sz="1200" b="0" i="0" u="none" strike="noStrike" kern="1200" dirty="0" smtClean="0">
                <a:solidFill>
                  <a:schemeClr val="tx1"/>
                </a:solidFill>
                <a:effectLst/>
                <a:latin typeface="+mn-lt"/>
                <a:ea typeface="+mn-ea"/>
                <a:cs typeface="+mn-cs"/>
              </a:rPr>
            </a:br>
            <a:r>
              <a:rPr lang="en-CA" sz="1200" b="0" i="0" u="none" strike="noStrike" kern="1200" dirty="0" smtClean="0">
                <a:solidFill>
                  <a:schemeClr val="tx1"/>
                </a:solidFill>
                <a:effectLst/>
                <a:latin typeface="+mn-lt"/>
                <a:ea typeface="+mn-ea"/>
                <a:cs typeface="+mn-cs"/>
              </a:rPr>
              <a:t>In the example, we will simulate data available in both official languages.</a:t>
            </a:r>
          </a:p>
          <a:p>
            <a:endParaRPr lang="en-CA" sz="1200" b="0" i="0" u="none" strike="noStrike" kern="1200" dirty="0" smtClean="0">
              <a:solidFill>
                <a:schemeClr val="tx1"/>
              </a:solidFill>
              <a:effectLst/>
              <a:latin typeface="+mn-lt"/>
              <a:ea typeface="+mn-ea"/>
              <a:cs typeface="+mn-cs"/>
            </a:endParaRPr>
          </a:p>
          <a:p>
            <a:r>
              <a:rPr lang="en-CA" sz="1200" b="0" i="0" u="none" strike="noStrike" kern="1200" dirty="0" smtClean="0">
                <a:solidFill>
                  <a:schemeClr val="tx1"/>
                </a:solidFill>
                <a:effectLst/>
                <a:latin typeface="+mn-lt"/>
                <a:ea typeface="+mn-ea"/>
                <a:cs typeface="+mn-cs"/>
              </a:rPr>
              <a:t>Choose the thematic category that best represents the dataset. If more than one category represents your data, repeat the field with the appropriate categories.</a:t>
            </a:r>
          </a:p>
          <a:p>
            <a:endParaRPr lang="en-CA" sz="1200" b="0" i="0" u="none" strike="noStrike" kern="1200" dirty="0" smtClean="0">
              <a:solidFill>
                <a:schemeClr val="tx1"/>
              </a:solidFill>
              <a:effectLst/>
              <a:latin typeface="+mn-lt"/>
              <a:ea typeface="+mn-ea"/>
              <a:cs typeface="+mn-cs"/>
            </a:endParaRPr>
          </a:p>
          <a:p>
            <a:r>
              <a:rPr lang="en-CA" sz="1200" b="0" i="0" u="none" strike="noStrike" kern="1200" dirty="0" smtClean="0">
                <a:solidFill>
                  <a:schemeClr val="tx1"/>
                </a:solidFill>
                <a:effectLst/>
                <a:latin typeface="+mn-lt"/>
                <a:ea typeface="+mn-ea"/>
                <a:cs typeface="+mn-cs"/>
              </a:rPr>
              <a:t>Select the Update Frequency that applies to your data</a:t>
            </a:r>
            <a:r>
              <a:rPr lang="en-CA" dirty="0" smtClean="0"/>
              <a:t> </a:t>
            </a:r>
            <a:r>
              <a:rPr lang="en-CA" sz="1200" b="0" i="0" u="none" strike="noStrike" kern="1200" dirty="0" smtClean="0">
                <a:solidFill>
                  <a:schemeClr val="tx1"/>
                </a:solidFill>
                <a:effectLst/>
                <a:latin typeface="+mn-lt"/>
                <a:ea typeface="+mn-ea"/>
                <a:cs typeface="+mn-cs"/>
              </a:rPr>
              <a:t>Select the type of representation that applies to your data.</a:t>
            </a:r>
          </a:p>
          <a:p>
            <a:endParaRPr lang="en-CA" sz="1200" b="0" i="0" u="none" strike="noStrike" kern="1200" dirty="0" smtClean="0">
              <a:solidFill>
                <a:schemeClr val="tx1"/>
              </a:solidFill>
              <a:effectLst/>
              <a:latin typeface="+mn-lt"/>
              <a:ea typeface="+mn-ea"/>
              <a:cs typeface="+mn-cs"/>
            </a:endParaRPr>
          </a:p>
          <a:p>
            <a:r>
              <a:rPr lang="en-CA" sz="1200" b="0" i="0" u="none" strike="noStrike" kern="1200" dirty="0" smtClean="0">
                <a:solidFill>
                  <a:schemeClr val="tx1"/>
                </a:solidFill>
                <a:effectLst/>
                <a:latin typeface="+mn-lt"/>
                <a:ea typeface="+mn-ea"/>
                <a:cs typeface="+mn-cs"/>
              </a:rPr>
              <a:t>Enter a contact who is responsible for the data. The organization, its email and its role must be provided at minimum.</a:t>
            </a:r>
          </a:p>
          <a:p>
            <a:endParaRPr lang="en-CA" sz="1200" b="0" i="0" u="none" strike="noStrike" kern="1200" dirty="0" smtClean="0">
              <a:solidFill>
                <a:schemeClr val="tx1"/>
              </a:solidFill>
              <a:effectLst/>
              <a:latin typeface="+mn-lt"/>
              <a:ea typeface="+mn-ea"/>
              <a:cs typeface="+mn-cs"/>
            </a:endParaRPr>
          </a:p>
          <a:p>
            <a:r>
              <a:rPr lang="en-CA" sz="1200" b="0" i="0" u="none" strike="noStrike" kern="1200" dirty="0" smtClean="0">
                <a:solidFill>
                  <a:schemeClr val="tx1"/>
                </a:solidFill>
                <a:effectLst/>
                <a:latin typeface="+mn-lt"/>
                <a:ea typeface="+mn-ea"/>
                <a:cs typeface="+mn-cs"/>
              </a:rPr>
              <a:t>For keywords, select at least one keyword from the Government of Canada Core Subject Thesaurus drop-down list. Select all the keywords that accurately describe your data.</a:t>
            </a:r>
          </a:p>
          <a:p>
            <a:r>
              <a:rPr lang="en-CA" sz="1200" b="0" i="0" u="none" strike="noStrike" kern="1200" dirty="0" smtClean="0">
                <a:solidFill>
                  <a:schemeClr val="tx1"/>
                </a:solidFill>
                <a:effectLst/>
                <a:latin typeface="+mn-lt"/>
                <a:ea typeface="+mn-ea"/>
                <a:cs typeface="+mn-cs"/>
              </a:rPr>
              <a:t/>
            </a:r>
            <a:br>
              <a:rPr lang="en-CA" sz="1200" b="0" i="0" u="none" strike="noStrike" kern="1200" dirty="0" smtClean="0">
                <a:solidFill>
                  <a:schemeClr val="tx1"/>
                </a:solidFill>
                <a:effectLst/>
                <a:latin typeface="+mn-lt"/>
                <a:ea typeface="+mn-ea"/>
                <a:cs typeface="+mn-cs"/>
              </a:rPr>
            </a:br>
            <a:r>
              <a:rPr lang="en-CA" sz="1200" b="0" i="0" u="none" strike="noStrike" kern="1200" dirty="0" smtClean="0">
                <a:solidFill>
                  <a:schemeClr val="tx1"/>
                </a:solidFill>
                <a:effectLst/>
                <a:latin typeface="+mn-lt"/>
                <a:ea typeface="+mn-ea"/>
                <a:cs typeface="+mn-cs"/>
              </a:rPr>
              <a:t>Additional keywords are added to the section "Add free-text keywords". Be sure to include all the keywords that accurately describe your dataset.</a:t>
            </a:r>
          </a:p>
          <a:p>
            <a:endParaRPr lang="en-CA" sz="1200" b="0" i="0" u="none" strike="noStrike" kern="1200" dirty="0" smtClean="0">
              <a:solidFill>
                <a:schemeClr val="tx1"/>
              </a:solidFill>
              <a:effectLst/>
              <a:latin typeface="+mn-lt"/>
              <a:ea typeface="+mn-ea"/>
              <a:cs typeface="+mn-cs"/>
            </a:endParaRPr>
          </a:p>
          <a:p>
            <a:r>
              <a:rPr lang="en-CA" sz="1200" b="0" i="0" u="none" strike="noStrike" kern="1200" dirty="0" smtClean="0">
                <a:solidFill>
                  <a:schemeClr val="tx1"/>
                </a:solidFill>
                <a:effectLst/>
                <a:latin typeface="+mn-lt"/>
                <a:ea typeface="+mn-ea"/>
                <a:cs typeface="+mn-cs"/>
              </a:rPr>
              <a:t>For Resource Constraints, the open government licence is registered by default.</a:t>
            </a:r>
          </a:p>
          <a:p>
            <a:r>
              <a:rPr lang="en-CA" sz="1200" b="0" i="0" u="none" strike="noStrike" kern="1200" dirty="0" smtClean="0">
                <a:solidFill>
                  <a:schemeClr val="tx1"/>
                </a:solidFill>
                <a:effectLst/>
                <a:latin typeface="+mn-lt"/>
                <a:ea typeface="+mn-ea"/>
                <a:cs typeface="+mn-cs"/>
              </a:rPr>
              <a:t/>
            </a:r>
            <a:br>
              <a:rPr lang="en-CA" sz="1200" b="0" i="0" u="none" strike="noStrike" kern="1200" dirty="0" smtClean="0">
                <a:solidFill>
                  <a:schemeClr val="tx1"/>
                </a:solidFill>
                <a:effectLst/>
                <a:latin typeface="+mn-lt"/>
                <a:ea typeface="+mn-ea"/>
                <a:cs typeface="+mn-cs"/>
              </a:rPr>
            </a:br>
            <a:r>
              <a:rPr lang="en-CA" sz="1200" b="0" i="0" u="none" strike="noStrike" kern="1200" dirty="0" smtClean="0">
                <a:solidFill>
                  <a:schemeClr val="tx1"/>
                </a:solidFill>
                <a:effectLst/>
                <a:latin typeface="+mn-lt"/>
                <a:ea typeface="+mn-ea"/>
                <a:cs typeface="+mn-cs"/>
              </a:rPr>
              <a:t>If special restrictions apply, write them under "Other Constraints", and choose "Other Restrictions" under "Access Constraints" or "Use Constraints", as applicable.</a:t>
            </a:r>
          </a:p>
          <a:p>
            <a:endParaRPr lang="en-CA" sz="1200" b="0" i="0" u="none" strike="noStrike" kern="1200" dirty="0" smtClean="0">
              <a:solidFill>
                <a:schemeClr val="tx1"/>
              </a:solidFill>
              <a:effectLst/>
              <a:latin typeface="+mn-lt"/>
              <a:ea typeface="+mn-ea"/>
              <a:cs typeface="+mn-cs"/>
            </a:endParaRPr>
          </a:p>
          <a:p>
            <a:r>
              <a:rPr lang="en-CA" sz="1200" b="0" i="0" u="none" strike="noStrike" kern="1200" dirty="0" smtClean="0">
                <a:solidFill>
                  <a:schemeClr val="tx1"/>
                </a:solidFill>
                <a:effectLst/>
                <a:latin typeface="+mn-lt"/>
                <a:ea typeface="+mn-ea"/>
                <a:cs typeface="+mn-cs"/>
              </a:rPr>
              <a:t>For the Temporal extent, indicate the time period covered by the dataset. The End Date is not required, if the dataset is maintained continuously.</a:t>
            </a:r>
          </a:p>
          <a:p>
            <a:endParaRPr lang="en-CA" sz="1200" b="0" i="0" u="none" strike="noStrike" kern="1200" dirty="0" smtClean="0">
              <a:solidFill>
                <a:schemeClr val="tx1"/>
              </a:solidFill>
              <a:effectLst/>
              <a:latin typeface="+mn-lt"/>
              <a:ea typeface="+mn-ea"/>
              <a:cs typeface="+mn-cs"/>
            </a:endParaRPr>
          </a:p>
          <a:p>
            <a:r>
              <a:rPr lang="en-CA" sz="1200" b="0" i="0" u="none" strike="noStrike" kern="1200" dirty="0" smtClean="0">
                <a:solidFill>
                  <a:schemeClr val="tx1"/>
                </a:solidFill>
                <a:effectLst/>
                <a:latin typeface="+mn-lt"/>
                <a:ea typeface="+mn-ea"/>
                <a:cs typeface="+mn-cs"/>
              </a:rPr>
              <a:t>Provide the geographic extent corresponding to the data coverage.</a:t>
            </a:r>
          </a:p>
          <a:p>
            <a:endParaRPr lang="en-CA" sz="1200" b="0" i="0" u="none" strike="noStrike" kern="1200" dirty="0" smtClean="0">
              <a:solidFill>
                <a:schemeClr val="tx1"/>
              </a:solidFill>
              <a:effectLst/>
              <a:latin typeface="+mn-lt"/>
              <a:ea typeface="+mn-ea"/>
              <a:cs typeface="+mn-cs"/>
            </a:endParaRPr>
          </a:p>
          <a:p>
            <a:r>
              <a:rPr lang="en-CA" sz="1200" b="0" i="0" u="none" strike="noStrike" kern="1200" dirty="0" smtClean="0">
                <a:solidFill>
                  <a:schemeClr val="tx1"/>
                </a:solidFill>
                <a:effectLst/>
                <a:latin typeface="+mn-lt"/>
                <a:ea typeface="+mn-ea"/>
                <a:cs typeface="+mn-cs"/>
              </a:rPr>
              <a:t>Provide all reference systems in which data is made available.</a:t>
            </a:r>
          </a:p>
          <a:p>
            <a:endParaRPr lang="en-CA" sz="1200" b="0" i="0" u="none" strike="noStrike" kern="1200" dirty="0" smtClean="0">
              <a:solidFill>
                <a:schemeClr val="tx1"/>
              </a:solidFill>
              <a:effectLst/>
              <a:latin typeface="+mn-lt"/>
              <a:ea typeface="+mn-ea"/>
              <a:cs typeface="+mn-cs"/>
            </a:endParaRPr>
          </a:p>
          <a:p>
            <a:r>
              <a:rPr lang="en-CA" sz="1200" b="1" i="0" u="none" strike="noStrike" kern="1200" dirty="0" smtClean="0">
                <a:solidFill>
                  <a:schemeClr val="tx1"/>
                </a:solidFill>
                <a:effectLst/>
                <a:latin typeface="+mn-lt"/>
                <a:ea typeface="+mn-ea"/>
                <a:cs typeface="+mn-cs"/>
              </a:rPr>
              <a:t>We are now in the last section, the distribution section.</a:t>
            </a:r>
          </a:p>
          <a:p>
            <a:endParaRPr lang="en-CA" sz="1200" b="0" i="0" u="none" strike="noStrike" kern="1200" dirty="0" smtClean="0">
              <a:solidFill>
                <a:schemeClr val="tx1"/>
              </a:solidFill>
              <a:effectLst/>
              <a:latin typeface="+mn-lt"/>
              <a:ea typeface="+mn-ea"/>
              <a:cs typeface="+mn-cs"/>
            </a:endParaRPr>
          </a:p>
          <a:p>
            <a:r>
              <a:rPr lang="en-CA" sz="1200" b="0" i="0" u="none" strike="noStrike" kern="1200" dirty="0" smtClean="0">
                <a:solidFill>
                  <a:schemeClr val="tx1"/>
                </a:solidFill>
                <a:effectLst/>
                <a:latin typeface="+mn-lt"/>
                <a:ea typeface="+mn-ea"/>
                <a:cs typeface="+mn-cs"/>
              </a:rPr>
              <a:t>Provide all formats in which data is distributed.</a:t>
            </a:r>
          </a:p>
          <a:p>
            <a:endParaRPr lang="en-CA" sz="1200" b="0" i="0" u="none" strike="noStrike" kern="1200" dirty="0" smtClean="0">
              <a:solidFill>
                <a:schemeClr val="tx1"/>
              </a:solidFill>
              <a:effectLst/>
              <a:latin typeface="+mn-lt"/>
              <a:ea typeface="+mn-ea"/>
              <a:cs typeface="+mn-cs"/>
            </a:endParaRPr>
          </a:p>
          <a:p>
            <a:r>
              <a:rPr lang="en-CA" sz="1200" b="0" i="0" u="none" strike="noStrike" kern="1200" dirty="0" smtClean="0">
                <a:solidFill>
                  <a:schemeClr val="tx1"/>
                </a:solidFill>
                <a:effectLst/>
                <a:latin typeface="+mn-lt"/>
                <a:ea typeface="+mn-ea"/>
                <a:cs typeface="+mn-cs"/>
              </a:rPr>
              <a:t>Provide the distribution contact, which is the organization, its email and its role.</a:t>
            </a:r>
            <a:r>
              <a:rPr lang="en-CA" dirty="0" smtClean="0"/>
              <a:t> </a:t>
            </a:r>
            <a:endParaRPr lang="en-CA" dirty="0"/>
          </a:p>
        </p:txBody>
      </p:sp>
      <p:sp>
        <p:nvSpPr>
          <p:cNvPr id="4" name="Slide Number Placeholder 3"/>
          <p:cNvSpPr>
            <a:spLocks noGrp="1"/>
          </p:cNvSpPr>
          <p:nvPr>
            <p:ph type="sldNum" sz="quarter" idx="10"/>
          </p:nvPr>
        </p:nvSpPr>
        <p:spPr/>
        <p:txBody>
          <a:bodyPr/>
          <a:lstStyle/>
          <a:p>
            <a:fld id="{45986802-38FC-42D9-B26E-1EAD6091AB91}" type="slidenum">
              <a:rPr lang="en-CA" smtClean="0"/>
              <a:t>2</a:t>
            </a:fld>
            <a:endParaRPr lang="en-CA"/>
          </a:p>
        </p:txBody>
      </p:sp>
    </p:spTree>
    <p:extLst>
      <p:ext uri="{BB962C8B-B14F-4D97-AF65-F5344CB8AC3E}">
        <p14:creationId xmlns:p14="http://schemas.microsoft.com/office/powerpoint/2010/main" val="12042275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b="0" i="0" u="none" strike="noStrike" kern="1200" dirty="0" smtClean="0">
                <a:solidFill>
                  <a:schemeClr val="tx1"/>
                </a:solidFill>
                <a:effectLst/>
                <a:latin typeface="+mn-lt"/>
                <a:ea typeface="+mn-ea"/>
                <a:cs typeface="+mn-cs"/>
              </a:rPr>
              <a:t>Adding map services is essential to display data in the FGP Viewer.</a:t>
            </a:r>
            <a:br>
              <a:rPr lang="en-CA" sz="1200" b="0" i="0" u="none" strike="noStrike" kern="1200" dirty="0" smtClean="0">
                <a:solidFill>
                  <a:schemeClr val="tx1"/>
                </a:solidFill>
                <a:effectLst/>
                <a:latin typeface="+mn-lt"/>
                <a:ea typeface="+mn-ea"/>
                <a:cs typeface="+mn-cs"/>
              </a:rPr>
            </a:br>
            <a:r>
              <a:rPr lang="en-CA" sz="1200" b="0" i="0" u="none" strike="noStrike" kern="1200" dirty="0" smtClean="0">
                <a:solidFill>
                  <a:schemeClr val="tx1"/>
                </a:solidFill>
                <a:effectLst/>
                <a:latin typeface="+mn-lt"/>
                <a:ea typeface="+mn-ea"/>
                <a:cs typeface="+mn-cs"/>
              </a:rPr>
              <a:t>This section is subject to more frequent updates, a separate module is granted. See the module titled "Creating A Record - Entering Map Services".</a:t>
            </a:r>
            <a:r>
              <a:rPr lang="en-CA" dirty="0" smtClean="0"/>
              <a:t> </a:t>
            </a:r>
          </a:p>
          <a:p>
            <a:endParaRPr lang="en-CA" dirty="0" smtClean="0"/>
          </a:p>
          <a:p>
            <a:r>
              <a:rPr lang="en-CA" sz="1200" b="0" i="0" u="none" strike="noStrike" kern="1200" dirty="0" smtClean="0">
                <a:solidFill>
                  <a:schemeClr val="tx1"/>
                </a:solidFill>
                <a:effectLst/>
                <a:latin typeface="+mn-lt"/>
                <a:ea typeface="+mn-ea"/>
                <a:cs typeface="+mn-cs"/>
              </a:rPr>
              <a:t>Under Add Data Resource, you can register all the other resources  available for download, whether they are data, extra documents, applications and APIs or other map services not compatible with the FGP viewer.</a:t>
            </a:r>
            <a:r>
              <a:rPr lang="en-CA" dirty="0" smtClean="0"/>
              <a:t> </a:t>
            </a:r>
          </a:p>
          <a:p>
            <a:endParaRPr lang="en-CA" dirty="0" smtClean="0"/>
          </a:p>
          <a:p>
            <a:r>
              <a:rPr lang="en-CA" sz="1200" b="0" i="0" u="none" strike="noStrike" kern="1200" dirty="0" smtClean="0">
                <a:solidFill>
                  <a:schemeClr val="tx1"/>
                </a:solidFill>
                <a:effectLst/>
                <a:latin typeface="+mn-lt"/>
                <a:ea typeface="+mn-ea"/>
                <a:cs typeface="+mn-cs"/>
              </a:rPr>
              <a:t>Whatever the resource you need to register, you must provide the access point, or the URL address</a:t>
            </a:r>
            <a:r>
              <a:rPr lang="en-CA" dirty="0" smtClean="0"/>
              <a:t> .</a:t>
            </a:r>
          </a:p>
          <a:p>
            <a:endParaRPr lang="en-CA" dirty="0" smtClean="0"/>
          </a:p>
          <a:p>
            <a:r>
              <a:rPr lang="en-CA" sz="1200" b="0" i="0" u="none" strike="noStrike" kern="1200" dirty="0" smtClean="0">
                <a:solidFill>
                  <a:schemeClr val="tx1"/>
                </a:solidFill>
                <a:effectLst/>
                <a:latin typeface="+mn-lt"/>
                <a:ea typeface="+mn-ea"/>
                <a:cs typeface="+mn-cs"/>
              </a:rPr>
              <a:t>Enter the English and French name corresponding to the resource.</a:t>
            </a:r>
          </a:p>
          <a:p>
            <a:endParaRPr lang="en-CA" sz="1200" b="0" i="0" u="none" strike="noStrike" kern="1200" dirty="0" smtClean="0">
              <a:solidFill>
                <a:schemeClr val="tx1"/>
              </a:solidFill>
              <a:effectLst/>
              <a:latin typeface="+mn-lt"/>
              <a:ea typeface="+mn-ea"/>
              <a:cs typeface="+mn-cs"/>
            </a:endParaRPr>
          </a:p>
          <a:p>
            <a:r>
              <a:rPr lang="en-CA" sz="1200" b="0" i="0" u="none" strike="noStrike" kern="1200" dirty="0" smtClean="0">
                <a:solidFill>
                  <a:schemeClr val="tx1"/>
                </a:solidFill>
                <a:effectLst/>
                <a:latin typeface="+mn-lt"/>
                <a:ea typeface="+mn-ea"/>
                <a:cs typeface="+mn-cs"/>
              </a:rPr>
              <a:t>Enter the protocol. The protocol corresponds to the characters preceding the colon of the URL.</a:t>
            </a:r>
          </a:p>
          <a:p>
            <a:endParaRPr lang="en-CA" sz="1200" b="0" i="0" u="none" strike="noStrike" kern="1200" dirty="0" smtClean="0">
              <a:solidFill>
                <a:schemeClr val="tx1"/>
              </a:solidFill>
              <a:effectLst/>
              <a:latin typeface="+mn-lt"/>
              <a:ea typeface="+mn-ea"/>
              <a:cs typeface="+mn-cs"/>
            </a:endParaRPr>
          </a:p>
          <a:p>
            <a:r>
              <a:rPr lang="en-CA" sz="1200" b="0" i="0" u="none" strike="noStrike" kern="1200" dirty="0" smtClean="0">
                <a:solidFill>
                  <a:schemeClr val="tx1"/>
                </a:solidFill>
                <a:effectLst/>
                <a:latin typeface="+mn-lt"/>
                <a:ea typeface="+mn-ea"/>
                <a:cs typeface="+mn-cs"/>
              </a:rPr>
              <a:t>Select the type of content: Web Service, Dataset, Support Document, API or Application. Be careful not to confuse Application with API. An API is a program serving as an interface, it is called by an application. The API is usually in JSON or XML format.</a:t>
            </a:r>
          </a:p>
          <a:p>
            <a:endParaRPr lang="en-CA" sz="1200" b="0" i="0" u="none" strike="noStrike" kern="1200" dirty="0" smtClean="0">
              <a:solidFill>
                <a:schemeClr val="tx1"/>
              </a:solidFill>
              <a:effectLst/>
              <a:latin typeface="+mn-lt"/>
              <a:ea typeface="+mn-ea"/>
              <a:cs typeface="+mn-cs"/>
            </a:endParaRPr>
          </a:p>
          <a:p>
            <a:r>
              <a:rPr lang="en-CA" sz="1200" b="0" i="0" u="none" strike="noStrike" kern="1200" dirty="0" smtClean="0">
                <a:solidFill>
                  <a:schemeClr val="tx1"/>
                </a:solidFill>
                <a:effectLst/>
                <a:latin typeface="+mn-lt"/>
                <a:ea typeface="+mn-ea"/>
                <a:cs typeface="+mn-cs"/>
              </a:rPr>
              <a:t>Select the format of the resource.</a:t>
            </a:r>
          </a:p>
          <a:p>
            <a:endParaRPr lang="en-CA" sz="1200" b="0" i="0" u="none" strike="noStrike" kern="1200" dirty="0" smtClean="0">
              <a:solidFill>
                <a:schemeClr val="tx1"/>
              </a:solidFill>
              <a:effectLst/>
              <a:latin typeface="+mn-lt"/>
              <a:ea typeface="+mn-ea"/>
              <a:cs typeface="+mn-cs"/>
            </a:endParaRPr>
          </a:p>
          <a:p>
            <a:r>
              <a:rPr lang="en-CA" sz="1200" b="0" i="0" u="none" strike="noStrike" kern="1200" dirty="0" smtClean="0">
                <a:solidFill>
                  <a:schemeClr val="tx1"/>
                </a:solidFill>
                <a:effectLst/>
                <a:latin typeface="+mn-lt"/>
                <a:ea typeface="+mn-ea"/>
                <a:cs typeface="+mn-cs"/>
              </a:rPr>
              <a:t>Select the language of the resource. When the resource is in both official languages, select both languages using the Control key.</a:t>
            </a:r>
          </a:p>
          <a:p>
            <a:endParaRPr lang="en-CA" sz="1200" b="0" i="0" u="none" strike="noStrike" kern="1200" dirty="0" smtClean="0">
              <a:solidFill>
                <a:schemeClr val="tx1"/>
              </a:solidFill>
              <a:effectLst/>
              <a:latin typeface="+mn-lt"/>
              <a:ea typeface="+mn-ea"/>
              <a:cs typeface="+mn-cs"/>
            </a:endParaRPr>
          </a:p>
          <a:p>
            <a:r>
              <a:rPr lang="en-CA" sz="1200" b="0" i="0" u="none" strike="noStrike" kern="1200" dirty="0" smtClean="0">
                <a:solidFill>
                  <a:schemeClr val="tx1"/>
                </a:solidFill>
                <a:effectLst/>
                <a:latin typeface="+mn-lt"/>
                <a:ea typeface="+mn-ea"/>
                <a:cs typeface="+mn-cs"/>
              </a:rPr>
              <a:t>You now have to complete the metadata entry.</a:t>
            </a:r>
            <a:r>
              <a:rPr lang="en-CA" dirty="0" smtClean="0"/>
              <a:t> </a:t>
            </a:r>
          </a:p>
          <a:p>
            <a:endParaRPr lang="en-CA" dirty="0" smtClean="0"/>
          </a:p>
          <a:p>
            <a:r>
              <a:rPr lang="en-CA" sz="1200" b="0" i="0" u="none" strike="noStrike" kern="1200" dirty="0" smtClean="0">
                <a:solidFill>
                  <a:schemeClr val="tx1"/>
                </a:solidFill>
                <a:effectLst/>
                <a:latin typeface="+mn-lt"/>
                <a:ea typeface="+mn-ea"/>
                <a:cs typeface="+mn-cs"/>
              </a:rPr>
              <a:t>Validate the metadata record.</a:t>
            </a:r>
            <a:br>
              <a:rPr lang="en-CA" sz="1200" b="0" i="0" u="none" strike="noStrike" kern="1200" dirty="0" smtClean="0">
                <a:solidFill>
                  <a:schemeClr val="tx1"/>
                </a:solidFill>
                <a:effectLst/>
                <a:latin typeface="+mn-lt"/>
                <a:ea typeface="+mn-ea"/>
                <a:cs typeface="+mn-cs"/>
              </a:rPr>
            </a:br>
            <a:r>
              <a:rPr lang="en-CA" sz="1200" b="0" i="0" u="none" strike="noStrike" kern="1200" dirty="0" smtClean="0">
                <a:solidFill>
                  <a:schemeClr val="tx1"/>
                </a:solidFill>
                <a:effectLst/>
                <a:latin typeface="+mn-lt"/>
                <a:ea typeface="+mn-ea"/>
                <a:cs typeface="+mn-cs"/>
              </a:rPr>
              <a:t>Select the "Check" operation and submit.</a:t>
            </a:r>
            <a:br>
              <a:rPr lang="en-CA" sz="1200" b="0" i="0" u="none" strike="noStrike" kern="1200" dirty="0" smtClean="0">
                <a:solidFill>
                  <a:schemeClr val="tx1"/>
                </a:solidFill>
                <a:effectLst/>
                <a:latin typeface="+mn-lt"/>
                <a:ea typeface="+mn-ea"/>
                <a:cs typeface="+mn-cs"/>
              </a:rPr>
            </a:br>
            <a:r>
              <a:rPr lang="en-CA" sz="1200" b="0" i="0" u="none" strike="noStrike" kern="1200" dirty="0" smtClean="0">
                <a:solidFill>
                  <a:schemeClr val="tx1"/>
                </a:solidFill>
                <a:effectLst/>
                <a:latin typeface="+mn-lt"/>
                <a:ea typeface="+mn-ea"/>
                <a:cs typeface="+mn-cs"/>
              </a:rPr>
              <a:t>A message will display a summary of errors, if any. Correct errors and validate until validation is successful.</a:t>
            </a:r>
          </a:p>
          <a:p>
            <a:endParaRPr lang="en-CA" sz="1200" b="0" i="0" u="none" strike="noStrike" kern="1200" dirty="0" smtClean="0">
              <a:solidFill>
                <a:schemeClr val="tx1"/>
              </a:solidFill>
              <a:effectLst/>
              <a:latin typeface="+mn-lt"/>
              <a:ea typeface="+mn-ea"/>
              <a:cs typeface="+mn-cs"/>
            </a:endParaRPr>
          </a:p>
          <a:p>
            <a:r>
              <a:rPr lang="en-CA" sz="1200" b="0" i="0" u="none" strike="noStrike" kern="1200" dirty="0" smtClean="0">
                <a:solidFill>
                  <a:schemeClr val="tx1"/>
                </a:solidFill>
                <a:effectLst/>
                <a:latin typeface="+mn-lt"/>
                <a:ea typeface="+mn-ea"/>
                <a:cs typeface="+mn-cs"/>
              </a:rPr>
              <a:t>Save the metadata record by clicking Save and Close.</a:t>
            </a:r>
            <a:endParaRPr lang="en-CA" dirty="0"/>
          </a:p>
        </p:txBody>
      </p:sp>
      <p:sp>
        <p:nvSpPr>
          <p:cNvPr id="4" name="Slide Number Placeholder 3"/>
          <p:cNvSpPr>
            <a:spLocks noGrp="1"/>
          </p:cNvSpPr>
          <p:nvPr>
            <p:ph type="sldNum" sz="quarter" idx="10"/>
          </p:nvPr>
        </p:nvSpPr>
        <p:spPr/>
        <p:txBody>
          <a:bodyPr/>
          <a:lstStyle/>
          <a:p>
            <a:fld id="{45986802-38FC-42D9-B26E-1EAD6091AB91}" type="slidenum">
              <a:rPr lang="en-CA" smtClean="0"/>
              <a:t>3</a:t>
            </a:fld>
            <a:endParaRPr lang="en-CA"/>
          </a:p>
        </p:txBody>
      </p:sp>
    </p:spTree>
    <p:extLst>
      <p:ext uri="{BB962C8B-B14F-4D97-AF65-F5344CB8AC3E}">
        <p14:creationId xmlns:p14="http://schemas.microsoft.com/office/powerpoint/2010/main" val="23450437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custDataLst>
              <p:tags r:id="rId1"/>
            </p:custDataLst>
          </p:nvPr>
        </p:nvSpPr>
        <p:spPr/>
      </p:sp>
      <p:sp>
        <p:nvSpPr>
          <p:cNvPr id="3" name="Espace réservé des notes 2"/>
          <p:cNvSpPr>
            <a:spLocks noGrp="1"/>
          </p:cNvSpPr>
          <p:nvPr>
            <p:ph type="body" idx="1"/>
            <p:custDataLst>
              <p:tags r:id="rId2"/>
            </p:custDataLst>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dirty="0" smtClean="0"/>
              <a:t>If you would like to know more about this topic, please contact the FGP customer service team</a:t>
            </a:r>
          </a:p>
        </p:txBody>
      </p:sp>
      <p:sp>
        <p:nvSpPr>
          <p:cNvPr id="4" name="Espace réservé du numéro de diapositive 3"/>
          <p:cNvSpPr>
            <a:spLocks noGrp="1"/>
          </p:cNvSpPr>
          <p:nvPr>
            <p:ph type="sldNum" sz="quarter" idx="10"/>
            <p:custDataLst>
              <p:tags r:id="rId3"/>
            </p:custDataLst>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986802-38FC-42D9-B26E-1EAD6091AB91}" type="slidenum">
              <a:rPr kumimoji="0" lang="en-CA"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CA"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794149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dirty="0" smtClean="0"/>
              <a:t>Click to edit Master title style</a:t>
            </a:r>
            <a:endParaRPr lang="en-CA" dirty="0"/>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CA" dirty="0"/>
          </a:p>
        </p:txBody>
      </p:sp>
    </p:spTree>
    <p:extLst>
      <p:ext uri="{BB962C8B-B14F-4D97-AF65-F5344CB8AC3E}">
        <p14:creationId xmlns:p14="http://schemas.microsoft.com/office/powerpoint/2010/main" val="352005798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06090"/>
          </a:xfrm>
          <a:prstGeom prst="rect">
            <a:avLst/>
          </a:prstGeom>
        </p:spPr>
        <p:txBody>
          <a:bodyPr/>
          <a:lstStyle/>
          <a:p>
            <a:r>
              <a:rPr lang="en-US" dirty="0" smtClean="0"/>
              <a:t>Click to edit Master title style</a:t>
            </a:r>
            <a:endParaRPr lang="en-CA" dirty="0"/>
          </a:p>
        </p:txBody>
      </p:sp>
      <p:sp>
        <p:nvSpPr>
          <p:cNvPr id="3" name="Content Placeholder 2"/>
          <p:cNvSpPr>
            <a:spLocks noGrp="1"/>
          </p:cNvSpPr>
          <p:nvPr>
            <p:ph idx="1"/>
          </p:nvPr>
        </p:nvSpPr>
        <p:spPr>
          <a:xfrm>
            <a:off x="457200" y="1142746"/>
            <a:ext cx="8229600" cy="4983417"/>
          </a:xfrm>
          <a:prstGeom prst="rect">
            <a:avLst/>
          </a:prstGeom>
        </p:spPr>
        <p:txBody>
          <a:bodyPr/>
          <a:lstStyle>
            <a:lvl1pPr marL="342900" indent="-342900">
              <a:buFont typeface="Wingdings" panose="05000000000000000000" pitchFamily="2" charset="2"/>
              <a:buChar char="Ø"/>
              <a:defRPr/>
            </a:lvl1pPr>
            <a:lvl3pPr marL="1143000" indent="-228600">
              <a:buFont typeface="Calibri" panose="020F0502020204030204" pitchFamily="34" charset="0"/>
              <a:buChar char="‒"/>
              <a:defRPr/>
            </a:lvl3pPr>
            <a:lvl5pPr marL="2057400" indent="-228600">
              <a:buFont typeface="Calibri" panose="020F0502020204030204" pitchFamily="34" charset="0"/>
              <a:buChar cha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cxnSp>
        <p:nvCxnSpPr>
          <p:cNvPr id="4" name="Straight Connector 3"/>
          <p:cNvCxnSpPr/>
          <p:nvPr userDrawn="1"/>
        </p:nvCxnSpPr>
        <p:spPr>
          <a:xfrm>
            <a:off x="228600" y="1052736"/>
            <a:ext cx="8663880" cy="0"/>
          </a:xfrm>
          <a:prstGeom prst="line">
            <a:avLst/>
          </a:prstGeom>
          <a:ln w="444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 name="Oval 4"/>
          <p:cNvSpPr/>
          <p:nvPr userDrawn="1"/>
        </p:nvSpPr>
        <p:spPr>
          <a:xfrm flipH="1">
            <a:off x="138590" y="962726"/>
            <a:ext cx="180020" cy="180020"/>
          </a:xfrm>
          <a:prstGeom prst="ellipse">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221391706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dirty="0" smtClean="0"/>
              <a:t>Click to edit Master title style</a:t>
            </a:r>
            <a:endParaRPr lang="en-CA" dirty="0"/>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4187150235"/>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a:prstGeom prst="rect">
            <a:avLst/>
          </a:prstGeom>
        </p:spPr>
        <p:txBody>
          <a:bodyPr/>
          <a:lstStyle/>
          <a:p>
            <a:r>
              <a:rPr lang="en-US" dirty="0" smtClean="0"/>
              <a:t>Click to edit Master title style</a:t>
            </a:r>
            <a:endParaRPr lang="en-CA" dirty="0"/>
          </a:p>
        </p:txBody>
      </p:sp>
      <p:sp>
        <p:nvSpPr>
          <p:cNvPr id="3" name="Content Placeholder 2"/>
          <p:cNvSpPr>
            <a:spLocks noGrp="1"/>
          </p:cNvSpPr>
          <p:nvPr>
            <p:ph sz="half" idx="1"/>
          </p:nvPr>
        </p:nvSpPr>
        <p:spPr>
          <a:xfrm>
            <a:off x="457200" y="1124744"/>
            <a:ext cx="4038600" cy="5001419"/>
          </a:xfrm>
          <a:prstGeom prst="rect">
            <a:avLst/>
          </a:prstGeom>
        </p:spPr>
        <p:txBody>
          <a:bodyPr/>
          <a:lstStyle>
            <a:lvl1pPr marL="342900" indent="-342900">
              <a:buFont typeface="Wingdings" panose="05000000000000000000" pitchFamily="2" charset="2"/>
              <a:buChar char="Ø"/>
              <a:defRPr sz="2800"/>
            </a:lvl1pPr>
            <a:lvl2pPr>
              <a:defRPr sz="2400"/>
            </a:lvl2pPr>
            <a:lvl3pPr marL="1143000" indent="-228600">
              <a:buFont typeface="Calibri" panose="020F0502020204030204" pitchFamily="34" charset="0"/>
              <a:buChar char="‒"/>
              <a:defRPr sz="2000"/>
            </a:lvl3pPr>
            <a:lvl4pPr>
              <a:defRPr sz="1800"/>
            </a:lvl4pPr>
            <a:lvl5pPr marL="2057400" indent="-228600">
              <a:buFont typeface="Calibri" panose="020F0502020204030204" pitchFamily="34" charset="0"/>
              <a:buChar cha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4" name="Content Placeholder 3"/>
          <p:cNvSpPr>
            <a:spLocks noGrp="1"/>
          </p:cNvSpPr>
          <p:nvPr>
            <p:ph sz="half" idx="2"/>
          </p:nvPr>
        </p:nvSpPr>
        <p:spPr>
          <a:xfrm>
            <a:off x="4648200" y="1124744"/>
            <a:ext cx="4038600" cy="5001419"/>
          </a:xfrm>
          <a:prstGeom prst="rect">
            <a:avLst/>
          </a:prstGeom>
        </p:spPr>
        <p:txBody>
          <a:bodyPr/>
          <a:lstStyle>
            <a:lvl1pPr marL="342900" indent="-342900">
              <a:buFont typeface="Wingdings" panose="05000000000000000000" pitchFamily="2" charset="2"/>
              <a:buChar char="Ø"/>
              <a:defRPr sz="2800"/>
            </a:lvl1pPr>
            <a:lvl2pPr>
              <a:defRPr sz="2400"/>
            </a:lvl2pPr>
            <a:lvl3pPr marL="1143000" indent="-228600">
              <a:buFont typeface="Calibri" panose="020F0502020204030204" pitchFamily="34" charset="0"/>
              <a:buChar char="‒"/>
              <a:defRPr sz="2000"/>
            </a:lvl3pPr>
            <a:lvl4pPr>
              <a:defRPr sz="1800"/>
            </a:lvl4pPr>
            <a:lvl5pPr marL="2057400" indent="-228600">
              <a:buFont typeface="Calibri" panose="020F0502020204030204" pitchFamily="34" charset="0"/>
              <a:buChar cha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Tree>
    <p:extLst>
      <p:ext uri="{BB962C8B-B14F-4D97-AF65-F5344CB8AC3E}">
        <p14:creationId xmlns:p14="http://schemas.microsoft.com/office/powerpoint/2010/main" val="2188380037"/>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a:prstGeom prst="rect">
            <a:avLst/>
          </a:prstGeom>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142206"/>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781968"/>
            <a:ext cx="4040188" cy="4239320"/>
          </a:xfrm>
          <a:prstGeom prst="rect">
            <a:avLst/>
          </a:prstGeom>
        </p:spPr>
        <p:txBody>
          <a:bodyPr/>
          <a:lstStyle>
            <a:lvl1pPr marL="342900" indent="-342900">
              <a:buFont typeface="Wingdings" panose="05000000000000000000" pitchFamily="2" charset="2"/>
              <a:buChar char="Ø"/>
              <a:defRPr sz="2400"/>
            </a:lvl1pPr>
            <a:lvl2pPr>
              <a:defRPr sz="2000"/>
            </a:lvl2pPr>
            <a:lvl3pPr marL="1143000" indent="-228600">
              <a:buFont typeface="Calibri" panose="020F0502020204030204" pitchFamily="34" charset="0"/>
              <a:buChar char="‒"/>
              <a:defRPr sz="1800"/>
            </a:lvl3pPr>
            <a:lvl4pPr>
              <a:defRPr sz="1600"/>
            </a:lvl4pPr>
            <a:lvl5pPr marL="2057400" indent="-228600">
              <a:buFont typeface="Calibri" panose="020F0502020204030204" pitchFamily="34" charset="0"/>
              <a:buChar cha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Text Placeholder 4"/>
          <p:cNvSpPr>
            <a:spLocks noGrp="1"/>
          </p:cNvSpPr>
          <p:nvPr>
            <p:ph type="body" sz="quarter" idx="3"/>
          </p:nvPr>
        </p:nvSpPr>
        <p:spPr>
          <a:xfrm>
            <a:off x="4645025" y="1142206"/>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1781968"/>
            <a:ext cx="4041775" cy="4239320"/>
          </a:xfrm>
          <a:prstGeom prst="rect">
            <a:avLst/>
          </a:prstGeom>
        </p:spPr>
        <p:txBody>
          <a:bodyPr/>
          <a:lstStyle>
            <a:lvl1pPr marL="342900" indent="-342900">
              <a:buFont typeface="Wingdings" panose="05000000000000000000" pitchFamily="2" charset="2"/>
              <a:buChar char="Ø"/>
              <a:defRPr sz="2400"/>
            </a:lvl1pPr>
            <a:lvl2pPr>
              <a:defRPr sz="2000"/>
            </a:lvl2pPr>
            <a:lvl3pPr marL="1143000" indent="-228600">
              <a:buFont typeface="Calibri" panose="020F0502020204030204" pitchFamily="34" charset="0"/>
              <a:buChar char="‒"/>
              <a:defRPr sz="1800"/>
            </a:lvl3pPr>
            <a:lvl4pPr>
              <a:defRPr sz="1600"/>
            </a:lvl4pPr>
            <a:lvl5pPr marL="2057400" indent="-228600">
              <a:buFont typeface="Calibri" panose="020F0502020204030204" pitchFamily="34" charset="0"/>
              <a:buChar cha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Tree>
    <p:extLst>
      <p:ext uri="{BB962C8B-B14F-4D97-AF65-F5344CB8AC3E}">
        <p14:creationId xmlns:p14="http://schemas.microsoft.com/office/powerpoint/2010/main" val="1695600768"/>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a:prstGeom prst="rect">
            <a:avLst/>
          </a:prstGeom>
        </p:spPr>
        <p:txBody>
          <a:bodyPr/>
          <a:lstStyle/>
          <a:p>
            <a:r>
              <a:rPr lang="en-US" smtClean="0"/>
              <a:t>Click to edit Master title style</a:t>
            </a:r>
            <a:endParaRPr lang="en-CA"/>
          </a:p>
        </p:txBody>
      </p:sp>
    </p:spTree>
    <p:extLst>
      <p:ext uri="{BB962C8B-B14F-4D97-AF65-F5344CB8AC3E}">
        <p14:creationId xmlns:p14="http://schemas.microsoft.com/office/powerpoint/2010/main" val="2555379628"/>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134337779"/>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a:prstGeom prst="rect">
            <a:avLst/>
          </a:prstGeom>
        </p:spPr>
        <p:txBody>
          <a:bodyPr/>
          <a:lstStyle>
            <a:lvl1pPr marL="342900" indent="-342900">
              <a:buFont typeface="Wingdings" panose="05000000000000000000" pitchFamily="2" charset="2"/>
              <a:buChar char="Ø"/>
              <a:defRPr sz="3200"/>
            </a:lvl1pPr>
            <a:lvl2pPr>
              <a:defRPr sz="2800"/>
            </a:lvl2pPr>
            <a:lvl3pPr marL="1143000" indent="-228600">
              <a:buFont typeface="Calibri" panose="020F0502020204030204" pitchFamily="34" charset="0"/>
              <a:buChar char="‒"/>
              <a:defRPr sz="2400"/>
            </a:lvl3pPr>
            <a:lvl4pPr>
              <a:defRPr sz="2000"/>
            </a:lvl4pPr>
            <a:lvl5pPr marL="2057400" indent="-228600">
              <a:buFont typeface="Calibri" panose="020F0502020204030204" pitchFamily="34" charset="0"/>
              <a:buChar char="‒"/>
              <a:defRPr sz="20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477085371"/>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039573129"/>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lvl1pPr marL="342900" indent="-342900">
              <a:buFont typeface="Wingdings" panose="05000000000000000000" pitchFamily="2" charset="2"/>
              <a:buChar char="Ø"/>
              <a:defRPr/>
            </a:lvl1pPr>
            <a:lvl3pPr marL="1143000" indent="-228600">
              <a:buFont typeface="Calibri" panose="020F0502020204030204" pitchFamily="34" charset="0"/>
              <a:buChar char="‒"/>
              <a:defRPr/>
            </a:lvl3pPr>
            <a:lvl5pPr marL="2057400" indent="-228600">
              <a:buFont typeface="Calibri" panose="020F0502020204030204" pitchFamily="34" charset="0"/>
              <a:buChar cha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Tree>
    <p:extLst>
      <p:ext uri="{BB962C8B-B14F-4D97-AF65-F5344CB8AC3E}">
        <p14:creationId xmlns:p14="http://schemas.microsoft.com/office/powerpoint/2010/main" val="418655922"/>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lvl1pPr marL="342900" indent="-342900">
              <a:buFont typeface="Wingdings" panose="05000000000000000000" pitchFamily="2" charset="2"/>
              <a:buChar char="Ø"/>
              <a:defRPr/>
            </a:lvl1pPr>
            <a:lvl3pPr marL="1143000" indent="-228600">
              <a:buFont typeface="Calibri" panose="020F0502020204030204" pitchFamily="34" charset="0"/>
              <a:buChar char="‒"/>
              <a:defRPr/>
            </a:lvl3pPr>
            <a:lvl5pPr marL="2057400" indent="-228600">
              <a:buFont typeface="Calibri" panose="020F0502020204030204" pitchFamily="34" charset="0"/>
              <a:buChar cha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Tree>
    <p:extLst>
      <p:ext uri="{BB962C8B-B14F-4D97-AF65-F5344CB8AC3E}">
        <p14:creationId xmlns:p14="http://schemas.microsoft.com/office/powerpoint/2010/main" val="2066392933"/>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dirty="0"/>
              <a:t>Click to edit Master title style</a:t>
            </a:r>
            <a:endParaRPr lang="en-CA" dirty="0"/>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endParaRPr lang="en-CA" dirty="0"/>
          </a:p>
        </p:txBody>
      </p:sp>
    </p:spTree>
    <p:extLst>
      <p:ext uri="{BB962C8B-B14F-4D97-AF65-F5344CB8AC3E}">
        <p14:creationId xmlns:p14="http://schemas.microsoft.com/office/powerpoint/2010/main" val="9049724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06090"/>
          </a:xfrm>
          <a:prstGeom prst="rect">
            <a:avLst/>
          </a:prstGeom>
        </p:spPr>
        <p:txBody>
          <a:bodyPr/>
          <a:lstStyle/>
          <a:p>
            <a:r>
              <a:rPr lang="en-US" dirty="0"/>
              <a:t>Click to edit Master title style</a:t>
            </a:r>
            <a:endParaRPr lang="en-CA" dirty="0"/>
          </a:p>
        </p:txBody>
      </p:sp>
      <p:sp>
        <p:nvSpPr>
          <p:cNvPr id="3" name="Content Placeholder 2"/>
          <p:cNvSpPr>
            <a:spLocks noGrp="1"/>
          </p:cNvSpPr>
          <p:nvPr>
            <p:ph idx="1"/>
          </p:nvPr>
        </p:nvSpPr>
        <p:spPr>
          <a:xfrm>
            <a:off x="457200" y="1142746"/>
            <a:ext cx="8229600" cy="4983417"/>
          </a:xfrm>
          <a:prstGeom prst="rect">
            <a:avLst/>
          </a:prstGeom>
        </p:spPr>
        <p:txBody>
          <a:bodyPr/>
          <a:lstStyle>
            <a:lvl1pPr marL="342900" indent="-342900">
              <a:buFont typeface="Wingdings" panose="05000000000000000000" pitchFamily="2" charset="2"/>
              <a:buChar char="Ø"/>
              <a:defRPr/>
            </a:lvl1pPr>
            <a:lvl3pPr marL="1143000" indent="-228600">
              <a:buFont typeface="Calibri" panose="020F0502020204030204" pitchFamily="34" charset="0"/>
              <a:buChar char="‒"/>
              <a:defRPr/>
            </a:lvl3pPr>
            <a:lvl5pPr marL="2057400" indent="-228600">
              <a:buFont typeface="Calibri" panose="020F050202020403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cxnSp>
        <p:nvCxnSpPr>
          <p:cNvPr id="4" name="Straight Connector 3"/>
          <p:cNvCxnSpPr/>
          <p:nvPr userDrawn="1"/>
        </p:nvCxnSpPr>
        <p:spPr>
          <a:xfrm>
            <a:off x="228600" y="1052736"/>
            <a:ext cx="8663880" cy="0"/>
          </a:xfrm>
          <a:prstGeom prst="line">
            <a:avLst/>
          </a:prstGeom>
          <a:ln w="444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 name="Oval 4"/>
          <p:cNvSpPr/>
          <p:nvPr userDrawn="1"/>
        </p:nvSpPr>
        <p:spPr>
          <a:xfrm flipH="1">
            <a:off x="138590" y="962726"/>
            <a:ext cx="180020" cy="180020"/>
          </a:xfrm>
          <a:prstGeom prst="ellipse">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Tree>
    <p:extLst>
      <p:ext uri="{BB962C8B-B14F-4D97-AF65-F5344CB8AC3E}">
        <p14:creationId xmlns:p14="http://schemas.microsoft.com/office/powerpoint/2010/main" val="37542721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dirty="0"/>
              <a:t>Click to edit Master title style</a:t>
            </a:r>
            <a:endParaRPr lang="en-CA" dirty="0"/>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29820486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a:prstGeom prst="rect">
            <a:avLst/>
          </a:prstGeom>
        </p:spPr>
        <p:txBody>
          <a:bodyPr/>
          <a:lstStyle/>
          <a:p>
            <a:r>
              <a:rPr lang="en-US" dirty="0"/>
              <a:t>Click to edit Master title style</a:t>
            </a:r>
            <a:endParaRPr lang="en-CA" dirty="0"/>
          </a:p>
        </p:txBody>
      </p:sp>
      <p:sp>
        <p:nvSpPr>
          <p:cNvPr id="3" name="Content Placeholder 2"/>
          <p:cNvSpPr>
            <a:spLocks noGrp="1"/>
          </p:cNvSpPr>
          <p:nvPr>
            <p:ph sz="half" idx="1"/>
          </p:nvPr>
        </p:nvSpPr>
        <p:spPr>
          <a:xfrm>
            <a:off x="457200" y="1124744"/>
            <a:ext cx="4038600" cy="5001419"/>
          </a:xfrm>
          <a:prstGeom prst="rect">
            <a:avLst/>
          </a:prstGeom>
        </p:spPr>
        <p:txBody>
          <a:bodyPr/>
          <a:lstStyle>
            <a:lvl1pPr marL="342900" indent="-342900">
              <a:buFont typeface="Wingdings" panose="05000000000000000000" pitchFamily="2" charset="2"/>
              <a:buChar char="Ø"/>
              <a:defRPr sz="2800"/>
            </a:lvl1pPr>
            <a:lvl2pPr>
              <a:defRPr sz="2400"/>
            </a:lvl2pPr>
            <a:lvl3pPr marL="1143000" indent="-228600">
              <a:buFont typeface="Calibri" panose="020F0502020204030204" pitchFamily="34" charset="0"/>
              <a:buChar char="‒"/>
              <a:defRPr sz="2000"/>
            </a:lvl3pPr>
            <a:lvl4pPr>
              <a:defRPr sz="1800"/>
            </a:lvl4pPr>
            <a:lvl5pPr marL="2057400" indent="-228600">
              <a:buFont typeface="Calibri" panose="020F0502020204030204" pitchFamily="34" charset="0"/>
              <a:buChar cha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 name="Content Placeholder 3"/>
          <p:cNvSpPr>
            <a:spLocks noGrp="1"/>
          </p:cNvSpPr>
          <p:nvPr>
            <p:ph sz="half" idx="2"/>
          </p:nvPr>
        </p:nvSpPr>
        <p:spPr>
          <a:xfrm>
            <a:off x="4648200" y="1124744"/>
            <a:ext cx="4038600" cy="5001419"/>
          </a:xfrm>
          <a:prstGeom prst="rect">
            <a:avLst/>
          </a:prstGeom>
        </p:spPr>
        <p:txBody>
          <a:bodyPr/>
          <a:lstStyle>
            <a:lvl1pPr marL="342900" indent="-342900">
              <a:buFont typeface="Wingdings" panose="05000000000000000000" pitchFamily="2" charset="2"/>
              <a:buChar char="Ø"/>
              <a:defRPr sz="2800"/>
            </a:lvl1pPr>
            <a:lvl2pPr>
              <a:defRPr sz="2400"/>
            </a:lvl2pPr>
            <a:lvl3pPr marL="1143000" indent="-228600">
              <a:buFont typeface="Calibri" panose="020F0502020204030204" pitchFamily="34" charset="0"/>
              <a:buChar char="‒"/>
              <a:defRPr sz="2000"/>
            </a:lvl3pPr>
            <a:lvl4pPr>
              <a:defRPr sz="1800"/>
            </a:lvl4pPr>
            <a:lvl5pPr marL="2057400" indent="-228600">
              <a:buFont typeface="Calibri" panose="020F0502020204030204" pitchFamily="34" charset="0"/>
              <a:buChar cha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Tree>
    <p:extLst>
      <p:ext uri="{BB962C8B-B14F-4D97-AF65-F5344CB8AC3E}">
        <p14:creationId xmlns:p14="http://schemas.microsoft.com/office/powerpoint/2010/main" val="14421067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a:prstGeom prst="rect">
            <a:avLst/>
          </a:prstGeom>
        </p:spPr>
        <p:txBody>
          <a:bodyPr/>
          <a:lstStyle>
            <a:lvl1pPr>
              <a:defRPr/>
            </a:lvl1pPr>
          </a:lstStyle>
          <a:p>
            <a:r>
              <a:rPr lang="en-US"/>
              <a:t>Click to edit Master title style</a:t>
            </a:r>
            <a:endParaRPr lang="en-CA"/>
          </a:p>
        </p:txBody>
      </p:sp>
      <p:sp>
        <p:nvSpPr>
          <p:cNvPr id="3" name="Text Placeholder 2"/>
          <p:cNvSpPr>
            <a:spLocks noGrp="1"/>
          </p:cNvSpPr>
          <p:nvPr>
            <p:ph type="body" idx="1"/>
          </p:nvPr>
        </p:nvSpPr>
        <p:spPr>
          <a:xfrm>
            <a:off x="457200" y="1142206"/>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781968"/>
            <a:ext cx="4040188" cy="4239320"/>
          </a:xfrm>
          <a:prstGeom prst="rect">
            <a:avLst/>
          </a:prstGeom>
        </p:spPr>
        <p:txBody>
          <a:bodyPr/>
          <a:lstStyle>
            <a:lvl1pPr marL="342900" indent="-342900">
              <a:buFont typeface="Wingdings" panose="05000000000000000000" pitchFamily="2" charset="2"/>
              <a:buChar char="Ø"/>
              <a:defRPr sz="2400"/>
            </a:lvl1pPr>
            <a:lvl2pPr>
              <a:defRPr sz="2000"/>
            </a:lvl2pPr>
            <a:lvl3pPr marL="1143000" indent="-228600">
              <a:buFont typeface="Calibri" panose="020F0502020204030204" pitchFamily="34" charset="0"/>
              <a:buChar char="‒"/>
              <a:defRPr sz="1800"/>
            </a:lvl3pPr>
            <a:lvl4pPr>
              <a:defRPr sz="1600"/>
            </a:lvl4pPr>
            <a:lvl5pPr marL="2057400" indent="-228600">
              <a:buFont typeface="Calibri" panose="020F0502020204030204" pitchFamily="34" charset="0"/>
              <a:buChar cha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5" name="Text Placeholder 4"/>
          <p:cNvSpPr>
            <a:spLocks noGrp="1"/>
          </p:cNvSpPr>
          <p:nvPr>
            <p:ph type="body" sz="quarter" idx="3"/>
          </p:nvPr>
        </p:nvSpPr>
        <p:spPr>
          <a:xfrm>
            <a:off x="4645025" y="1142206"/>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1781968"/>
            <a:ext cx="4041775" cy="4239320"/>
          </a:xfrm>
          <a:prstGeom prst="rect">
            <a:avLst/>
          </a:prstGeom>
        </p:spPr>
        <p:txBody>
          <a:bodyPr/>
          <a:lstStyle>
            <a:lvl1pPr marL="342900" indent="-342900">
              <a:buFont typeface="Wingdings" panose="05000000000000000000" pitchFamily="2" charset="2"/>
              <a:buChar char="Ø"/>
              <a:defRPr sz="2400"/>
            </a:lvl1pPr>
            <a:lvl2pPr>
              <a:defRPr sz="2000"/>
            </a:lvl2pPr>
            <a:lvl3pPr marL="1143000" indent="-228600">
              <a:buFont typeface="Calibri" panose="020F0502020204030204" pitchFamily="34" charset="0"/>
              <a:buChar char="‒"/>
              <a:defRPr sz="1800"/>
            </a:lvl3pPr>
            <a:lvl4pPr>
              <a:defRPr sz="1600"/>
            </a:lvl4pPr>
            <a:lvl5pPr marL="2057400" indent="-228600">
              <a:buFont typeface="Calibri" panose="020F0502020204030204" pitchFamily="34" charset="0"/>
              <a:buChar cha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Tree>
    <p:extLst>
      <p:ext uri="{BB962C8B-B14F-4D97-AF65-F5344CB8AC3E}">
        <p14:creationId xmlns:p14="http://schemas.microsoft.com/office/powerpoint/2010/main" val="312249387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a:prstGeom prst="rect">
            <a:avLst/>
          </a:prstGeom>
        </p:spPr>
        <p:txBody>
          <a:bodyPr/>
          <a:lstStyle/>
          <a:p>
            <a:r>
              <a:rPr lang="en-US"/>
              <a:t>Click to edit Master title style</a:t>
            </a:r>
            <a:endParaRPr lang="en-CA"/>
          </a:p>
        </p:txBody>
      </p:sp>
    </p:spTree>
    <p:extLst>
      <p:ext uri="{BB962C8B-B14F-4D97-AF65-F5344CB8AC3E}">
        <p14:creationId xmlns:p14="http://schemas.microsoft.com/office/powerpoint/2010/main" val="196449821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6343143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a:t>Click to edit Master title style</a:t>
            </a:r>
            <a:endParaRPr lang="en-CA"/>
          </a:p>
        </p:txBody>
      </p:sp>
      <p:sp>
        <p:nvSpPr>
          <p:cNvPr id="3" name="Content Placeholder 2"/>
          <p:cNvSpPr>
            <a:spLocks noGrp="1"/>
          </p:cNvSpPr>
          <p:nvPr>
            <p:ph idx="1"/>
          </p:nvPr>
        </p:nvSpPr>
        <p:spPr>
          <a:xfrm>
            <a:off x="3575050" y="273050"/>
            <a:ext cx="5111750" cy="5853113"/>
          </a:xfrm>
          <a:prstGeom prst="rect">
            <a:avLst/>
          </a:prstGeom>
        </p:spPr>
        <p:txBody>
          <a:bodyPr/>
          <a:lstStyle>
            <a:lvl1pPr marL="342900" indent="-342900">
              <a:buFont typeface="Wingdings" panose="05000000000000000000" pitchFamily="2" charset="2"/>
              <a:buChar char="Ø"/>
              <a:defRPr sz="3200"/>
            </a:lvl1pPr>
            <a:lvl2pPr>
              <a:defRPr sz="2800"/>
            </a:lvl2pPr>
            <a:lvl3pPr marL="1143000" indent="-228600">
              <a:buFont typeface="Calibri" panose="020F0502020204030204" pitchFamily="34" charset="0"/>
              <a:buChar char="‒"/>
              <a:defRPr sz="2400"/>
            </a:lvl3pPr>
            <a:lvl4pPr>
              <a:defRPr sz="2000"/>
            </a:lvl4pPr>
            <a:lvl5pPr marL="2057400" indent="-228600">
              <a:buFont typeface="Calibri" panose="020F0502020204030204" pitchFamily="34" charset="0"/>
              <a:buChar cha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91920513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endParaRPr lang="en-CA"/>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89445397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en-CA"/>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lvl1pPr marL="342900" indent="-342900">
              <a:buFont typeface="Wingdings" panose="05000000000000000000" pitchFamily="2" charset="2"/>
              <a:buChar char="Ø"/>
              <a:defRPr/>
            </a:lvl1pPr>
            <a:lvl3pPr marL="1143000" indent="-228600">
              <a:buFont typeface="Calibri" panose="020F0502020204030204" pitchFamily="34" charset="0"/>
              <a:buChar char="‒"/>
              <a:defRPr/>
            </a:lvl3pPr>
            <a:lvl5pPr marL="2057400" indent="-228600">
              <a:buFont typeface="Calibri" panose="020F050202020403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Tree>
    <p:extLst>
      <p:ext uri="{BB962C8B-B14F-4D97-AF65-F5344CB8AC3E}">
        <p14:creationId xmlns:p14="http://schemas.microsoft.com/office/powerpoint/2010/main" val="415031142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a:t>Click to edit Master title style</a:t>
            </a:r>
            <a:endParaRPr lang="en-CA"/>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lvl1pPr marL="342900" indent="-342900">
              <a:buFont typeface="Wingdings" panose="05000000000000000000" pitchFamily="2" charset="2"/>
              <a:buChar char="Ø"/>
              <a:defRPr/>
            </a:lvl1pPr>
            <a:lvl3pPr marL="1143000" indent="-228600">
              <a:buFont typeface="Calibri" panose="020F0502020204030204" pitchFamily="34" charset="0"/>
              <a:buChar char="‒"/>
              <a:defRPr/>
            </a:lvl3pPr>
            <a:lvl5pPr marL="2057400" indent="-228600">
              <a:buFont typeface="Calibri" panose="020F050202020403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Tree>
    <p:extLst>
      <p:ext uri="{BB962C8B-B14F-4D97-AF65-F5344CB8AC3E}">
        <p14:creationId xmlns:p14="http://schemas.microsoft.com/office/powerpoint/2010/main" val="5132440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2"/>
          <p:cNvSpPr>
            <a:spLocks noGrp="1" noChangeArrowheads="1"/>
          </p:cNvSpPr>
          <p:nvPr>
            <p:ph type="title"/>
          </p:nvPr>
        </p:nvSpPr>
        <p:spPr bwMode="auto">
          <a:xfrm>
            <a:off x="250825" y="260350"/>
            <a:ext cx="8642350" cy="82391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en-US" dirty="0" smtClean="0"/>
              <a:t>Click to edit Master title style</a:t>
            </a:r>
          </a:p>
        </p:txBody>
      </p:sp>
      <p:sp>
        <p:nvSpPr>
          <p:cNvPr id="8" name="Rectangle 3"/>
          <p:cNvSpPr>
            <a:spLocks noGrp="1" noChangeArrowheads="1"/>
          </p:cNvSpPr>
          <p:nvPr>
            <p:ph type="body" idx="1"/>
          </p:nvPr>
        </p:nvSpPr>
        <p:spPr bwMode="auto">
          <a:xfrm>
            <a:off x="250825" y="1196975"/>
            <a:ext cx="864235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3" name="Rectangle 6"/>
          <p:cNvSpPr>
            <a:spLocks noChangeArrowheads="1"/>
          </p:cNvSpPr>
          <p:nvPr userDrawn="1"/>
        </p:nvSpPr>
        <p:spPr bwMode="auto">
          <a:xfrm>
            <a:off x="2514600" y="-27384"/>
            <a:ext cx="3733800" cy="228600"/>
          </a:xfrm>
          <a:prstGeom prst="rect">
            <a:avLst/>
          </a:prstGeom>
          <a:solidFill>
            <a:schemeClr val="bg1">
              <a:lumMod val="50000"/>
            </a:schemeClr>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altLang="en-US" smtClean="0"/>
          </a:p>
        </p:txBody>
      </p:sp>
      <p:sp>
        <p:nvSpPr>
          <p:cNvPr id="14" name="Rectangle 7"/>
          <p:cNvSpPr>
            <a:spLocks noChangeArrowheads="1"/>
          </p:cNvSpPr>
          <p:nvPr userDrawn="1"/>
        </p:nvSpPr>
        <p:spPr bwMode="auto">
          <a:xfrm>
            <a:off x="-15620" y="-27385"/>
            <a:ext cx="2911220" cy="229833"/>
          </a:xfrm>
          <a:prstGeom prst="rect">
            <a:avLst/>
          </a:prstGeom>
          <a:solidFill>
            <a:schemeClr val="tx1">
              <a:lumMod val="65000"/>
              <a:lumOff val="35000"/>
            </a:schemeClr>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altLang="en-US" smtClean="0"/>
          </a:p>
        </p:txBody>
      </p:sp>
      <p:sp>
        <p:nvSpPr>
          <p:cNvPr id="15" name="Rectangle 8"/>
          <p:cNvSpPr>
            <a:spLocks noChangeArrowheads="1"/>
          </p:cNvSpPr>
          <p:nvPr userDrawn="1"/>
        </p:nvSpPr>
        <p:spPr bwMode="auto">
          <a:xfrm>
            <a:off x="6019799" y="-27385"/>
            <a:ext cx="3141047" cy="229833"/>
          </a:xfrm>
          <a:prstGeom prst="rect">
            <a:avLst/>
          </a:prstGeom>
          <a:solidFill>
            <a:schemeClr val="bg1">
              <a:lumMod val="85000"/>
            </a:schemeClr>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algn="ctr" eaLnBrk="1" hangingPunct="1">
              <a:defRPr/>
            </a:pPr>
            <a:r>
              <a:rPr lang="en-US" altLang="en-US" sz="1400" dirty="0" smtClean="0"/>
              <a:t>Version 1.0</a:t>
            </a:r>
          </a:p>
        </p:txBody>
      </p:sp>
      <p:sp>
        <p:nvSpPr>
          <p:cNvPr id="18" name="Rectangle 7"/>
          <p:cNvSpPr>
            <a:spLocks noChangeArrowheads="1"/>
          </p:cNvSpPr>
          <p:nvPr userDrawn="1"/>
        </p:nvSpPr>
        <p:spPr bwMode="auto">
          <a:xfrm>
            <a:off x="-15620" y="6248400"/>
            <a:ext cx="9171028" cy="609600"/>
          </a:xfrm>
          <a:prstGeom prst="rect">
            <a:avLst/>
          </a:prstGeom>
          <a:solidFill>
            <a:schemeClr val="tx1">
              <a:lumMod val="75000"/>
              <a:lumOff val="25000"/>
            </a:schemeClr>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altLang="en-US" dirty="0" smtClean="0"/>
          </a:p>
        </p:txBody>
      </p:sp>
      <p:sp>
        <p:nvSpPr>
          <p:cNvPr id="22" name="TextBox 21"/>
          <p:cNvSpPr txBox="1"/>
          <p:nvPr userDrawn="1"/>
        </p:nvSpPr>
        <p:spPr>
          <a:xfrm>
            <a:off x="3650974" y="6368534"/>
            <a:ext cx="1994452" cy="369332"/>
          </a:xfrm>
          <a:prstGeom prst="rect">
            <a:avLst/>
          </a:prstGeom>
          <a:noFill/>
        </p:spPr>
        <p:txBody>
          <a:bodyPr wrap="square" rtlCol="0">
            <a:spAutoFit/>
          </a:bodyPr>
          <a:lstStyle/>
          <a:p>
            <a:pPr algn="ctr"/>
            <a:fld id="{34D8160E-735D-4DD8-AFFF-DA60F0DBC485}" type="slidenum">
              <a:rPr lang="en-US" smtClean="0">
                <a:solidFill>
                  <a:schemeClr val="bg1"/>
                </a:solidFill>
              </a:rPr>
              <a:pPr algn="ctr"/>
              <a:t>‹#›</a:t>
            </a:fld>
            <a:endParaRPr lang="en-US" dirty="0">
              <a:solidFill>
                <a:schemeClr val="bg1"/>
              </a:solidFill>
            </a:endParaRPr>
          </a:p>
        </p:txBody>
      </p:sp>
      <p:pic>
        <p:nvPicPr>
          <p:cNvPr id="23" name="Picture 10" descr="goc_fip_f_blk_55"/>
          <p:cNvPicPr>
            <a:picLocks noChangeAspect="1" noChangeArrowheads="1"/>
          </p:cNvPicPr>
          <p:nvPr userDrawn="1"/>
        </p:nvPicPr>
        <p:blipFill rotWithShape="1">
          <a:blip r:embed="rId13">
            <a:extLst>
              <a:ext uri="{28A0092B-C50C-407E-A947-70E740481C1C}">
                <a14:useLocalDpi xmlns:a14="http://schemas.microsoft.com/office/drawing/2010/main" val="0"/>
              </a:ext>
            </a:extLst>
          </a:blip>
          <a:srcRect r="77070" b="17327"/>
          <a:stretch/>
        </p:blipFill>
        <p:spPr bwMode="auto">
          <a:xfrm>
            <a:off x="304801" y="6405563"/>
            <a:ext cx="594792" cy="263797"/>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userDrawn="1"/>
        </p:nvSpPr>
        <p:spPr>
          <a:xfrm>
            <a:off x="855785" y="6353145"/>
            <a:ext cx="1469441" cy="400110"/>
          </a:xfrm>
          <a:prstGeom prst="rect">
            <a:avLst/>
          </a:prstGeom>
          <a:noFill/>
        </p:spPr>
        <p:txBody>
          <a:bodyPr wrap="none" rtlCol="0">
            <a:spAutoFit/>
          </a:bodyPr>
          <a:lstStyle/>
          <a:p>
            <a:r>
              <a:rPr lang="fr-CA" sz="2000" dirty="0" smtClean="0">
                <a:solidFill>
                  <a:schemeClr val="bg1"/>
                </a:solidFill>
              </a:rPr>
              <a:t>GcGeo.gc.ca</a:t>
            </a:r>
            <a:endParaRPr lang="en-CA" sz="2000" dirty="0">
              <a:solidFill>
                <a:schemeClr val="bg1"/>
              </a:solidFill>
            </a:endParaRPr>
          </a:p>
        </p:txBody>
      </p:sp>
      <p:sp>
        <p:nvSpPr>
          <p:cNvPr id="3" name="Rectangle 2"/>
          <p:cNvSpPr/>
          <p:nvPr userDrawn="1"/>
        </p:nvSpPr>
        <p:spPr>
          <a:xfrm>
            <a:off x="5907496" y="6402814"/>
            <a:ext cx="2984984" cy="338554"/>
          </a:xfrm>
          <a:prstGeom prst="rect">
            <a:avLst/>
          </a:prstGeom>
        </p:spPr>
        <p:txBody>
          <a:bodyPr wrap="none">
            <a:spAutoFit/>
          </a:bodyPr>
          <a:lstStyle/>
          <a:p>
            <a:r>
              <a:rPr lang="en-CA" sz="1600" dirty="0" smtClean="0">
                <a:solidFill>
                  <a:schemeClr val="bg1"/>
                </a:solidFill>
              </a:rPr>
              <a:t>NRCan.fgp-pgf.RNCan@canada.ca</a:t>
            </a:r>
            <a:endParaRPr lang="en-CA" sz="1600" dirty="0">
              <a:solidFill>
                <a:schemeClr val="bg1"/>
              </a:solidFill>
            </a:endParaRPr>
          </a:p>
        </p:txBody>
      </p:sp>
    </p:spTree>
    <p:extLst>
      <p:ext uri="{BB962C8B-B14F-4D97-AF65-F5344CB8AC3E}">
        <p14:creationId xmlns:p14="http://schemas.microsoft.com/office/powerpoint/2010/main" val="34795533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l" defTabSz="914400" rtl="0" eaLnBrk="1" latinLnBrk="0" hangingPunct="1">
        <a:spcBef>
          <a:spcPct val="0"/>
        </a:spcBef>
        <a:buNone/>
        <a:defRPr sz="2400" b="1" kern="1200">
          <a:solidFill>
            <a:srgbClr val="12547C"/>
          </a:solidFill>
          <a:latin typeface="Tahoma" panose="020B0604030504040204" pitchFamily="34" charset="0"/>
          <a:ea typeface="Tahoma" panose="020B0604030504040204" pitchFamily="34" charset="0"/>
          <a:cs typeface="Tahoma" panose="020B060403050404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2"/>
          <p:cNvSpPr>
            <a:spLocks noGrp="1" noChangeArrowheads="1"/>
          </p:cNvSpPr>
          <p:nvPr>
            <p:ph type="title"/>
          </p:nvPr>
        </p:nvSpPr>
        <p:spPr bwMode="auto">
          <a:xfrm>
            <a:off x="250825" y="260350"/>
            <a:ext cx="8642350" cy="82391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en-US" dirty="0"/>
              <a:t>Click to edit Master title style</a:t>
            </a:r>
          </a:p>
        </p:txBody>
      </p:sp>
      <p:sp>
        <p:nvSpPr>
          <p:cNvPr id="8" name="Rectangle 3"/>
          <p:cNvSpPr>
            <a:spLocks noGrp="1" noChangeArrowheads="1"/>
          </p:cNvSpPr>
          <p:nvPr>
            <p:ph type="body" idx="1"/>
          </p:nvPr>
        </p:nvSpPr>
        <p:spPr bwMode="auto">
          <a:xfrm>
            <a:off x="250825" y="1196975"/>
            <a:ext cx="864235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3" name="Rectangle 6"/>
          <p:cNvSpPr>
            <a:spLocks noChangeArrowheads="1"/>
          </p:cNvSpPr>
          <p:nvPr userDrawn="1"/>
        </p:nvSpPr>
        <p:spPr bwMode="auto">
          <a:xfrm>
            <a:off x="2514600" y="-27384"/>
            <a:ext cx="3733800" cy="228600"/>
          </a:xfrm>
          <a:prstGeom prst="rect">
            <a:avLst/>
          </a:prstGeom>
          <a:solidFill>
            <a:schemeClr val="bg1">
              <a:lumMod val="50000"/>
            </a:schemeClr>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altLang="en-US" dirty="0"/>
          </a:p>
        </p:txBody>
      </p:sp>
      <p:sp>
        <p:nvSpPr>
          <p:cNvPr id="14" name="Rectangle 7"/>
          <p:cNvSpPr>
            <a:spLocks noChangeArrowheads="1"/>
          </p:cNvSpPr>
          <p:nvPr userDrawn="1"/>
        </p:nvSpPr>
        <p:spPr bwMode="auto">
          <a:xfrm>
            <a:off x="-15620" y="-27385"/>
            <a:ext cx="2911220" cy="229833"/>
          </a:xfrm>
          <a:prstGeom prst="rect">
            <a:avLst/>
          </a:prstGeom>
          <a:solidFill>
            <a:schemeClr val="tx1">
              <a:lumMod val="65000"/>
              <a:lumOff val="35000"/>
            </a:schemeClr>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altLang="en-US" dirty="0"/>
          </a:p>
        </p:txBody>
      </p:sp>
      <p:sp>
        <p:nvSpPr>
          <p:cNvPr id="15" name="Rectangle 8"/>
          <p:cNvSpPr>
            <a:spLocks noChangeArrowheads="1"/>
          </p:cNvSpPr>
          <p:nvPr userDrawn="1"/>
        </p:nvSpPr>
        <p:spPr bwMode="auto">
          <a:xfrm>
            <a:off x="6019799" y="-27385"/>
            <a:ext cx="3141047" cy="229833"/>
          </a:xfrm>
          <a:prstGeom prst="rect">
            <a:avLst/>
          </a:prstGeom>
          <a:solidFill>
            <a:schemeClr val="bg1">
              <a:lumMod val="85000"/>
            </a:schemeClr>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algn="ctr" eaLnBrk="1" hangingPunct="1">
              <a:defRPr/>
            </a:pPr>
            <a:r>
              <a:rPr lang="en-CA" altLang="en-US" sz="1400" dirty="0"/>
              <a:t>Version 1.0</a:t>
            </a:r>
          </a:p>
        </p:txBody>
      </p:sp>
      <p:sp>
        <p:nvSpPr>
          <p:cNvPr id="18" name="Rectangle 7"/>
          <p:cNvSpPr>
            <a:spLocks noChangeArrowheads="1"/>
          </p:cNvSpPr>
          <p:nvPr userDrawn="1"/>
        </p:nvSpPr>
        <p:spPr bwMode="auto">
          <a:xfrm>
            <a:off x="-15620" y="6248400"/>
            <a:ext cx="9171028" cy="609600"/>
          </a:xfrm>
          <a:prstGeom prst="rect">
            <a:avLst/>
          </a:prstGeom>
          <a:solidFill>
            <a:schemeClr val="tx1">
              <a:lumMod val="75000"/>
              <a:lumOff val="25000"/>
            </a:schemeClr>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altLang="en-US" dirty="0"/>
          </a:p>
        </p:txBody>
      </p:sp>
      <p:sp>
        <p:nvSpPr>
          <p:cNvPr id="22" name="TextBox 21"/>
          <p:cNvSpPr txBox="1"/>
          <p:nvPr userDrawn="1"/>
        </p:nvSpPr>
        <p:spPr>
          <a:xfrm>
            <a:off x="3650974" y="6368534"/>
            <a:ext cx="1994452" cy="369332"/>
          </a:xfrm>
          <a:prstGeom prst="rect">
            <a:avLst/>
          </a:prstGeom>
          <a:noFill/>
        </p:spPr>
        <p:txBody>
          <a:bodyPr wrap="square" rtlCol="0">
            <a:spAutoFit/>
          </a:bodyPr>
          <a:lstStyle/>
          <a:p>
            <a:pPr algn="ctr"/>
            <a:fld id="{34D8160E-735D-4DD8-AFFF-DA60F0DBC485}" type="slidenum">
              <a:rPr lang="en-US" smtClean="0">
                <a:solidFill>
                  <a:schemeClr val="bg1"/>
                </a:solidFill>
              </a:rPr>
              <a:pPr algn="ctr"/>
              <a:t>‹#›</a:t>
            </a:fld>
            <a:endParaRPr lang="en-CA" dirty="0">
              <a:solidFill>
                <a:schemeClr val="bg1"/>
              </a:solidFill>
            </a:endParaRPr>
          </a:p>
        </p:txBody>
      </p:sp>
      <p:pic>
        <p:nvPicPr>
          <p:cNvPr id="23" name="Picture 10" descr="goc_fip_f_blk_55"/>
          <p:cNvPicPr>
            <a:picLocks noChangeAspect="1" noChangeArrowheads="1"/>
          </p:cNvPicPr>
          <p:nvPr userDrawn="1"/>
        </p:nvPicPr>
        <p:blipFill rotWithShape="1">
          <a:blip r:embed="rId13">
            <a:extLst>
              <a:ext uri="{28A0092B-C50C-407E-A947-70E740481C1C}">
                <a14:useLocalDpi xmlns:a14="http://schemas.microsoft.com/office/drawing/2010/main" val="0"/>
              </a:ext>
            </a:extLst>
          </a:blip>
          <a:srcRect r="77070" b="17327"/>
          <a:stretch/>
        </p:blipFill>
        <p:spPr bwMode="auto">
          <a:xfrm>
            <a:off x="304801" y="6405563"/>
            <a:ext cx="594792" cy="263797"/>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userDrawn="1"/>
        </p:nvSpPr>
        <p:spPr>
          <a:xfrm>
            <a:off x="855785" y="6353145"/>
            <a:ext cx="1469441" cy="400110"/>
          </a:xfrm>
          <a:prstGeom prst="rect">
            <a:avLst/>
          </a:prstGeom>
          <a:noFill/>
        </p:spPr>
        <p:txBody>
          <a:bodyPr wrap="none" rtlCol="0">
            <a:spAutoFit/>
          </a:bodyPr>
          <a:lstStyle/>
          <a:p>
            <a:r>
              <a:rPr lang="en-CA" sz="2000" dirty="0">
                <a:solidFill>
                  <a:schemeClr val="bg1"/>
                </a:solidFill>
              </a:rPr>
              <a:t>GcGeo.gc.ca</a:t>
            </a:r>
          </a:p>
        </p:txBody>
      </p:sp>
      <p:sp>
        <p:nvSpPr>
          <p:cNvPr id="3" name="Rectangle 2"/>
          <p:cNvSpPr/>
          <p:nvPr userDrawn="1"/>
        </p:nvSpPr>
        <p:spPr>
          <a:xfrm>
            <a:off x="5907496" y="6402814"/>
            <a:ext cx="2984984" cy="338554"/>
          </a:xfrm>
          <a:prstGeom prst="rect">
            <a:avLst/>
          </a:prstGeom>
        </p:spPr>
        <p:txBody>
          <a:bodyPr wrap="none">
            <a:spAutoFit/>
          </a:bodyPr>
          <a:lstStyle/>
          <a:p>
            <a:r>
              <a:rPr lang="en-CA" sz="1600" dirty="0">
                <a:solidFill>
                  <a:schemeClr val="bg1"/>
                </a:solidFill>
              </a:rPr>
              <a:t>NRCan.fgp-pgf.RNCan@canada.ca</a:t>
            </a:r>
          </a:p>
        </p:txBody>
      </p:sp>
    </p:spTree>
    <p:extLst>
      <p:ext uri="{BB962C8B-B14F-4D97-AF65-F5344CB8AC3E}">
        <p14:creationId xmlns:p14="http://schemas.microsoft.com/office/powerpoint/2010/main" val="38785359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2400" b="1" kern="1200">
          <a:solidFill>
            <a:srgbClr val="12547C"/>
          </a:solidFill>
          <a:latin typeface="Tahoma" panose="020B0604030504040204" pitchFamily="34" charset="0"/>
          <a:ea typeface="Tahoma" panose="020B0604030504040204" pitchFamily="34" charset="0"/>
          <a:cs typeface="Tahoma" panose="020B060403050404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4.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mp4"/><Relationship Id="rId1" Type="http://schemas.microsoft.com/office/2007/relationships/media" Target="../media/media3.mp4"/><Relationship Id="rId5" Type="http://schemas.openxmlformats.org/officeDocument/2006/relationships/image" Target="../media/image5.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microsoft.com/office/2007/relationships/media" Target="../media/media4.m4a"/><Relationship Id="rId7" Type="http://schemas.openxmlformats.org/officeDocument/2006/relationships/image" Target="../media/image3.png"/><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notesSlide" Target="../notesSlides/notesSlide4.xml"/><Relationship Id="rId5" Type="http://schemas.openxmlformats.org/officeDocument/2006/relationships/slideLayout" Target="../slideLayouts/slideLayout13.xml"/><Relationship Id="rId4" Type="http://schemas.openxmlformats.org/officeDocument/2006/relationships/audio" Target="../media/media4.m4a"/></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228600" y="3861048"/>
            <a:ext cx="8763000" cy="1038225"/>
          </a:xfrm>
          <a:prstGeom prst="rect">
            <a:avLst/>
          </a:prstGeom>
          <a:noFill/>
          <a:ln w="9525">
            <a:noFill/>
            <a:miter lim="800000"/>
            <a:headEnd/>
            <a:tailEnd/>
          </a:ln>
        </p:spPr>
        <p:txBody>
          <a:bodyPr/>
          <a:lstStyle/>
          <a:p>
            <a:pPr algn="ctr">
              <a:spcBef>
                <a:spcPct val="20000"/>
              </a:spcBef>
            </a:pPr>
            <a:r>
              <a:rPr lang="en-CA" altLang="en-US" sz="2000" b="1" dirty="0">
                <a:latin typeface="Tahoma" panose="020B0604030504040204" pitchFamily="34" charset="0"/>
              </a:rPr>
              <a:t>Creating a Record</a:t>
            </a:r>
          </a:p>
          <a:p>
            <a:pPr algn="ctr">
              <a:spcBef>
                <a:spcPct val="20000"/>
              </a:spcBef>
            </a:pPr>
            <a:r>
              <a:rPr lang="en-CA" sz="2000" dirty="0"/>
              <a:t>Part 2: Entering Metadata</a:t>
            </a:r>
          </a:p>
        </p:txBody>
      </p:sp>
      <p:sp>
        <p:nvSpPr>
          <p:cNvPr id="8" name="Rectangle 7"/>
          <p:cNvSpPr/>
          <p:nvPr/>
        </p:nvSpPr>
        <p:spPr>
          <a:xfrm>
            <a:off x="-20540" y="332656"/>
            <a:ext cx="9164539" cy="271240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539" y="361307"/>
            <a:ext cx="9180512" cy="2703368"/>
          </a:xfrm>
          <a:prstGeom prst="rect">
            <a:avLst/>
          </a:prstGeom>
        </p:spPr>
      </p:pic>
      <p:cxnSp>
        <p:nvCxnSpPr>
          <p:cNvPr id="15" name="Straight Connector 14"/>
          <p:cNvCxnSpPr/>
          <p:nvPr/>
        </p:nvCxnSpPr>
        <p:spPr>
          <a:xfrm flipV="1">
            <a:off x="8496436" y="2420890"/>
            <a:ext cx="0" cy="792086"/>
          </a:xfrm>
          <a:prstGeom prst="line">
            <a:avLst/>
          </a:prstGeom>
          <a:ln w="44450">
            <a:solidFill>
              <a:srgbClr val="7CC5F6"/>
            </a:solidFill>
          </a:ln>
        </p:spPr>
        <p:style>
          <a:lnRef idx="1">
            <a:schemeClr val="accent1"/>
          </a:lnRef>
          <a:fillRef idx="0">
            <a:schemeClr val="accent1"/>
          </a:fillRef>
          <a:effectRef idx="0">
            <a:schemeClr val="accent1"/>
          </a:effectRef>
          <a:fontRef idx="minor">
            <a:schemeClr val="tx1"/>
          </a:fontRef>
        </p:style>
      </p:cxnSp>
      <p:sp>
        <p:nvSpPr>
          <p:cNvPr id="16" name="Oval 15"/>
          <p:cNvSpPr/>
          <p:nvPr/>
        </p:nvSpPr>
        <p:spPr>
          <a:xfrm>
            <a:off x="8316416" y="2335814"/>
            <a:ext cx="360040" cy="360040"/>
          </a:xfrm>
          <a:prstGeom prst="ellipse">
            <a:avLst/>
          </a:prstGeom>
          <a:solidFill>
            <a:srgbClr val="7CC5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7" name="Straight Connector 16"/>
          <p:cNvCxnSpPr/>
          <p:nvPr/>
        </p:nvCxnSpPr>
        <p:spPr>
          <a:xfrm>
            <a:off x="8478974" y="3212976"/>
            <a:ext cx="701538" cy="0"/>
          </a:xfrm>
          <a:prstGeom prst="line">
            <a:avLst/>
          </a:prstGeom>
          <a:ln w="44450">
            <a:solidFill>
              <a:srgbClr val="7CC5F6"/>
            </a:solidFill>
          </a:ln>
        </p:spPr>
        <p:style>
          <a:lnRef idx="1">
            <a:schemeClr val="accent1"/>
          </a:lnRef>
          <a:fillRef idx="0">
            <a:schemeClr val="accent1"/>
          </a:fillRef>
          <a:effectRef idx="0">
            <a:schemeClr val="accent1"/>
          </a:effectRef>
          <a:fontRef idx="minor">
            <a:schemeClr val="tx1"/>
          </a:fontRef>
        </p:style>
      </p:cxnSp>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4018488141"/>
      </p:ext>
    </p:extLst>
  </p:cSld>
  <p:clrMapOvr>
    <a:masterClrMapping/>
  </p:clrMapOvr>
  <mc:AlternateContent xmlns:mc="http://schemas.openxmlformats.org/markup-compatibility/2006" xmlns:p14="http://schemas.microsoft.com/office/powerpoint/2010/main">
    <mc:Choice Requires="p14">
      <p:transition spd="slow" p14:dur="2000" advTm="33836"/>
    </mc:Choice>
    <mc:Fallback xmlns="">
      <p:transition spd="slow" advTm="3383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CA" dirty="0" err="1"/>
              <a:t>Demo</a:t>
            </a:r>
            <a:r>
              <a:rPr lang="fr-CA" dirty="0"/>
              <a:t>: </a:t>
            </a:r>
            <a:r>
              <a:rPr lang="en-CA" altLang="en-US" dirty="0"/>
              <a:t>Creating a Metadata Record</a:t>
            </a:r>
            <a:endParaRPr lang="en-CA" dirty="0"/>
          </a:p>
        </p:txBody>
      </p:sp>
      <p:pic>
        <p:nvPicPr>
          <p:cNvPr id="14" name="2D87B82">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1935163" y="1143000"/>
            <a:ext cx="5272087" cy="4983163"/>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extLst>
      <p:ext uri="{BB962C8B-B14F-4D97-AF65-F5344CB8AC3E}">
        <p14:creationId xmlns:p14="http://schemas.microsoft.com/office/powerpoint/2010/main" val="3823202393"/>
      </p:ext>
    </p:extLst>
  </p:cSld>
  <p:clrMapOvr>
    <a:masterClrMapping/>
  </p:clrMapOvr>
  <mc:AlternateContent xmlns:mc="http://schemas.openxmlformats.org/markup-compatibility/2006" xmlns:p14="http://schemas.microsoft.com/office/powerpoint/2010/main">
    <mc:Choice Requires="p14">
      <p:transition spd="slow" p14:dur="2000" advTm="274000"/>
    </mc:Choice>
    <mc:Fallback xmlns="">
      <p:transition spd="slow" advTm="274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74417"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4"/>
                </p:tgtEl>
              </p:cMediaNode>
            </p:video>
            <p:seq concurrent="1" nextAc="seek">
              <p:cTn id="8" restart="whenNotActive" fill="hold" evtFilter="cancelBubble" nodeType="interactiveSeq">
                <p:stCondLst>
                  <p:cond evt="onClick" delay="0">
                    <p:tgtEl>
                      <p:spTgt spid="1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4"/>
                                        </p:tgtEl>
                                      </p:cBhvr>
                                    </p:cmd>
                                  </p:childTnLst>
                                </p:cTn>
                              </p:par>
                            </p:childTnLst>
                          </p:cTn>
                        </p:par>
                      </p:childTnLst>
                    </p:cTn>
                  </p:par>
                </p:childTnLst>
              </p:cTn>
              <p:nextCondLst>
                <p:cond evt="onClick" delay="0">
                  <p:tgtEl>
                    <p:spTgt spid="14"/>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CA" dirty="0" err="1"/>
              <a:t>Demo</a:t>
            </a:r>
            <a:r>
              <a:rPr lang="fr-CA" dirty="0"/>
              <a:t>: </a:t>
            </a:r>
            <a:r>
              <a:rPr lang="en-CA" altLang="en-US" dirty="0"/>
              <a:t>Creating a Metadata Record</a:t>
            </a:r>
            <a:endParaRPr lang="en-CA" dirty="0"/>
          </a:p>
        </p:txBody>
      </p:sp>
      <p:pic>
        <p:nvPicPr>
          <p:cNvPr id="14" name="168BA48">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1935163" y="1143000"/>
            <a:ext cx="5272087" cy="4983163"/>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extLst>
      <p:ext uri="{BB962C8B-B14F-4D97-AF65-F5344CB8AC3E}">
        <p14:creationId xmlns:p14="http://schemas.microsoft.com/office/powerpoint/2010/main" val="1255965490"/>
      </p:ext>
    </p:extLst>
  </p:cSld>
  <p:clrMapOvr>
    <a:masterClrMapping/>
  </p:clrMapOvr>
  <mc:AlternateContent xmlns:mc="http://schemas.openxmlformats.org/markup-compatibility/2006" xmlns:p14="http://schemas.microsoft.com/office/powerpoint/2010/main">
    <mc:Choice Requires="p14">
      <p:transition spd="slow" p14:dur="2000" advTm="382000"/>
    </mc:Choice>
    <mc:Fallback xmlns="">
      <p:transition spd="slow" advTm="38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82670"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4"/>
                </p:tgtEl>
              </p:cMediaNode>
            </p:video>
            <p:seq concurrent="1" nextAc="seek">
              <p:cTn id="8" restart="whenNotActive" fill="hold" evtFilter="cancelBubble" nodeType="interactiveSeq">
                <p:stCondLst>
                  <p:cond evt="onClick" delay="0">
                    <p:tgtEl>
                      <p:spTgt spid="1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4"/>
                                        </p:tgtEl>
                                      </p:cBhvr>
                                    </p:cmd>
                                  </p:childTnLst>
                                </p:cTn>
                              </p:par>
                            </p:childTnLst>
                          </p:cTn>
                        </p:par>
                      </p:childTnLst>
                    </p:cTn>
                  </p:par>
                </p:childTnLst>
              </p:cTn>
              <p:nextCondLst>
                <p:cond evt="onClick" delay="0">
                  <p:tgtEl>
                    <p:spTgt spid="14"/>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endParaRPr lang="fr-CA" noProof="0" dirty="0"/>
          </a:p>
        </p:txBody>
      </p:sp>
      <p:sp>
        <p:nvSpPr>
          <p:cNvPr id="3" name="Espace réservé du contenu 2"/>
          <p:cNvSpPr>
            <a:spLocks noGrp="1"/>
          </p:cNvSpPr>
          <p:nvPr>
            <p:ph idx="1"/>
            <p:custDataLst>
              <p:tags r:id="rId2"/>
            </p:custDataLst>
          </p:nvPr>
        </p:nvSpPr>
        <p:spPr/>
        <p:txBody>
          <a:bodyPr/>
          <a:lstStyle/>
          <a:p>
            <a:pPr marL="0" indent="0">
              <a:buNone/>
            </a:pPr>
            <a:endParaRPr lang="en-CA" noProof="0" dirty="0"/>
          </a:p>
          <a:p>
            <a:pPr marL="0" indent="0">
              <a:buNone/>
            </a:pPr>
            <a:r>
              <a:rPr lang="en-CA" noProof="0" dirty="0"/>
              <a:t>Want to know more?</a:t>
            </a:r>
          </a:p>
          <a:p>
            <a:pPr marL="0" indent="0">
              <a:buNone/>
            </a:pPr>
            <a:endParaRPr lang="en-CA" noProof="0" dirty="0"/>
          </a:p>
          <a:p>
            <a:pPr marL="0" indent="0" algn="ctr">
              <a:buNone/>
            </a:pPr>
            <a:r>
              <a:rPr lang="en-CA" noProof="0" dirty="0"/>
              <a:t>Contact the Customer Service Team</a:t>
            </a:r>
          </a:p>
          <a:p>
            <a:pPr marL="0" indent="0" algn="ctr">
              <a:buNone/>
            </a:pPr>
            <a:r>
              <a:rPr lang="en-CA" dirty="0"/>
              <a:t>NRCan.fgp-pgf.RNCan@Canada.ca</a:t>
            </a:r>
          </a:p>
        </p:txBody>
      </p:sp>
      <p:pic>
        <p:nvPicPr>
          <p:cNvPr id="5" name="Audio 4">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3728812090"/>
      </p:ext>
    </p:extLst>
  </p:cSld>
  <p:clrMapOvr>
    <a:masterClrMapping/>
  </p:clrMapOvr>
  <mc:AlternateContent xmlns:mc="http://schemas.openxmlformats.org/markup-compatibility/2006" xmlns:p14="http://schemas.microsoft.com/office/powerpoint/2010/main">
    <mc:Choice Requires="p14">
      <p:transition spd="slow" p14:dur="2000" advTm="11895"/>
    </mc:Choice>
    <mc:Fallback xmlns="">
      <p:transition spd="slow" advTm="1189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extLst mod="1"/>
</p:sld>
</file>

<file path=ppt/tags/tag1.xml><?xml version="1.0" encoding="utf-8"?>
<p:tagLst xmlns:a="http://schemas.openxmlformats.org/drawingml/2006/main" xmlns:r="http://schemas.openxmlformats.org/officeDocument/2006/relationships" xmlns:p="http://schemas.openxmlformats.org/presentationml/2006/main">
  <p:tag name="NUM" val="1"/>
  <p:tag name="{FUSIONTAGSHAPEID}" val="SlideShape_0"/>
</p:tagLst>
</file>

<file path=ppt/tags/tag2.xml><?xml version="1.0" encoding="utf-8"?>
<p:tagLst xmlns:a="http://schemas.openxmlformats.org/drawingml/2006/main" xmlns:r="http://schemas.openxmlformats.org/officeDocument/2006/relationships" xmlns:p="http://schemas.openxmlformats.org/presentationml/2006/main">
  <p:tag name="NUM" val="2"/>
  <p:tag name="{FUSIONTAGSHAPEID}" val="SlideShape_1"/>
</p:tagLst>
</file>

<file path=ppt/tags/tag3.xml><?xml version="1.0" encoding="utf-8"?>
<p:tagLst xmlns:a="http://schemas.openxmlformats.org/drawingml/2006/main" xmlns:r="http://schemas.openxmlformats.org/officeDocument/2006/relationships" xmlns:p="http://schemas.openxmlformats.org/presentationml/2006/main">
  <p:tag name="{FUSIONTAGSHAPEID}" val="NotesShape_3"/>
</p:tagLst>
</file>

<file path=ppt/tags/tag4.xml><?xml version="1.0" encoding="utf-8"?>
<p:tagLst xmlns:a="http://schemas.openxmlformats.org/drawingml/2006/main" xmlns:r="http://schemas.openxmlformats.org/officeDocument/2006/relationships" xmlns:p="http://schemas.openxmlformats.org/presentationml/2006/main">
  <p:tag name="{FUSIONTAGSHAPEID}" val="NotesShape_4"/>
</p:tagLst>
</file>

<file path=ppt/tags/tag5.xml><?xml version="1.0" encoding="utf-8"?>
<p:tagLst xmlns:a="http://schemas.openxmlformats.org/drawingml/2006/main" xmlns:r="http://schemas.openxmlformats.org/officeDocument/2006/relationships" xmlns:p="http://schemas.openxmlformats.org/presentationml/2006/main">
  <p:tag name="{FUSIONTAGSHAPEID}" val="NotesShape_5"/>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3095</TotalTime>
  <Words>397</Words>
  <Application>Microsoft Office PowerPoint</Application>
  <PresentationFormat>On-screen Show (4:3)</PresentationFormat>
  <Paragraphs>84</Paragraphs>
  <Slides>4</Slides>
  <Notes>4</Notes>
  <HiddenSlides>0</HiddenSlides>
  <MMClips>4</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4</vt:i4>
      </vt:variant>
    </vt:vector>
  </HeadingPairs>
  <TitlesOfParts>
    <vt:vector size="11" baseType="lpstr">
      <vt:lpstr>ＭＳ Ｐゴシック</vt:lpstr>
      <vt:lpstr>Arial</vt:lpstr>
      <vt:lpstr>Calibri</vt:lpstr>
      <vt:lpstr>Tahoma</vt:lpstr>
      <vt:lpstr>Wingdings</vt:lpstr>
      <vt:lpstr>Office Theme</vt:lpstr>
      <vt:lpstr>1_Office Theme</vt:lpstr>
      <vt:lpstr>PowerPoint Presentation</vt:lpstr>
      <vt:lpstr>Demo: Creating a Metadata Record</vt:lpstr>
      <vt:lpstr>Demo: Creating a Metadata Record</vt:lpstr>
      <vt:lpstr>PowerPoint Presentation</vt:lpstr>
    </vt:vector>
  </TitlesOfParts>
  <Company>NRCan / RNCan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Dunning, Steve</dc:creator>
  <cp:lastModifiedBy>Merry, Andrea</cp:lastModifiedBy>
  <cp:revision>200</cp:revision>
  <cp:lastPrinted>2017-09-06T14:24:39Z</cp:lastPrinted>
  <dcterms:created xsi:type="dcterms:W3CDTF">2015-09-10T13:46:21Z</dcterms:created>
  <dcterms:modified xsi:type="dcterms:W3CDTF">2018-03-08T19:34:24Z</dcterms:modified>
</cp:coreProperties>
</file>