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66" r:id="rId3"/>
    <p:sldId id="270" r:id="rId4"/>
    <p:sldId id="269" r:id="rId5"/>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70116" autoAdjust="0"/>
  </p:normalViewPr>
  <p:slideViewPr>
    <p:cSldViewPr>
      <p:cViewPr varScale="1">
        <p:scale>
          <a:sx n="76" d="100"/>
          <a:sy n="76" d="100"/>
        </p:scale>
        <p:origin x="1266"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307" tIns="46153" rIns="92307" bIns="46153" rtlCol="0"/>
          <a:lstStyle>
            <a:lvl1pPr algn="l">
              <a:defRPr sz="1200"/>
            </a:lvl1pPr>
          </a:lstStyle>
          <a:p>
            <a:endParaRPr lang="en-CA"/>
          </a:p>
        </p:txBody>
      </p:sp>
      <p:sp>
        <p:nvSpPr>
          <p:cNvPr id="3" name="Date Placeholder 2"/>
          <p:cNvSpPr>
            <a:spLocks noGrp="1"/>
          </p:cNvSpPr>
          <p:nvPr>
            <p:ph type="dt" idx="1"/>
          </p:nvPr>
        </p:nvSpPr>
        <p:spPr>
          <a:xfrm>
            <a:off x="3884615" y="0"/>
            <a:ext cx="2971800" cy="464820"/>
          </a:xfrm>
          <a:prstGeom prst="rect">
            <a:avLst/>
          </a:prstGeom>
        </p:spPr>
        <p:txBody>
          <a:bodyPr vert="horz" lIns="92307" tIns="46153" rIns="92307" bIns="46153"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04900" y="695325"/>
            <a:ext cx="4648200" cy="3487738"/>
          </a:xfrm>
          <a:prstGeom prst="rect">
            <a:avLst/>
          </a:prstGeom>
          <a:noFill/>
          <a:ln w="12700">
            <a:solidFill>
              <a:prstClr val="black"/>
            </a:solidFill>
          </a:ln>
        </p:spPr>
        <p:txBody>
          <a:bodyPr vert="horz" lIns="92307" tIns="46153" rIns="92307" bIns="46153" rtlCol="0" anchor="ctr"/>
          <a:lstStyle/>
          <a:p>
            <a:endParaRPr lang="en-CA"/>
          </a:p>
        </p:txBody>
      </p:sp>
      <p:sp>
        <p:nvSpPr>
          <p:cNvPr id="5" name="Notes Placeholder 4"/>
          <p:cNvSpPr>
            <a:spLocks noGrp="1"/>
          </p:cNvSpPr>
          <p:nvPr>
            <p:ph type="body" sz="quarter" idx="3"/>
          </p:nvPr>
        </p:nvSpPr>
        <p:spPr>
          <a:xfrm>
            <a:off x="685801" y="4415791"/>
            <a:ext cx="5486400" cy="4183380"/>
          </a:xfrm>
          <a:prstGeom prst="rect">
            <a:avLst/>
          </a:prstGeom>
        </p:spPr>
        <p:txBody>
          <a:bodyPr vert="horz" lIns="92307" tIns="46153" rIns="92307" bIns="4615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29967"/>
            <a:ext cx="2971800" cy="464820"/>
          </a:xfrm>
          <a:prstGeom prst="rect">
            <a:avLst/>
          </a:prstGeom>
        </p:spPr>
        <p:txBody>
          <a:bodyPr vert="horz" lIns="92307" tIns="46153" rIns="92307" bIns="46153" rtlCol="0" anchor="b"/>
          <a:lstStyle>
            <a:lvl1pPr algn="l">
              <a:defRPr sz="1200"/>
            </a:lvl1pPr>
          </a:lstStyle>
          <a:p>
            <a:endParaRPr lang="en-CA"/>
          </a:p>
        </p:txBody>
      </p:sp>
      <p:sp>
        <p:nvSpPr>
          <p:cNvPr id="7" name="Slide Number Placeholder 6"/>
          <p:cNvSpPr>
            <a:spLocks noGrp="1"/>
          </p:cNvSpPr>
          <p:nvPr>
            <p:ph type="sldNum" sz="quarter" idx="5"/>
          </p:nvPr>
        </p:nvSpPr>
        <p:spPr>
          <a:xfrm>
            <a:off x="3884615" y="8829967"/>
            <a:ext cx="2971800" cy="464820"/>
          </a:xfrm>
          <a:prstGeom prst="rect">
            <a:avLst/>
          </a:prstGeom>
        </p:spPr>
        <p:txBody>
          <a:bodyPr vert="horz" lIns="92307" tIns="46153" rIns="92307" bIns="46153"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Dans la démonstration qui suit, nous</a:t>
            </a:r>
            <a:r>
              <a:rPr lang="fr-CA" baseline="0" dirty="0" smtClean="0"/>
              <a:t> allons créer un enregistrement de métadonnées simple tout en expliquant les bonnes pratiques qui s’appliquent à chaque champs.  Nous fournirons l’information obligatoire tel que requis par la norme de métadonnées PNAH.  La saisie des ressources cartographiques WEB fait l'objet d’un module distinct et se trouve à la  partie 3 de Créer un enregistrement.</a:t>
            </a:r>
            <a:endParaRPr lang="en-CA" dirty="0" smtClean="0"/>
          </a:p>
          <a:p>
            <a:endParaRPr lang="fr-FR"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b="0" i="0" u="none" strike="noStrike" kern="1200" dirty="0" smtClean="0">
                <a:solidFill>
                  <a:schemeClr val="tx1"/>
                </a:solidFill>
                <a:effectLst/>
                <a:latin typeface="+mn-lt"/>
                <a:ea typeface="+mn-ea"/>
                <a:cs typeface="+mn-cs"/>
              </a:rPr>
              <a:t>Pour débuter, on doit ouvrir une session de travail puis créer un enregistrement de métadonnée à partir du menu Administration.</a:t>
            </a:r>
            <a:r>
              <a:rPr lang="fr-CA" dirty="0" smtClean="0"/>
              <a:t> </a:t>
            </a:r>
            <a:r>
              <a:rPr lang="fr-CA" sz="1200" b="1" i="0" u="none" strike="noStrike" kern="1200" dirty="0" smtClean="0">
                <a:solidFill>
                  <a:schemeClr val="tx1"/>
                </a:solidFill>
                <a:effectLst/>
                <a:latin typeface="+mn-lt"/>
                <a:ea typeface="+mn-ea"/>
                <a:cs typeface="+mn-cs"/>
              </a:rPr>
              <a:t>La première section porte sur l'information liée aux métadonnées. </a:t>
            </a:r>
            <a:r>
              <a:rPr lang="fr-CA" dirty="0" smtClean="0"/>
              <a:t> </a:t>
            </a:r>
            <a:r>
              <a:rPr lang="fr-CA" sz="1200" b="0" i="0" u="none" strike="noStrike" kern="1200" dirty="0" smtClean="0">
                <a:solidFill>
                  <a:schemeClr val="tx1"/>
                </a:solidFill>
                <a:effectLst/>
                <a:latin typeface="+mn-lt"/>
                <a:ea typeface="+mn-ea"/>
                <a:cs typeface="+mn-cs"/>
              </a:rPr>
              <a:t>Dans cette section, on doit choisir le type de ressources.  Pour un jeu de données garder la valeur inscrite.  Pour une collection, choisir série. </a:t>
            </a:r>
            <a:r>
              <a:rPr lang="fr-CA" dirty="0" smtClean="0"/>
              <a:t> </a:t>
            </a:r>
            <a:r>
              <a:rPr lang="fr-CA" sz="1200" b="0" i="0" u="none" strike="noStrike" kern="1200" dirty="0" smtClean="0">
                <a:solidFill>
                  <a:schemeClr val="tx1"/>
                </a:solidFill>
                <a:effectLst/>
                <a:latin typeface="+mn-lt"/>
                <a:ea typeface="+mn-ea"/>
                <a:cs typeface="+mn-cs"/>
              </a:rPr>
              <a:t>Le premier contact demandé est celui qui est responsable de la métadonnée.  On doit fournir minimalement l'organisation, son courriel et son rôle. </a:t>
            </a:r>
            <a:r>
              <a:rPr lang="fr-CA" dirty="0" smtClean="0"/>
              <a:t> </a:t>
            </a:r>
            <a:r>
              <a:rPr lang="fr-CA" sz="1200" b="0" i="0" u="none" strike="noStrike" kern="1200" dirty="0" smtClean="0">
                <a:solidFill>
                  <a:schemeClr val="tx1"/>
                </a:solidFill>
                <a:effectLst/>
                <a:latin typeface="+mn-lt"/>
                <a:ea typeface="+mn-ea"/>
                <a:cs typeface="+mn-cs"/>
              </a:rPr>
              <a:t>Choisir, dans la liste déroulante, l'organisation responsable de la métadonnées. Au besoin inscrire une sous-organisation, tel que le secteur, la direction et la division séparée par le caractère "point virgule"</a:t>
            </a:r>
            <a:r>
              <a:rPr lang="fr-CA" dirty="0" smtClean="0"/>
              <a:t> </a:t>
            </a:r>
            <a:r>
              <a:rPr lang="fr-CA" sz="1200" b="0" i="0" u="none" strike="noStrike" kern="1200" dirty="0" smtClean="0">
                <a:solidFill>
                  <a:schemeClr val="tx1"/>
                </a:solidFill>
                <a:effectLst/>
                <a:latin typeface="+mn-lt"/>
                <a:ea typeface="+mn-ea"/>
                <a:cs typeface="+mn-cs"/>
              </a:rPr>
              <a:t>Inscrire le courriel dans l'onglet français et anglais </a:t>
            </a:r>
            <a:r>
              <a:rPr lang="fr-CA" dirty="0" smtClean="0"/>
              <a:t> </a:t>
            </a:r>
            <a:r>
              <a:rPr lang="fr-CA" sz="1200" b="0" i="0" u="none" strike="noStrike" kern="1200" dirty="0" smtClean="0">
                <a:solidFill>
                  <a:schemeClr val="tx1"/>
                </a:solidFill>
                <a:effectLst/>
                <a:latin typeface="+mn-lt"/>
                <a:ea typeface="+mn-ea"/>
                <a:cs typeface="+mn-cs"/>
              </a:rPr>
              <a:t>Choisir le rôle du contact à partir de la liste déroulante. On suggère Contact.</a:t>
            </a:r>
            <a:r>
              <a:rPr lang="fr-CA" dirty="0" smtClean="0"/>
              <a:t> </a:t>
            </a:r>
            <a:r>
              <a:rPr lang="fr-CA" sz="1200" b="1" i="0" u="none" strike="noStrike" kern="1200" dirty="0" smtClean="0">
                <a:solidFill>
                  <a:schemeClr val="tx1"/>
                </a:solidFill>
                <a:effectLst/>
                <a:latin typeface="+mn-lt"/>
                <a:ea typeface="+mn-ea"/>
                <a:cs typeface="+mn-cs"/>
              </a:rPr>
              <a:t>La deuxième section porte sur  l'identification des données.</a:t>
            </a:r>
            <a:r>
              <a:rPr lang="fr-CA" dirty="0" smtClean="0"/>
              <a:t> </a:t>
            </a:r>
            <a:r>
              <a:rPr lang="fr-CA" sz="1200" b="0" i="0" u="none" strike="noStrike" kern="1200" dirty="0" smtClean="0">
                <a:solidFill>
                  <a:schemeClr val="tx1"/>
                </a:solidFill>
                <a:effectLst/>
                <a:latin typeface="+mn-lt"/>
                <a:ea typeface="+mn-ea"/>
                <a:cs typeface="+mn-cs"/>
              </a:rPr>
              <a:t> Dans cette section,  on doit  fournir le Titre de la métadonnées. Ce titre correspondra celui affiché dans la page de recherche du catalogue. Assurez-vous de respecter les règles de nommages de la PGF.</a:t>
            </a:r>
            <a:r>
              <a:rPr lang="fr-CA" dirty="0" smtClean="0"/>
              <a:t> </a:t>
            </a:r>
            <a:r>
              <a:rPr lang="fr-CA" sz="1200" b="0" i="0" u="none" strike="noStrike" kern="1200" dirty="0" smtClean="0">
                <a:solidFill>
                  <a:schemeClr val="tx1"/>
                </a:solidFill>
                <a:effectLst/>
                <a:latin typeface="+mn-lt"/>
                <a:ea typeface="+mn-ea"/>
                <a:cs typeface="+mn-cs"/>
              </a:rPr>
              <a:t>Fournir la date de création et la de </a:t>
            </a:r>
            <a:r>
              <a:rPr lang="fr-CA" sz="1200" b="0" i="0" u="none" strike="noStrike" kern="1200" dirty="0" err="1" smtClean="0">
                <a:solidFill>
                  <a:schemeClr val="tx1"/>
                </a:solidFill>
                <a:effectLst/>
                <a:latin typeface="+mn-lt"/>
                <a:ea typeface="+mn-ea"/>
                <a:cs typeface="+mn-cs"/>
              </a:rPr>
              <a:t>pulication</a:t>
            </a:r>
            <a:r>
              <a:rPr lang="fr-CA" sz="1200" b="0" i="0" u="none" strike="noStrike" kern="1200" dirty="0" smtClean="0">
                <a:solidFill>
                  <a:schemeClr val="tx1"/>
                </a:solidFill>
                <a:effectLst/>
                <a:latin typeface="+mn-lt"/>
                <a:ea typeface="+mn-ea"/>
                <a:cs typeface="+mn-cs"/>
              </a:rPr>
              <a:t> pour ces données.</a:t>
            </a:r>
            <a:r>
              <a:rPr lang="fr-CA" dirty="0" smtClean="0"/>
              <a:t> </a:t>
            </a:r>
            <a:r>
              <a:rPr lang="fr-CA" sz="1200" b="0" i="0" u="none" strike="noStrike" kern="1200" dirty="0" smtClean="0">
                <a:solidFill>
                  <a:schemeClr val="tx1"/>
                </a:solidFill>
                <a:effectLst/>
                <a:latin typeface="+mn-lt"/>
                <a:ea typeface="+mn-ea"/>
                <a:cs typeface="+mn-cs"/>
              </a:rPr>
              <a:t>Pour le résumé, les </a:t>
            </a:r>
            <a:r>
              <a:rPr lang="fr-CA" sz="1200" b="0" i="0" u="none" strike="noStrike" kern="1200" dirty="0" err="1" smtClean="0">
                <a:solidFill>
                  <a:schemeClr val="tx1"/>
                </a:solidFill>
                <a:effectLst/>
                <a:latin typeface="+mn-lt"/>
                <a:ea typeface="+mn-ea"/>
                <a:cs typeface="+mn-cs"/>
              </a:rPr>
              <a:t>premièrs</a:t>
            </a:r>
            <a:r>
              <a:rPr lang="fr-CA" sz="1200" b="0" i="0" u="none" strike="noStrike" kern="1200" dirty="0" smtClean="0">
                <a:solidFill>
                  <a:schemeClr val="tx1"/>
                </a:solidFill>
                <a:effectLst/>
                <a:latin typeface="+mn-lt"/>
                <a:ea typeface="+mn-ea"/>
                <a:cs typeface="+mn-cs"/>
              </a:rPr>
              <a:t> mots et les premières phrases doivent permettre de déterminer si le jeux de données est pertinent pour l'usager du catalogue. Donc, inscrire l'essentiel de la description dans les premières lignes. Poursuivre avec les détails.</a:t>
            </a:r>
            <a:r>
              <a:rPr lang="fr-CA" dirty="0" smtClean="0"/>
              <a:t> </a:t>
            </a:r>
            <a:r>
              <a:rPr lang="fr-CA" sz="1200" b="0" i="0" u="none" strike="noStrike" kern="1200" dirty="0" smtClean="0">
                <a:solidFill>
                  <a:schemeClr val="tx1"/>
                </a:solidFill>
                <a:effectLst/>
                <a:latin typeface="+mn-lt"/>
                <a:ea typeface="+mn-ea"/>
                <a:cs typeface="+mn-cs"/>
              </a:rPr>
              <a:t>Sélectionner l'état du jeu de données</a:t>
            </a:r>
            <a:r>
              <a:rPr lang="fr-CA" dirty="0" smtClean="0"/>
              <a:t> </a:t>
            </a:r>
            <a:r>
              <a:rPr lang="fr-CA" sz="1200" b="0" i="0" u="none" strike="noStrike" kern="1200" dirty="0" smtClean="0">
                <a:solidFill>
                  <a:schemeClr val="tx1"/>
                </a:solidFill>
                <a:effectLst/>
                <a:latin typeface="+mn-lt"/>
                <a:ea typeface="+mn-ea"/>
                <a:cs typeface="+mn-cs"/>
              </a:rPr>
              <a:t>Pour l'élément Langue, que l'on retrouve dans cette section "Identification des données", il s'agit de la langue des données.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Si les données ne comportent aucun contenu linguistique, tel qu'une image ou un modèle numérique d'élévation, choisir "Pas de contenu linguistique".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Si les données sont bilingues, répéter le champs pour spécifier les deux langues.</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Dans l'exemple, nous simulerons des données disponibles dans les deux langues officielles.</a:t>
            </a:r>
            <a:r>
              <a:rPr lang="fr-CA" dirty="0" smtClean="0"/>
              <a:t> </a:t>
            </a:r>
            <a:r>
              <a:rPr lang="fr-CA" sz="1200" b="0" i="0" u="none" strike="noStrike" kern="1200" dirty="0" smtClean="0">
                <a:solidFill>
                  <a:schemeClr val="tx1"/>
                </a:solidFill>
                <a:effectLst/>
                <a:latin typeface="+mn-lt"/>
                <a:ea typeface="+mn-ea"/>
                <a:cs typeface="+mn-cs"/>
              </a:rPr>
              <a:t>Choisir la catégorie thématique qui représente le mieux le jeu de données. Si plus d'une catégorie représente vos données, répéter le champ avec les catégories appropriées.</a:t>
            </a:r>
            <a:r>
              <a:rPr lang="fr-CA" dirty="0" smtClean="0"/>
              <a:t> </a:t>
            </a:r>
            <a:r>
              <a:rPr lang="fr-CA" sz="1200" b="0" i="0" u="none" strike="noStrike" kern="1200" dirty="0" smtClean="0">
                <a:solidFill>
                  <a:schemeClr val="tx1"/>
                </a:solidFill>
                <a:effectLst/>
                <a:latin typeface="+mn-lt"/>
                <a:ea typeface="+mn-ea"/>
                <a:cs typeface="+mn-cs"/>
              </a:rPr>
              <a:t>Sélectionner la Fréquence de mise à jour qui s'applique à vos données</a:t>
            </a:r>
            <a:r>
              <a:rPr lang="fr-CA" dirty="0" smtClean="0"/>
              <a:t> </a:t>
            </a:r>
            <a:r>
              <a:rPr lang="fr-CA" sz="1200" b="0" i="0" u="none" strike="noStrike" kern="1200" dirty="0" smtClean="0">
                <a:solidFill>
                  <a:schemeClr val="tx1"/>
                </a:solidFill>
                <a:effectLst/>
                <a:latin typeface="+mn-lt"/>
                <a:ea typeface="+mn-ea"/>
                <a:cs typeface="+mn-cs"/>
              </a:rPr>
              <a:t>Sélectionner le type de représentation qui s'applique  à vos données</a:t>
            </a:r>
            <a:r>
              <a:rPr lang="fr-CA" dirty="0" smtClean="0"/>
              <a:t> </a:t>
            </a:r>
            <a:r>
              <a:rPr lang="fr-CA" sz="1200" b="0" i="0" u="none" strike="noStrike" kern="1200" dirty="0" smtClean="0">
                <a:solidFill>
                  <a:schemeClr val="tx1"/>
                </a:solidFill>
                <a:effectLst/>
                <a:latin typeface="+mn-lt"/>
                <a:ea typeface="+mn-ea"/>
                <a:cs typeface="+mn-cs"/>
              </a:rPr>
              <a:t>Inscrire un contact </a:t>
            </a:r>
            <a:r>
              <a:rPr lang="fr-CA" sz="1200" b="0" i="0" u="none" strike="noStrike" kern="1200" dirty="0" err="1" smtClean="0">
                <a:solidFill>
                  <a:schemeClr val="tx1"/>
                </a:solidFill>
                <a:effectLst/>
                <a:latin typeface="+mn-lt"/>
                <a:ea typeface="+mn-ea"/>
                <a:cs typeface="+mn-cs"/>
              </a:rPr>
              <a:t>reponsable</a:t>
            </a:r>
            <a:r>
              <a:rPr lang="fr-CA" sz="1200" b="0" i="0" u="none" strike="noStrike" kern="1200" dirty="0" smtClean="0">
                <a:solidFill>
                  <a:schemeClr val="tx1"/>
                </a:solidFill>
                <a:effectLst/>
                <a:latin typeface="+mn-lt"/>
                <a:ea typeface="+mn-ea"/>
                <a:cs typeface="+mn-cs"/>
              </a:rPr>
              <a:t> de la donnée.  On doit fournir minimalement l'organisation, son courriel et son rôle. On suggère Contact.</a:t>
            </a:r>
            <a:r>
              <a:rPr lang="fr-CA" dirty="0" smtClean="0"/>
              <a:t> </a:t>
            </a:r>
            <a:r>
              <a:rPr lang="fr-CA" sz="1200" b="0" i="0" u="none" strike="noStrike" kern="1200" dirty="0" smtClean="0">
                <a:solidFill>
                  <a:schemeClr val="tx1"/>
                </a:solidFill>
                <a:effectLst/>
                <a:latin typeface="+mn-lt"/>
                <a:ea typeface="+mn-ea"/>
                <a:cs typeface="+mn-cs"/>
              </a:rPr>
              <a:t>Pour les mots-clés,  sélectionnez  au moins un mot-clé parmi la liste déroulante des Sujets de base du gouvernement du Canada. Sélectionner tous les mots-clés qui décrivent avec justesse vos données.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On ajoute des mots-clés supplémentaires à la section "Ajouter des  mots-clés en texte libre". Assurez-vous d'inscrire tous les mots-clés qui décrivent avec justesse votre jeu de données.</a:t>
            </a:r>
            <a:r>
              <a:rPr lang="fr-CA" dirty="0" smtClean="0"/>
              <a:t>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1672350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b="0" i="0" u="none" strike="noStrike" kern="1200" dirty="0" smtClean="0">
                <a:solidFill>
                  <a:schemeClr val="tx1"/>
                </a:solidFill>
                <a:effectLst/>
                <a:latin typeface="+mn-lt"/>
                <a:ea typeface="+mn-ea"/>
                <a:cs typeface="+mn-cs"/>
              </a:rPr>
              <a:t>Pour les contraintes sur la ressource, la licence du gouvernement ouvert est inscrite par défaut.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Si des restrictions particulières s'appliquent, les inscrire sous "Autres contraintes", et choisir "Autres restrictions" sous "Contraintes d'accès" ou "Contrainte d'utilisation", selon le cas.</a:t>
            </a:r>
            <a:r>
              <a:rPr lang="fr-CA" dirty="0" smtClean="0"/>
              <a:t> </a:t>
            </a:r>
            <a:r>
              <a:rPr lang="fr-CA" sz="1200" b="0" i="0" u="none" strike="noStrike" kern="1200" dirty="0" smtClean="0">
                <a:solidFill>
                  <a:schemeClr val="tx1"/>
                </a:solidFill>
                <a:effectLst/>
                <a:latin typeface="+mn-lt"/>
                <a:ea typeface="+mn-ea"/>
                <a:cs typeface="+mn-cs"/>
              </a:rPr>
              <a:t>Pour l'étendue temporelle, indiquer la période de temps couverte par le jeu de données.  La date de fin n'est pas requise, si le jeux de données est maintenu à jour en continu.</a:t>
            </a:r>
            <a:r>
              <a:rPr lang="fr-CA" dirty="0" smtClean="0"/>
              <a:t> </a:t>
            </a:r>
            <a:r>
              <a:rPr lang="fr-CA" sz="1200" b="0" i="0" u="none" strike="noStrike" kern="1200" dirty="0" smtClean="0">
                <a:solidFill>
                  <a:schemeClr val="tx1"/>
                </a:solidFill>
                <a:effectLst/>
                <a:latin typeface="+mn-lt"/>
                <a:ea typeface="+mn-ea"/>
                <a:cs typeface="+mn-cs"/>
              </a:rPr>
              <a:t>Fournir l'étendue géographique qui correspond aux données mises en ligne.</a:t>
            </a:r>
            <a:r>
              <a:rPr lang="fr-CA" dirty="0" smtClean="0"/>
              <a:t> </a:t>
            </a:r>
            <a:r>
              <a:rPr lang="fr-CA" sz="1200" b="0" i="0" u="none" strike="noStrike" kern="1200" dirty="0" smtClean="0">
                <a:solidFill>
                  <a:schemeClr val="tx1"/>
                </a:solidFill>
                <a:effectLst/>
                <a:latin typeface="+mn-lt"/>
                <a:ea typeface="+mn-ea"/>
                <a:cs typeface="+mn-cs"/>
              </a:rPr>
              <a:t>Fournir tous les systèmes de références dans lequel les données sont rendues disponibles.  </a:t>
            </a:r>
            <a:r>
              <a:rPr lang="fr-CA" dirty="0" smtClean="0"/>
              <a:t> </a:t>
            </a:r>
            <a:r>
              <a:rPr lang="fr-CA" sz="1200" b="1" i="0" u="none" strike="noStrike" kern="1200" dirty="0" smtClean="0">
                <a:solidFill>
                  <a:schemeClr val="tx1"/>
                </a:solidFill>
                <a:effectLst/>
                <a:latin typeface="+mn-lt"/>
                <a:ea typeface="+mn-ea"/>
                <a:cs typeface="+mn-cs"/>
              </a:rPr>
              <a:t>Nous sommes maintenant à la dernière section, celle qui porte sur la distribution.</a:t>
            </a:r>
            <a:r>
              <a:rPr lang="fr-CA" dirty="0" smtClean="0"/>
              <a:t> </a:t>
            </a:r>
            <a:r>
              <a:rPr lang="fr-CA" sz="1200" b="0" i="0" u="none" strike="noStrike" kern="1200" dirty="0" smtClean="0">
                <a:solidFill>
                  <a:schemeClr val="tx1"/>
                </a:solidFill>
                <a:effectLst/>
                <a:latin typeface="+mn-lt"/>
                <a:ea typeface="+mn-ea"/>
                <a:cs typeface="+mn-cs"/>
              </a:rPr>
              <a:t>Fournir tous les formats dans lequel les données sont distribuées.</a:t>
            </a:r>
            <a:r>
              <a:rPr lang="fr-CA" dirty="0" smtClean="0"/>
              <a:t> </a:t>
            </a:r>
            <a:r>
              <a:rPr lang="fr-CA" sz="1200" b="0" i="0" u="none" strike="noStrike" kern="1200" dirty="0" smtClean="0">
                <a:solidFill>
                  <a:schemeClr val="tx1"/>
                </a:solidFill>
                <a:effectLst/>
                <a:latin typeface="+mn-lt"/>
                <a:ea typeface="+mn-ea"/>
                <a:cs typeface="+mn-cs"/>
              </a:rPr>
              <a:t>Fournir le contact de distribution, soit l'organisation, son courriel et son rôle.</a:t>
            </a:r>
            <a:r>
              <a:rPr lang="fr-CA" dirty="0" smtClean="0"/>
              <a:t> </a:t>
            </a:r>
            <a:r>
              <a:rPr lang="fr-CA" sz="1200" b="0" i="0" u="none" strike="noStrike" kern="1200" dirty="0" smtClean="0">
                <a:solidFill>
                  <a:schemeClr val="tx1"/>
                </a:solidFill>
                <a:effectLst/>
                <a:latin typeface="+mn-lt"/>
                <a:ea typeface="+mn-ea"/>
                <a:cs typeface="+mn-cs"/>
              </a:rPr>
              <a:t> </a:t>
            </a:r>
            <a:r>
              <a:rPr lang="fr-CA" dirty="0" smtClean="0"/>
              <a:t> </a:t>
            </a:r>
            <a:r>
              <a:rPr lang="fr-CA" sz="1200" b="0" i="0" u="none" strike="noStrike" kern="1200" dirty="0" smtClean="0">
                <a:solidFill>
                  <a:schemeClr val="tx1"/>
                </a:solidFill>
                <a:effectLst/>
                <a:latin typeface="+mn-lt"/>
                <a:ea typeface="+mn-ea"/>
                <a:cs typeface="+mn-cs"/>
              </a:rPr>
              <a:t>L'ajout de services cartographique est essentiel pour permettre l'affichage des données dans le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de la PGF.</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Cette section étant sujet à une mise à jour plus fréquente,  un module distinct y est accordé.  Voir le module Créer une métadonnées - Saisie des sources cartographiques.</a:t>
            </a:r>
            <a:r>
              <a:rPr lang="fr-CA" dirty="0" smtClean="0"/>
              <a:t> </a:t>
            </a:r>
            <a:r>
              <a:rPr lang="fr-CA" sz="1200" b="0" i="0" u="none" strike="noStrike" kern="1200" dirty="0" smtClean="0">
                <a:solidFill>
                  <a:schemeClr val="tx1"/>
                </a:solidFill>
                <a:effectLst/>
                <a:latin typeface="+mn-lt"/>
                <a:ea typeface="+mn-ea"/>
                <a:cs typeface="+mn-cs"/>
              </a:rPr>
              <a:t>Sous  Ajouter une </a:t>
            </a:r>
            <a:r>
              <a:rPr lang="fr-CA" sz="1200" b="0" i="0" u="none" strike="noStrike" kern="1200" dirty="0" err="1" smtClean="0">
                <a:solidFill>
                  <a:schemeClr val="tx1"/>
                </a:solidFill>
                <a:effectLst/>
                <a:latin typeface="+mn-lt"/>
                <a:ea typeface="+mn-ea"/>
                <a:cs typeface="+mn-cs"/>
              </a:rPr>
              <a:t>ressiource</a:t>
            </a:r>
            <a:r>
              <a:rPr lang="fr-CA" sz="1200" b="0" i="0" u="none" strike="noStrike" kern="1200" dirty="0" smtClean="0">
                <a:solidFill>
                  <a:schemeClr val="tx1"/>
                </a:solidFill>
                <a:effectLst/>
                <a:latin typeface="+mn-lt"/>
                <a:ea typeface="+mn-ea"/>
                <a:cs typeface="+mn-cs"/>
              </a:rPr>
              <a:t> de données , on peut inscrire toutes les autres ressources qui seront disponible en téléchargement, que ce soit des données , des documents d'appoint, des applications et des API  ou d'autres services cartographiques non compatibles avec le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de la PGF. </a:t>
            </a:r>
            <a:r>
              <a:rPr lang="fr-CA" dirty="0" smtClean="0"/>
              <a:t> </a:t>
            </a:r>
            <a:r>
              <a:rPr lang="fr-CA" sz="1200" b="0" i="0" u="none" strike="noStrike" kern="1200" dirty="0" smtClean="0">
                <a:solidFill>
                  <a:schemeClr val="tx1"/>
                </a:solidFill>
                <a:effectLst/>
                <a:latin typeface="+mn-lt"/>
                <a:ea typeface="+mn-ea"/>
                <a:cs typeface="+mn-cs"/>
              </a:rPr>
              <a:t>Quelques soit la ressource à inscrire, on doit fournir le point d'accès, soit l'adresse l'URL</a:t>
            </a:r>
            <a:r>
              <a:rPr lang="fr-CA" dirty="0" smtClean="0"/>
              <a:t> </a:t>
            </a:r>
            <a:r>
              <a:rPr lang="fr-CA" sz="1200" b="0" i="0" u="none" strike="noStrike" kern="1200" dirty="0" smtClean="0">
                <a:solidFill>
                  <a:schemeClr val="tx1"/>
                </a:solidFill>
                <a:effectLst/>
                <a:latin typeface="+mn-lt"/>
                <a:ea typeface="+mn-ea"/>
                <a:cs typeface="+mn-cs"/>
              </a:rPr>
              <a:t>Inscrire le nom en anglais et en français correspondant à la ressource</a:t>
            </a:r>
            <a:r>
              <a:rPr lang="fr-CA" dirty="0" smtClean="0"/>
              <a:t> </a:t>
            </a:r>
            <a:r>
              <a:rPr lang="fr-CA" sz="1200" b="0" i="0" u="none" strike="noStrike" kern="1200" dirty="0" smtClean="0">
                <a:solidFill>
                  <a:schemeClr val="tx1"/>
                </a:solidFill>
                <a:effectLst/>
                <a:latin typeface="+mn-lt"/>
                <a:ea typeface="+mn-ea"/>
                <a:cs typeface="+mn-cs"/>
              </a:rPr>
              <a:t>Inscrire le protocole. Le protocole correspond aux caractères précédant les 2 points de l'URL.</a:t>
            </a:r>
            <a:r>
              <a:rPr lang="fr-CA" dirty="0" smtClean="0"/>
              <a:t> </a:t>
            </a:r>
            <a:r>
              <a:rPr lang="fr-CA" sz="1200" b="0" i="0" u="none" strike="noStrike" kern="1200" dirty="0" smtClean="0">
                <a:solidFill>
                  <a:schemeClr val="tx1"/>
                </a:solidFill>
                <a:effectLst/>
                <a:latin typeface="+mn-lt"/>
                <a:ea typeface="+mn-ea"/>
                <a:cs typeface="+mn-cs"/>
              </a:rPr>
              <a:t>Sélectionner le type de contenu, soit: Service Web, Ensemble de données, document d'appoint, API ou application. Attention de ne pas confondre Application avec API.  Un API est un programme servant d'interface, il est appelé par une application. L'API est   généralement en format JSON ou XML.</a:t>
            </a:r>
            <a:r>
              <a:rPr lang="fr-CA" dirty="0" smtClean="0"/>
              <a:t> </a:t>
            </a:r>
            <a:r>
              <a:rPr lang="fr-CA" sz="1200" b="0" i="0" u="none" strike="noStrike" kern="1200" dirty="0" smtClean="0">
                <a:solidFill>
                  <a:schemeClr val="tx1"/>
                </a:solidFill>
                <a:effectLst/>
                <a:latin typeface="+mn-lt"/>
                <a:ea typeface="+mn-ea"/>
                <a:cs typeface="+mn-cs"/>
              </a:rPr>
              <a:t>Sélectionner le format de la ressource.</a:t>
            </a:r>
            <a:r>
              <a:rPr lang="fr-CA" dirty="0" smtClean="0"/>
              <a:t> </a:t>
            </a:r>
            <a:r>
              <a:rPr lang="fr-CA" sz="1200" b="0" i="0" u="none" strike="noStrike" kern="1200" dirty="0" smtClean="0">
                <a:solidFill>
                  <a:schemeClr val="tx1"/>
                </a:solidFill>
                <a:effectLst/>
                <a:latin typeface="+mn-lt"/>
                <a:ea typeface="+mn-ea"/>
                <a:cs typeface="+mn-cs"/>
              </a:rPr>
              <a:t>Sélectionner la langue de la ressource.  Lorsque la ressource est dans les deux langues officielles, sélectionner les 2 langues à l'aide de la touche Contrôle</a:t>
            </a:r>
            <a:r>
              <a:rPr lang="fr-CA" dirty="0" smtClean="0"/>
              <a:t> </a:t>
            </a:r>
            <a:r>
              <a:rPr lang="fr-CA" sz="1200" b="0" i="0" u="none" strike="noStrike" kern="1200" dirty="0" smtClean="0">
                <a:solidFill>
                  <a:schemeClr val="tx1"/>
                </a:solidFill>
                <a:effectLst/>
                <a:latin typeface="+mn-lt"/>
                <a:ea typeface="+mn-ea"/>
                <a:cs typeface="+mn-cs"/>
              </a:rPr>
              <a:t>Vous avez maintenant compléter la saisie des métadonnées.</a:t>
            </a:r>
            <a:r>
              <a:rPr lang="fr-CA" dirty="0" smtClean="0"/>
              <a:t> </a:t>
            </a:r>
            <a:r>
              <a:rPr lang="fr-CA" sz="1200" b="0" i="0" u="none" strike="noStrike" kern="1200" dirty="0" smtClean="0">
                <a:solidFill>
                  <a:schemeClr val="tx1"/>
                </a:solidFill>
                <a:effectLst/>
                <a:latin typeface="+mn-lt"/>
                <a:ea typeface="+mn-ea"/>
                <a:cs typeface="+mn-cs"/>
              </a:rPr>
              <a:t>Valider l'enregistrement.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Sélectionner l'opération "Vérifier" et soumettre.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Un message affichera un résumé des erreurs s'il y a lieu. Corriger les erreurs  et valider jusqu'à ce que la validation soit réussie. </a:t>
            </a:r>
            <a:r>
              <a:rPr lang="fr-CA" dirty="0" smtClean="0"/>
              <a:t> </a:t>
            </a:r>
            <a:r>
              <a:rPr lang="fr-CA" sz="1200" b="0" i="0" u="none" strike="noStrike" kern="1200" dirty="0" smtClean="0">
                <a:solidFill>
                  <a:schemeClr val="tx1"/>
                </a:solidFill>
                <a:effectLst/>
                <a:latin typeface="+mn-lt"/>
                <a:ea typeface="+mn-ea"/>
                <a:cs typeface="+mn-cs"/>
              </a:rPr>
              <a:t>Sauvegarder l'enregistrement.  </a:t>
            </a:r>
            <a:r>
              <a:rPr lang="fr-CA" dirty="0" smtClean="0"/>
              <a:t> </a:t>
            </a:r>
            <a:r>
              <a:rPr lang="fr-CA" sz="1200" b="0" i="0" u="none" strike="noStrike" kern="1200" dirty="0" smtClean="0">
                <a:solidFill>
                  <a:schemeClr val="tx1"/>
                </a:solidFill>
                <a:effectLst/>
                <a:latin typeface="+mn-lt"/>
                <a:ea typeface="+mn-ea"/>
                <a:cs typeface="+mn-cs"/>
              </a:rPr>
              <a:t>Une première version de votre enregistrement est créée.  Avant de passer à l'étape publication, assurez-vous que les données répondent aux critères de publication de votre organisation.  </a:t>
            </a:r>
            <a:br>
              <a:rPr lang="fr-CA" sz="1200" b="0" i="0" u="none" strike="noStrike" kern="1200" dirty="0" smtClean="0">
                <a:solidFill>
                  <a:schemeClr val="tx1"/>
                </a:solidFill>
                <a:effectLst/>
                <a:latin typeface="+mn-lt"/>
                <a:ea typeface="+mn-ea"/>
                <a:cs typeface="+mn-cs"/>
              </a:rPr>
            </a:br>
            <a:r>
              <a:rPr lang="fr-CA" sz="1200" b="0" i="0" u="none" strike="noStrike" kern="1200" smtClean="0">
                <a:solidFill>
                  <a:schemeClr val="tx1"/>
                </a:solidFill>
                <a:effectLst/>
                <a:latin typeface="+mn-lt"/>
                <a:ea typeface="+mn-ea"/>
                <a:cs typeface="+mn-cs"/>
              </a:rPr>
              <a:t>Se référer au module "Se préparer à la publication - Liste de vérifications"</a:t>
            </a:r>
            <a:r>
              <a:rPr lang="fr-CA" smtClean="0"/>
              <a:t> </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3304759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3166316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fr-CA" altLang="en-US" sz="2200" b="1" dirty="0" smtClean="0">
                <a:latin typeface="Tahoma" panose="020B0604030504040204" pitchFamily="34" charset="0"/>
                <a:ea typeface="Tahoma" panose="020B0604030504040204" pitchFamily="34" charset="0"/>
                <a:cs typeface="Tahoma" panose="020B0604030504040204" pitchFamily="34" charset="0"/>
              </a:rPr>
              <a:t>Créer un enregistrement</a:t>
            </a:r>
          </a:p>
          <a:p>
            <a:pPr algn="ctr">
              <a:spcBef>
                <a:spcPct val="20000"/>
              </a:spcBef>
            </a:pPr>
            <a:r>
              <a:rPr lang="fr-CA" sz="2400" dirty="0" smtClean="0"/>
              <a:t>Partie 2: Saisie de métadonnées</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28373"/>
    </mc:Choice>
    <mc:Fallback xmlns="">
      <p:transition spd="slow" advTm="28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86800" cy="706090"/>
          </a:xfrm>
        </p:spPr>
        <p:txBody>
          <a:bodyPr/>
          <a:lstStyle/>
          <a:p>
            <a:r>
              <a:rPr lang="fr-CA" dirty="0" smtClean="0"/>
              <a:t>Démo: Saisie de métadonnées</a:t>
            </a:r>
            <a:endParaRPr lang="en-CA" dirty="0"/>
          </a:p>
        </p:txBody>
      </p:sp>
      <p:pic>
        <p:nvPicPr>
          <p:cNvPr id="6" name="CB46E57">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438275" y="1143000"/>
            <a:ext cx="6265863"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015844237"/>
      </p:ext>
    </p:extLst>
  </p:cSld>
  <p:clrMapOvr>
    <a:masterClrMapping/>
  </p:clrMapOvr>
  <mc:AlternateContent xmlns:mc="http://schemas.openxmlformats.org/markup-compatibility/2006" xmlns:p14="http://schemas.microsoft.com/office/powerpoint/2010/main">
    <mc:Choice Requires="p14">
      <p:transition spd="slow" p14:dur="2000" advTm="343000"/>
    </mc:Choice>
    <mc:Fallback xmlns="">
      <p:transition spd="slow" advTm="34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201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a:t>Démo: Saisie de métadonnées</a:t>
            </a:r>
            <a:endParaRPr lang="en-CA" dirty="0"/>
          </a:p>
        </p:txBody>
      </p:sp>
      <p:pic>
        <p:nvPicPr>
          <p:cNvPr id="5" name="98C585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74862" y="1172098"/>
            <a:ext cx="6192688" cy="492496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609289990"/>
      </p:ext>
    </p:extLst>
  </p:cSld>
  <p:clrMapOvr>
    <a:masterClrMapping/>
  </p:clrMapOvr>
  <mc:AlternateContent xmlns:mc="http://schemas.openxmlformats.org/markup-compatibility/2006" xmlns:p14="http://schemas.microsoft.com/office/powerpoint/2010/main">
    <mc:Choice Requires="p14">
      <p:transition spd="slow" p14:dur="2000" advTm="324000"/>
    </mc:Choice>
    <mc:Fallback xmlns="">
      <p:transition spd="slow" advTm="32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26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Vous </a:t>
            </a:r>
            <a:r>
              <a:rPr lang="fr-CA" dirty="0" smtClean="0"/>
              <a:t>voulez en savoir davantage …</a:t>
            </a:r>
            <a:endParaRPr lang="fr-CA" dirty="0"/>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78429468"/>
      </p:ext>
    </p:extLst>
  </p:cSld>
  <p:clrMapOvr>
    <a:masterClrMapping/>
  </p:clrMapOvr>
  <mc:AlternateContent xmlns:mc="http://schemas.openxmlformats.org/markup-compatibility/2006" xmlns:p14="http://schemas.microsoft.com/office/powerpoint/2010/main">
    <mc:Choice Requires="p14">
      <p:transition spd="slow" p14:dur="2000" advTm="10380"/>
    </mc:Choice>
    <mc:Fallback xmlns="">
      <p:transition spd="slow" advTm="10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2832</TotalTime>
  <Words>415</Words>
  <Application>Microsoft Office PowerPoint</Application>
  <PresentationFormat>On-screen Show (4:3)</PresentationFormat>
  <Paragraphs>17</Paragraphs>
  <Slides>4</Slides>
  <Notes>4</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ＭＳ Ｐゴシック</vt:lpstr>
      <vt:lpstr>Arial</vt:lpstr>
      <vt:lpstr>Calibri</vt:lpstr>
      <vt:lpstr>Tahoma</vt:lpstr>
      <vt:lpstr>Wingdings</vt:lpstr>
      <vt:lpstr>Office Theme</vt:lpstr>
      <vt:lpstr>PowerPoint Presentation</vt:lpstr>
      <vt:lpstr>Démo: Saisie de métadonnées</vt:lpstr>
      <vt:lpstr>Démo: Saisie de métadonnées</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Chagnon, Benoit (OTT)</cp:lastModifiedBy>
  <cp:revision>187</cp:revision>
  <cp:lastPrinted>2017-09-06T14:24:39Z</cp:lastPrinted>
  <dcterms:created xsi:type="dcterms:W3CDTF">2015-09-10T13:46:21Z</dcterms:created>
  <dcterms:modified xsi:type="dcterms:W3CDTF">2018-03-08T19:40:46Z</dcterms:modified>
</cp:coreProperties>
</file>