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8.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1"/>
  </p:notesMasterIdLst>
  <p:sldIdLst>
    <p:sldId id="256" r:id="rId3"/>
    <p:sldId id="271" r:id="rId4"/>
    <p:sldId id="267" r:id="rId5"/>
    <p:sldId id="279" r:id="rId6"/>
    <p:sldId id="270" r:id="rId7"/>
    <p:sldId id="272" r:id="rId8"/>
    <p:sldId id="273" r:id="rId9"/>
    <p:sldId id="274" r:id="rId10"/>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547C"/>
    <a:srgbClr val="FFCC99"/>
    <a:srgbClr val="FFFFCC"/>
    <a:srgbClr val="3366CC"/>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79919" autoAdjust="0"/>
  </p:normalViewPr>
  <p:slideViewPr>
    <p:cSldViewPr>
      <p:cViewPr varScale="1">
        <p:scale>
          <a:sx n="90" d="100"/>
          <a:sy n="90" d="100"/>
        </p:scale>
        <p:origin x="426" y="108"/>
      </p:cViewPr>
      <p:guideLst>
        <p:guide orient="horz" pos="2160"/>
        <p:guide pos="2880"/>
      </p:guideLst>
    </p:cSldViewPr>
  </p:slideViewPr>
  <p:outlineViewPr>
    <p:cViewPr>
      <p:scale>
        <a:sx n="33" d="100"/>
        <a:sy n="33" d="100"/>
      </p:scale>
      <p:origin x="0" y="0"/>
    </p:cViewPr>
  </p:outlin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64820"/>
          </a:xfrm>
          <a:prstGeom prst="rect">
            <a:avLst/>
          </a:prstGeom>
        </p:spPr>
        <p:txBody>
          <a:bodyPr vert="horz" lIns="92307" tIns="46153" rIns="92307" bIns="46153" rtlCol="0"/>
          <a:lstStyle>
            <a:lvl1pPr algn="l">
              <a:defRPr sz="1200"/>
            </a:lvl1pPr>
          </a:lstStyle>
          <a:p>
            <a:endParaRPr lang="en-CA"/>
          </a:p>
        </p:txBody>
      </p:sp>
      <p:sp>
        <p:nvSpPr>
          <p:cNvPr id="3" name="Date Placeholder 2"/>
          <p:cNvSpPr>
            <a:spLocks noGrp="1"/>
          </p:cNvSpPr>
          <p:nvPr>
            <p:ph type="dt" idx="1"/>
          </p:nvPr>
        </p:nvSpPr>
        <p:spPr>
          <a:xfrm>
            <a:off x="3884615" y="0"/>
            <a:ext cx="2971800" cy="464820"/>
          </a:xfrm>
          <a:prstGeom prst="rect">
            <a:avLst/>
          </a:prstGeom>
        </p:spPr>
        <p:txBody>
          <a:bodyPr vert="horz" lIns="92307" tIns="46153" rIns="92307" bIns="46153" rtlCol="0"/>
          <a:lstStyle>
            <a:lvl1pPr algn="r">
              <a:defRPr sz="1200"/>
            </a:lvl1pPr>
          </a:lstStyle>
          <a:p>
            <a:fld id="{969F7C5A-D6FC-4359-B0A6-322DAD039A3C}" type="datetimeFigureOut">
              <a:rPr lang="en-CA" smtClean="0"/>
              <a:t>2018-03-08</a:t>
            </a:fld>
            <a:endParaRPr lang="en-CA"/>
          </a:p>
        </p:txBody>
      </p:sp>
      <p:sp>
        <p:nvSpPr>
          <p:cNvPr id="4" name="Slide Image Placeholder 3"/>
          <p:cNvSpPr>
            <a:spLocks noGrp="1" noRot="1" noChangeAspect="1"/>
          </p:cNvSpPr>
          <p:nvPr>
            <p:ph type="sldImg" idx="2"/>
          </p:nvPr>
        </p:nvSpPr>
        <p:spPr>
          <a:xfrm>
            <a:off x="1104900" y="695325"/>
            <a:ext cx="4648200" cy="3487738"/>
          </a:xfrm>
          <a:prstGeom prst="rect">
            <a:avLst/>
          </a:prstGeom>
          <a:noFill/>
          <a:ln w="12700">
            <a:solidFill>
              <a:prstClr val="black"/>
            </a:solidFill>
          </a:ln>
        </p:spPr>
        <p:txBody>
          <a:bodyPr vert="horz" lIns="92307" tIns="46153" rIns="92307" bIns="46153" rtlCol="0" anchor="ctr"/>
          <a:lstStyle/>
          <a:p>
            <a:endParaRPr lang="en-CA"/>
          </a:p>
        </p:txBody>
      </p:sp>
      <p:sp>
        <p:nvSpPr>
          <p:cNvPr id="5" name="Notes Placeholder 4"/>
          <p:cNvSpPr>
            <a:spLocks noGrp="1"/>
          </p:cNvSpPr>
          <p:nvPr>
            <p:ph type="body" sz="quarter" idx="3"/>
          </p:nvPr>
        </p:nvSpPr>
        <p:spPr>
          <a:xfrm>
            <a:off x="685801" y="4415791"/>
            <a:ext cx="5486400" cy="4183380"/>
          </a:xfrm>
          <a:prstGeom prst="rect">
            <a:avLst/>
          </a:prstGeom>
        </p:spPr>
        <p:txBody>
          <a:bodyPr vert="horz" lIns="92307" tIns="46153" rIns="92307" bIns="4615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1" y="8829967"/>
            <a:ext cx="2971800" cy="464820"/>
          </a:xfrm>
          <a:prstGeom prst="rect">
            <a:avLst/>
          </a:prstGeom>
        </p:spPr>
        <p:txBody>
          <a:bodyPr vert="horz" lIns="92307" tIns="46153" rIns="92307" bIns="46153" rtlCol="0" anchor="b"/>
          <a:lstStyle>
            <a:lvl1pPr algn="l">
              <a:defRPr sz="1200"/>
            </a:lvl1pPr>
          </a:lstStyle>
          <a:p>
            <a:endParaRPr lang="en-CA"/>
          </a:p>
        </p:txBody>
      </p:sp>
      <p:sp>
        <p:nvSpPr>
          <p:cNvPr id="7" name="Slide Number Placeholder 6"/>
          <p:cNvSpPr>
            <a:spLocks noGrp="1"/>
          </p:cNvSpPr>
          <p:nvPr>
            <p:ph type="sldNum" sz="quarter" idx="5"/>
          </p:nvPr>
        </p:nvSpPr>
        <p:spPr>
          <a:xfrm>
            <a:off x="3884615" y="8829967"/>
            <a:ext cx="2971800" cy="464820"/>
          </a:xfrm>
          <a:prstGeom prst="rect">
            <a:avLst/>
          </a:prstGeom>
        </p:spPr>
        <p:txBody>
          <a:bodyPr vert="horz" lIns="92307" tIns="46153" rIns="92307" bIns="46153" rtlCol="0" anchor="b"/>
          <a:lstStyle>
            <a:lvl1pPr algn="r">
              <a:defRPr sz="1200"/>
            </a:lvl1pPr>
          </a:lstStyle>
          <a:p>
            <a:fld id="{45986802-38FC-42D9-B26E-1EAD6091AB91}" type="slidenum">
              <a:rPr lang="en-CA" smtClean="0"/>
              <a:t>‹#›</a:t>
            </a:fld>
            <a:endParaRPr lang="en-CA"/>
          </a:p>
        </p:txBody>
      </p:sp>
    </p:spTree>
    <p:extLst>
      <p:ext uri="{BB962C8B-B14F-4D97-AF65-F5344CB8AC3E}">
        <p14:creationId xmlns:p14="http://schemas.microsoft.com/office/powerpoint/2010/main" val="1512118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slide" Target="../slides/slide8.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In this module, we will add web mapping services to a record being</a:t>
            </a:r>
            <a:r>
              <a:rPr lang="en-CA" baseline="0" dirty="0" smtClean="0"/>
              <a:t> c</a:t>
            </a:r>
            <a:r>
              <a:rPr lang="en-CA" dirty="0" smtClean="0"/>
              <a:t>reated. We will also discuss frequently encountered errors when registering map services in the catalog.</a:t>
            </a:r>
            <a:endParaRPr lang="fr-CA" baseline="0" dirty="0" smtClean="0"/>
          </a:p>
        </p:txBody>
      </p:sp>
      <p:sp>
        <p:nvSpPr>
          <p:cNvPr id="4" name="Slide Number Placeholder 3"/>
          <p:cNvSpPr>
            <a:spLocks noGrp="1"/>
          </p:cNvSpPr>
          <p:nvPr>
            <p:ph type="sldNum" sz="quarter" idx="10"/>
          </p:nvPr>
        </p:nvSpPr>
        <p:spPr/>
        <p:txBody>
          <a:bodyPr/>
          <a:lstStyle/>
          <a:p>
            <a:fld id="{45986802-38FC-42D9-B26E-1EAD6091AB91}" type="slidenum">
              <a:rPr lang="en-CA" smtClean="0"/>
              <a:t>1</a:t>
            </a:fld>
            <a:endParaRPr lang="en-CA"/>
          </a:p>
        </p:txBody>
      </p:sp>
    </p:spTree>
    <p:extLst>
      <p:ext uri="{BB962C8B-B14F-4D97-AF65-F5344CB8AC3E}">
        <p14:creationId xmlns:p14="http://schemas.microsoft.com/office/powerpoint/2010/main" val="733780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Adding map services to the metadata is essential for data to be displayed in the FGP Viewer. At least two entries must be entered: one that will allow the operation of the viewer in English and the other that will allow the operation of the viewer in French. You must register two entries even if you only have one service.</a:t>
            </a:r>
          </a:p>
          <a:p>
            <a:endParaRPr lang="en-CA" dirty="0" smtClean="0"/>
          </a:p>
          <a:p>
            <a:r>
              <a:rPr lang="en-CA" dirty="0" smtClean="0"/>
              <a:t>Make sure the map services are compatible with the FGP. For further information, refer to the module titled “What Types</a:t>
            </a:r>
            <a:r>
              <a:rPr lang="en-CA" baseline="0" dirty="0" smtClean="0"/>
              <a:t> of Web Map Services </a:t>
            </a:r>
            <a:r>
              <a:rPr lang="en-CA" dirty="0" smtClean="0"/>
              <a:t>are Compatible?”. Non-compatible map services should</a:t>
            </a:r>
            <a:r>
              <a:rPr lang="en-CA" baseline="0" dirty="0" smtClean="0"/>
              <a:t> be registered as</a:t>
            </a:r>
            <a:r>
              <a:rPr lang="en-CA" dirty="0" smtClean="0"/>
              <a:t> a data resource.</a:t>
            </a:r>
          </a:p>
        </p:txBody>
      </p:sp>
      <p:sp>
        <p:nvSpPr>
          <p:cNvPr id="4" name="Slide Number Placeholder 3"/>
          <p:cNvSpPr>
            <a:spLocks noGrp="1"/>
          </p:cNvSpPr>
          <p:nvPr>
            <p:ph type="sldNum" sz="quarter" idx="10"/>
          </p:nvPr>
        </p:nvSpPr>
        <p:spPr/>
        <p:txBody>
          <a:bodyPr/>
          <a:lstStyle/>
          <a:p>
            <a:fld id="{45986802-38FC-42D9-B26E-1EAD6091AB91}" type="slidenum">
              <a:rPr lang="en-CA" smtClean="0"/>
              <a:t>2</a:t>
            </a:fld>
            <a:endParaRPr lang="en-CA"/>
          </a:p>
        </p:txBody>
      </p:sp>
    </p:spTree>
    <p:extLst>
      <p:ext uri="{BB962C8B-B14F-4D97-AF65-F5344CB8AC3E}">
        <p14:creationId xmlns:p14="http://schemas.microsoft.com/office/powerpoint/2010/main" val="1576488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In this demonstration, we will register two entries for ESRI REST services and two entries for WMS services.</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Let's start with ESRI REST services.</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Edit in an existing metadata record.</a:t>
            </a:r>
            <a:br>
              <a:rPr lang="en-CA" sz="1200" kern="1200" dirty="0" smtClean="0">
                <a:solidFill>
                  <a:schemeClr val="tx1"/>
                </a:solidFill>
                <a:effectLst/>
                <a:latin typeface="+mn-lt"/>
                <a:ea typeface="+mn-ea"/>
                <a:cs typeface="+mn-cs"/>
              </a:rPr>
            </a:b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Go to the section Add a Map Service Resource and click Edit</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Setting the language to English for the service ensures the operation of the viewer in English.</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Copy the URL address corresponding to the English service.</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The catalog will attempt to detect whether the type of service is compatible.</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When successful, the protocol updates automatically.</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The "Cannot register this type of service" message usually indicates a non-accessible address.</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In this case, the address is wrong.</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Check if the URL is accessible by copying the service address into a WEB browser.</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In this case, the provided address has a syntax error. A typo correction is needed to access the service.</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For an ESRI REST service, you can register a layer by adding the / parameter and the layer number; in this example it is /0.</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The message "Can not register this type of layer, please provide a detailed URL" indicates an incompatibility with the current version of the catalog.</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Refer to the module titled "What Types of Web Map Services are compatible?".</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Copy the service address into a WEB browser.</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In this case, the identified layer is a "Group Layer" type, which is not accepted in the current version of the catalog.</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Go back to the Add Map Service Resource screen. Next go to the end of the service URL and ensure there are no numbers after the last forward slash. Do no press enter, but simply click on the white space outside the box.</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Selecting a layer from this drop-down list is the best way to choose a compatible layer.</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We will now provide a URL for an ESRI REST service, by selecting a layer from the drop-down list.</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Notice that the English and French Name fields will fill automatically.</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Check the registration. This English name will be displayed as the layer name in the legend of the English viewer. Modify these names as needed to best represent the data. Click on test Service, then click on Add.</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We will now repeat the same sequence and for "service language" we’ll specify French to ensure the service will be displayed in the French viewer.</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Click Add Map Service Resource</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This time, select French for the Service Language</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Add the corresponding French Web Map service URL</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Check the Name field. This name in French will be displayed as the layer name in the legend of the French viewer. Modify these names as needed so that they best represent the data.</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In the description section, check the default language and make sure that the language listed matches the data presented by this service.</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Test the service and then Add the service.</a:t>
            </a:r>
          </a:p>
          <a:p>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3</a:t>
            </a:fld>
            <a:endParaRPr lang="en-CA"/>
          </a:p>
        </p:txBody>
      </p:sp>
    </p:spTree>
    <p:extLst>
      <p:ext uri="{BB962C8B-B14F-4D97-AF65-F5344CB8AC3E}">
        <p14:creationId xmlns:p14="http://schemas.microsoft.com/office/powerpoint/2010/main" val="2831639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Go back to the Add Map Service Resource screen. Next go to the end of the service URL and ensure there are no numbers after the last forward slash. Do no press enter, but simply click on the white space outside the box.</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Selecting a layer from this drop-down list is the best way to choose a compatible layer.</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We will now provide a URL for an ESRI REST service, by selecting a layer from the drop-down list.</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Notice that the English and French Name fields will fill automatically.</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Check the registration. This English name will be displayed as the layer name in the legend of the English viewer. Modify these names as needed to best represent the data. Click on test Service, then click on Add.</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We will now repeat the same sequence and for "service language" we’ll specify French to ensure the service will be displayed in the French viewer.</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Click Add Map Service Resource</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This time, select French for the Service Language</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Add the corresponding French Web Map service URL</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Check the Name field. This name in French will be displayed as the layer name in the legend of the French viewer. Modify these names as needed so that they best represent the data.</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In the description section, check the default language and make sure that the language listed matches the data presented by this service.</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Test the service and then Add the service.</a:t>
            </a:r>
          </a:p>
          <a:p>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4</a:t>
            </a:fld>
            <a:endParaRPr lang="en-CA"/>
          </a:p>
        </p:txBody>
      </p:sp>
    </p:spTree>
    <p:extLst>
      <p:ext uri="{BB962C8B-B14F-4D97-AF65-F5344CB8AC3E}">
        <p14:creationId xmlns:p14="http://schemas.microsoft.com/office/powerpoint/2010/main" val="253312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We will continue with the registration of WMS services</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Click Add Map Service Resource</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Provide the URL for a WMS service.</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Non-standard WMS settings allow you to specify the layer, the format for the legend, and the format for displaying the characteristics of the elements.</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The Layer drop-down list allows you to select the layer name to display.</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Note that the drop-down list for choosing the layer name does not allow you to select a layer that has sublayers. To force the use of such a layer, add to the URL the parameter LAYERS = followed by the name of the layer.</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In our case, we will select a layer from the drop-down list.</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A drop-down list for the legend format will appear if the service has a legend.</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A step-by-step list for the item characteristics display format will appear if the service allows queries on items.</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The English and French Name fields will automatically populate.</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Check the registration.</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This English name will be displayed as the layer name in the legend of the English viewer.</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Modify these names as needed to best represent the data.</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In the description section, the value "Web Service" is automatically selected for the Content type, as well as the format that corresponds to the service. The pre-selected language is the language of the service. We must select the language (or languages) corresponding to the data presented by the service.</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Test and Add the service.</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We will now repeat the same sequence and specify French for "service language" to ensure the service will be viewed in the French viewer.</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Click Add Map Service Resource.</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Select French for the Service Language.</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Add the corresponding French WMS service URL.</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Be sure to specify the layer name, legend format, and display format for the feature characteristics.</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Check the Name field. This name in French will be displayed as the layer name in the legend of the French viewer.</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Change the names if needed so that they best represent the data.</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In the description section, check the default language and make sure that the language listed matches the data presented by this service.</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Test the service, and then Add the service.</a:t>
            </a:r>
          </a:p>
          <a:p>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5</a:t>
            </a:fld>
            <a:endParaRPr lang="en-CA"/>
          </a:p>
        </p:txBody>
      </p:sp>
    </p:spTree>
    <p:extLst>
      <p:ext uri="{BB962C8B-B14F-4D97-AF65-F5344CB8AC3E}">
        <p14:creationId xmlns:p14="http://schemas.microsoft.com/office/powerpoint/2010/main" val="27681147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CA" sz="1200" kern="1200" dirty="0" smtClean="0">
                <a:solidFill>
                  <a:schemeClr val="tx1"/>
                </a:solidFill>
                <a:effectLst/>
                <a:latin typeface="+mn-lt"/>
                <a:ea typeface="+mn-ea"/>
                <a:cs typeface="+mn-cs"/>
              </a:rPr>
              <a:t>In this demonstration, we will explain how to specify the type of service that will be used by the viewer.</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As in this case, when more than one service type is provided, you can force the use of one of the types, WMS or ESRI REST.</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Make sure the radio button is pressed for one of the services whose protocol corresponds to the desired service type.</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Do not worry about the language.</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In this record, we prefer to keep the ESRI REST protocol.</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We see that the button "Add to Map Cart" is assigned to the requested protocol.</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When the record is saved, the service information is also saved in an intermediate register, called RCS, which will be accessed by the FGP viewer.</a:t>
            </a:r>
          </a:p>
          <a:p>
            <a:endParaRPr lang="en-CA" dirty="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6</a:t>
            </a:fld>
            <a:endParaRPr lang="en-CA"/>
          </a:p>
        </p:txBody>
      </p:sp>
    </p:spTree>
    <p:extLst>
      <p:ext uri="{BB962C8B-B14F-4D97-AF65-F5344CB8AC3E}">
        <p14:creationId xmlns:p14="http://schemas.microsoft.com/office/powerpoint/2010/main" val="9458806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CA" sz="1200" kern="1200" dirty="0" smtClean="0">
                <a:solidFill>
                  <a:schemeClr val="tx1"/>
                </a:solidFill>
                <a:effectLst/>
                <a:latin typeface="+mn-lt"/>
                <a:ea typeface="+mn-ea"/>
                <a:cs typeface="+mn-cs"/>
              </a:rPr>
              <a:t>We will now check the performance of the map service in the viewer.</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Add the service in the Map Cart by clicking on the "Add to Map Cart" button.</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The language of the service does not matter. Then click on "View on map".</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Click on the layers icon.</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If no layer name appears in the legend, it is because the registration in the intermediate register (RCS) used by the viewer has not been filled-out. </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Therefore, the viewer is unable to find the display instructions. </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Check your service's access and compatibility, and contact FGP Customer Service if necessary.</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If the layer name is displayed but the visibility setting is off, then the service is not compatible with one of the two default base map reference systems; the Lambert Conformal Conic projection, or the Web Mercator projection.</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If the layer name is displayed and the visibility setting is active, but you do not see the data, choose the "Zoom to Layer Boundary" option to locate your data.</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You can check the service associated with the other language by switching the language of the viewer. We now have the information displayed in French.</a:t>
            </a:r>
          </a:p>
          <a:p>
            <a:endParaRPr lang="en-CA" dirty="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7</a:t>
            </a:fld>
            <a:endParaRPr lang="en-CA"/>
          </a:p>
        </p:txBody>
      </p:sp>
    </p:spTree>
    <p:extLst>
      <p:ext uri="{BB962C8B-B14F-4D97-AF65-F5344CB8AC3E}">
        <p14:creationId xmlns:p14="http://schemas.microsoft.com/office/powerpoint/2010/main" val="25254149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custDataLst>
              <p:tags r:id="rId1"/>
            </p:custDataLst>
          </p:nvPr>
        </p:nvSpPr>
        <p:spPr/>
      </p:sp>
      <p:sp>
        <p:nvSpPr>
          <p:cNvPr id="3" name="Espace réservé des notes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If you would like to know more about this topic, please contact the FGP customer service team</a:t>
            </a:r>
          </a:p>
        </p:txBody>
      </p:sp>
      <p:sp>
        <p:nvSpPr>
          <p:cNvPr id="4" name="Espace réservé du numéro de diapositive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86802-38FC-42D9-B26E-1EAD6091AB91}" type="slidenum">
              <a:rPr kumimoji="0" lang="en-CA"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CA"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4469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smtClean="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CA" dirty="0"/>
          </a:p>
        </p:txBody>
      </p:sp>
    </p:spTree>
    <p:extLst>
      <p:ext uri="{BB962C8B-B14F-4D97-AF65-F5344CB8AC3E}">
        <p14:creationId xmlns:p14="http://schemas.microsoft.com/office/powerpoint/2010/main" val="352005798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139170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418715023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18838003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169560076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smtClean="0"/>
              <a:t>Click to edit Master title style</a:t>
            </a:r>
            <a:endParaRPr lang="en-CA"/>
          </a:p>
        </p:txBody>
      </p:sp>
    </p:spTree>
    <p:extLst>
      <p:ext uri="{BB962C8B-B14F-4D97-AF65-F5344CB8AC3E}">
        <p14:creationId xmlns:p14="http://schemas.microsoft.com/office/powerpoint/2010/main" val="255537962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43377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7708537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3957312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41865592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0663929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CA" dirty="0"/>
          </a:p>
        </p:txBody>
      </p:sp>
    </p:spTree>
    <p:extLst>
      <p:ext uri="{BB962C8B-B14F-4D97-AF65-F5344CB8AC3E}">
        <p14:creationId xmlns:p14="http://schemas.microsoft.com/office/powerpoint/2010/main" val="31150669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4564900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509012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36364776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11246304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a:t>Click to edit Master title style</a:t>
            </a:r>
            <a:endParaRPr lang="en-CA"/>
          </a:p>
        </p:txBody>
      </p:sp>
    </p:spTree>
    <p:extLst>
      <p:ext uri="{BB962C8B-B14F-4D97-AF65-F5344CB8AC3E}">
        <p14:creationId xmlns:p14="http://schemas.microsoft.com/office/powerpoint/2010/main" val="26471738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21166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1250399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2000507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13698830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2405163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US" altLang="en-US" sz="1400" dirty="0" smtClean="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smtClean="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US"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fr-CA" sz="2000" dirty="0" smtClean="0">
                <a:solidFill>
                  <a:schemeClr val="bg1"/>
                </a:solidFill>
              </a:rPr>
              <a:t>GcGeo.gc.ca</a:t>
            </a:r>
            <a:endParaRPr lang="en-CA" sz="2000" dirty="0">
              <a:solidFill>
                <a:schemeClr val="bg1"/>
              </a:solidFill>
            </a:endParaRP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smtClean="0">
                <a:solidFill>
                  <a:schemeClr val="bg1"/>
                </a:solidFill>
              </a:rPr>
              <a:t>NRCan.fgp-pgf.RNCan@canada.ca</a:t>
            </a:r>
            <a:endParaRPr lang="en-CA" sz="1600" dirty="0">
              <a:solidFill>
                <a:schemeClr val="bg1"/>
              </a:solidFill>
            </a:endParaRPr>
          </a:p>
        </p:txBody>
      </p:sp>
    </p:spTree>
    <p:extLst>
      <p:ext uri="{BB962C8B-B14F-4D97-AF65-F5344CB8AC3E}">
        <p14:creationId xmlns:p14="http://schemas.microsoft.com/office/powerpoint/2010/main" val="3479553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CA" altLang="en-US" sz="1400" dirty="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CA"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en-CA" sz="2000" dirty="0">
                <a:solidFill>
                  <a:schemeClr val="bg1"/>
                </a:solidFill>
              </a:rPr>
              <a:t>GcGeo.gc.ca</a:t>
            </a: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a:solidFill>
                  <a:schemeClr val="bg1"/>
                </a:solidFill>
              </a:rPr>
              <a:t>NRCan.fgp-pgf.RNCan@canada.ca</a:t>
            </a:r>
          </a:p>
        </p:txBody>
      </p:sp>
    </p:spTree>
    <p:extLst>
      <p:ext uri="{BB962C8B-B14F-4D97-AF65-F5344CB8AC3E}">
        <p14:creationId xmlns:p14="http://schemas.microsoft.com/office/powerpoint/2010/main" val="4706808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5.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6.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7.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8.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9.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microsoft.com/office/2007/relationships/media" Target="../media/media8.m4a"/><Relationship Id="rId7" Type="http://schemas.openxmlformats.org/officeDocument/2006/relationships/image" Target="../media/image3.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notesSlide" Target="../notesSlides/notesSlide8.xml"/><Relationship Id="rId5" Type="http://schemas.openxmlformats.org/officeDocument/2006/relationships/slideLayout" Target="../slideLayouts/slideLayout13.xml"/><Relationship Id="rId4" Type="http://schemas.openxmlformats.org/officeDocument/2006/relationships/audio" Target="../media/media8.m4a"/></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28600" y="3861048"/>
            <a:ext cx="8763000" cy="1038225"/>
          </a:xfrm>
          <a:prstGeom prst="rect">
            <a:avLst/>
          </a:prstGeom>
          <a:noFill/>
          <a:ln w="9525">
            <a:noFill/>
            <a:miter lim="800000"/>
            <a:headEnd/>
            <a:tailEnd/>
          </a:ln>
        </p:spPr>
        <p:txBody>
          <a:bodyPr/>
          <a:lstStyle/>
          <a:p>
            <a:pPr algn="ctr">
              <a:spcBef>
                <a:spcPct val="20000"/>
              </a:spcBef>
            </a:pPr>
            <a:r>
              <a:rPr lang="en-CA" altLang="en-US" sz="2000" b="1" dirty="0">
                <a:latin typeface="Tahoma" panose="020B0604030504040204" pitchFamily="34" charset="0"/>
              </a:rPr>
              <a:t>Creating a Record</a:t>
            </a:r>
          </a:p>
          <a:p>
            <a:pPr algn="ctr">
              <a:spcBef>
                <a:spcPct val="20000"/>
              </a:spcBef>
            </a:pPr>
            <a:r>
              <a:rPr lang="en-CA" sz="2000" dirty="0"/>
              <a:t>Part 3: Entering Map Services</a:t>
            </a:r>
          </a:p>
        </p:txBody>
      </p:sp>
      <p:sp>
        <p:nvSpPr>
          <p:cNvPr id="8" name="Rectangle 7"/>
          <p:cNvSpPr/>
          <p:nvPr/>
        </p:nvSpPr>
        <p:spPr>
          <a:xfrm>
            <a:off x="-20540" y="332656"/>
            <a:ext cx="9164539" cy="27124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39" y="361307"/>
            <a:ext cx="9180512" cy="2703368"/>
          </a:xfrm>
          <a:prstGeom prst="rect">
            <a:avLst/>
          </a:prstGeom>
        </p:spPr>
      </p:pic>
      <p:cxnSp>
        <p:nvCxnSpPr>
          <p:cNvPr id="15" name="Straight Connector 14"/>
          <p:cNvCxnSpPr/>
          <p:nvPr/>
        </p:nvCxnSpPr>
        <p:spPr>
          <a:xfrm flipV="1">
            <a:off x="8496436" y="2420890"/>
            <a:ext cx="0" cy="792086"/>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8316416" y="2335814"/>
            <a:ext cx="360040" cy="360040"/>
          </a:xfrm>
          <a:prstGeom prst="ellipse">
            <a:avLst/>
          </a:prstGeom>
          <a:solidFill>
            <a:srgbClr val="7CC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7" name="Straight Connector 16"/>
          <p:cNvCxnSpPr/>
          <p:nvPr/>
        </p:nvCxnSpPr>
        <p:spPr>
          <a:xfrm>
            <a:off x="8478974" y="3212976"/>
            <a:ext cx="701538" cy="0"/>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018488141"/>
      </p:ext>
    </p:extLst>
  </p:cSld>
  <p:clrMapOvr>
    <a:masterClrMapping/>
  </p:clrMapOvr>
  <mc:AlternateContent xmlns:mc="http://schemas.openxmlformats.org/markup-compatibility/2006" xmlns:p14="http://schemas.microsoft.com/office/powerpoint/2010/main">
    <mc:Choice Requires="p14">
      <p:transition spd="slow" p14:dur="2000" advTm="18543"/>
    </mc:Choice>
    <mc:Fallback xmlns="">
      <p:transition spd="slow" advTm="185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686800" cy="706090"/>
          </a:xfrm>
        </p:spPr>
        <p:txBody>
          <a:bodyPr/>
          <a:lstStyle/>
          <a:p>
            <a:r>
              <a:rPr lang="fr-CA" dirty="0" smtClean="0"/>
              <a:t>Conditions</a:t>
            </a:r>
            <a:endParaRPr lang="en-CA" dirty="0"/>
          </a:p>
        </p:txBody>
      </p:sp>
      <p:sp>
        <p:nvSpPr>
          <p:cNvPr id="5" name="Content Placeholder 4"/>
          <p:cNvSpPr>
            <a:spLocks noGrp="1"/>
          </p:cNvSpPr>
          <p:nvPr>
            <p:ph idx="1"/>
          </p:nvPr>
        </p:nvSpPr>
        <p:spPr>
          <a:xfrm>
            <a:off x="228304" y="1124744"/>
            <a:ext cx="8520160" cy="2166635"/>
          </a:xfrm>
        </p:spPr>
        <p:txBody>
          <a:bodyPr/>
          <a:lstStyle/>
          <a:p>
            <a:r>
              <a:rPr lang="en-CA" sz="2000" dirty="0"/>
              <a:t>Two registrations required:</a:t>
            </a:r>
          </a:p>
          <a:p>
            <a:pPr marL="971550" lvl="1" indent="-514350">
              <a:buFont typeface="+mj-lt"/>
              <a:buAutoNum type="arabicPeriod"/>
            </a:pPr>
            <a:r>
              <a:rPr lang="en-CA" sz="1800" dirty="0"/>
              <a:t>for the English-speaking viewer</a:t>
            </a:r>
          </a:p>
          <a:p>
            <a:pPr marL="971550" lvl="1" indent="-514350">
              <a:buFont typeface="+mj-lt"/>
              <a:buAutoNum type="arabicPeriod"/>
            </a:pPr>
            <a:r>
              <a:rPr lang="en-CA" sz="1800" dirty="0"/>
              <a:t>for the French-speaking viewer</a:t>
            </a:r>
          </a:p>
          <a:p>
            <a:pPr marL="457200" lvl="1" indent="0">
              <a:buNone/>
            </a:pPr>
            <a:r>
              <a:rPr lang="en-CA" sz="1800" dirty="0"/>
              <a:t>Two registrations are recommended even if they use the same map service.</a:t>
            </a:r>
          </a:p>
          <a:p>
            <a:pPr marL="457200" lvl="1" indent="0">
              <a:buNone/>
            </a:pPr>
            <a:endParaRPr lang="fr-CA" sz="1600" dirty="0"/>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3568" y="3720421"/>
            <a:ext cx="7560840" cy="2359018"/>
          </a:xfrm>
          <a:prstGeom prst="rect">
            <a:avLst/>
          </a:prstGeom>
          <a:ln>
            <a:solidFill>
              <a:schemeClr val="bg1">
                <a:lumMod val="50000"/>
              </a:schemeClr>
            </a:solidFill>
          </a:ln>
        </p:spPr>
      </p:pic>
      <p:sp>
        <p:nvSpPr>
          <p:cNvPr id="6" name="Content Placeholder 4"/>
          <p:cNvSpPr txBox="1">
            <a:spLocks/>
          </p:cNvSpPr>
          <p:nvPr/>
        </p:nvSpPr>
        <p:spPr bwMode="auto">
          <a:xfrm>
            <a:off x="214382" y="2780928"/>
            <a:ext cx="8548004" cy="202261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Wingdings" panose="05000000000000000000" pitchFamily="2" charset="2"/>
              <a:buChar char="Ø"/>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Calibri" panose="020F050202020403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CA" sz="2000" dirty="0"/>
              <a:t>Register compatible map services (see the “What Types of Web Map Services are Compatible?” module)</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996529517"/>
      </p:ext>
    </p:extLst>
  </p:cSld>
  <p:clrMapOvr>
    <a:masterClrMapping/>
  </p:clrMapOvr>
  <mc:AlternateContent xmlns:mc="http://schemas.openxmlformats.org/markup-compatibility/2006" xmlns:p14="http://schemas.microsoft.com/office/powerpoint/2010/main">
    <mc:Choice Requires="p14">
      <p:transition spd="slow" p14:dur="2000" advTm="47075"/>
    </mc:Choice>
    <mc:Fallback xmlns="">
      <p:transition spd="slow" advTm="470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mod="1"/>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686800" cy="706090"/>
          </a:xfrm>
        </p:spPr>
        <p:txBody>
          <a:bodyPr/>
          <a:lstStyle/>
          <a:p>
            <a:r>
              <a:rPr lang="en-CA" dirty="0"/>
              <a:t>Demo: Adding ESRI REST Map </a:t>
            </a:r>
            <a:r>
              <a:rPr lang="en-CA" dirty="0" smtClean="0"/>
              <a:t>Services – Part 1</a:t>
            </a:r>
            <a:endParaRPr lang="en-CA" dirty="0"/>
          </a:p>
        </p:txBody>
      </p:sp>
      <p:pic>
        <p:nvPicPr>
          <p:cNvPr id="11" name="EFC4CF9">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457200" y="1163638"/>
            <a:ext cx="8229600" cy="49403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24724538"/>
      </p:ext>
    </p:extLst>
  </p:cSld>
  <p:clrMapOvr>
    <a:masterClrMapping/>
  </p:clrMapOvr>
  <mc:AlternateContent xmlns:mc="http://schemas.openxmlformats.org/markup-compatibility/2006" xmlns:p14="http://schemas.microsoft.com/office/powerpoint/2010/main">
    <mc:Choice Requires="p14">
      <p:transition spd="slow" p14:dur="2000" advTm="3190"/>
    </mc:Choice>
    <mc:Fallback xmlns="">
      <p:transition spd="slow" advTm="31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8016"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686800" cy="706090"/>
          </a:xfrm>
        </p:spPr>
        <p:txBody>
          <a:bodyPr/>
          <a:lstStyle/>
          <a:p>
            <a:r>
              <a:rPr lang="en-CA" dirty="0"/>
              <a:t>Demo: Adding ESRI REST Map Services – Part </a:t>
            </a:r>
            <a:r>
              <a:rPr lang="en-CA" dirty="0" smtClean="0"/>
              <a:t>2</a:t>
            </a:r>
            <a:endParaRPr lang="en-CA" dirty="0"/>
          </a:p>
        </p:txBody>
      </p:sp>
      <p:pic>
        <p:nvPicPr>
          <p:cNvPr id="8" name="808EF0">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457200" y="1163638"/>
            <a:ext cx="8229600" cy="49403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165851486"/>
      </p:ext>
    </p:extLst>
  </p:cSld>
  <p:clrMapOvr>
    <a:masterClrMapping/>
  </p:clrMapOvr>
  <mc:AlternateContent xmlns:mc="http://schemas.openxmlformats.org/markup-compatibility/2006" xmlns:p14="http://schemas.microsoft.com/office/powerpoint/2010/main">
    <mc:Choice Requires="p14">
      <p:transition spd="slow" p14:dur="2000" advTm="142000"/>
    </mc:Choice>
    <mc:Fallback xmlns="">
      <p:transition spd="slow" advTm="14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212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686800" cy="706090"/>
          </a:xfrm>
        </p:spPr>
        <p:txBody>
          <a:bodyPr/>
          <a:lstStyle/>
          <a:p>
            <a:r>
              <a:rPr lang="en-CA" dirty="0"/>
              <a:t>Demo: Adding </a:t>
            </a:r>
            <a:r>
              <a:rPr lang="en-CA" dirty="0" smtClean="0"/>
              <a:t>WMS Map </a:t>
            </a:r>
            <a:r>
              <a:rPr lang="en-CA" dirty="0"/>
              <a:t>Services</a:t>
            </a:r>
          </a:p>
        </p:txBody>
      </p:sp>
      <p:pic>
        <p:nvPicPr>
          <p:cNvPr id="5" name="97C48B5">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457200" y="1163638"/>
            <a:ext cx="8229600" cy="49403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322539433"/>
      </p:ext>
    </p:extLst>
  </p:cSld>
  <p:clrMapOvr>
    <a:masterClrMapping/>
  </p:clrMapOvr>
  <mc:AlternateContent xmlns:mc="http://schemas.openxmlformats.org/markup-compatibility/2006" xmlns:p14="http://schemas.microsoft.com/office/powerpoint/2010/main">
    <mc:Choice Requires="p14">
      <p:transition spd="slow" p14:dur="2000" advTm="3450"/>
    </mc:Choice>
    <mc:Fallback xmlns="">
      <p:transition spd="slow" advTm="34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490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Assigning the type of Web</a:t>
            </a:r>
            <a:br>
              <a:rPr lang="en-CA" dirty="0"/>
            </a:br>
            <a:r>
              <a:rPr lang="en-CA" dirty="0"/>
              <a:t>service for visualization</a:t>
            </a:r>
          </a:p>
        </p:txBody>
      </p:sp>
      <p:pic>
        <p:nvPicPr>
          <p:cNvPr id="3" name="5D017F5">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49796" y="1224281"/>
            <a:ext cx="8244408" cy="494950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645968929"/>
      </p:ext>
    </p:extLst>
  </p:cSld>
  <p:clrMapOvr>
    <a:masterClrMapping/>
  </p:clrMapOvr>
  <mc:AlternateContent xmlns:mc="http://schemas.openxmlformats.org/markup-compatibility/2006" xmlns:p14="http://schemas.microsoft.com/office/powerpoint/2010/main">
    <mc:Choice Requires="p14">
      <p:transition spd="slow" p14:dur="2000" advTm="1170"/>
    </mc:Choice>
    <mc:Fallback xmlns="">
      <p:transition spd="slow" advTm="11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660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Checking the service display</a:t>
            </a:r>
          </a:p>
        </p:txBody>
      </p:sp>
      <p:pic>
        <p:nvPicPr>
          <p:cNvPr id="4" name="308BF6B">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49796" y="1224281"/>
            <a:ext cx="8244408" cy="494950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628320165"/>
      </p:ext>
    </p:extLst>
  </p:cSld>
  <p:clrMapOvr>
    <a:masterClrMapping/>
  </p:clrMapOvr>
  <mc:AlternateContent xmlns:mc="http://schemas.openxmlformats.org/markup-compatibility/2006" xmlns:p14="http://schemas.microsoft.com/office/powerpoint/2010/main">
    <mc:Choice Requires="p14">
      <p:transition spd="slow" p14:dur="2000" advTm="1490"/>
    </mc:Choice>
    <mc:Fallback xmlns="">
      <p:transition spd="slow" advTm="14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869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endParaRPr lang="fr-CA" noProof="0" dirty="0"/>
          </a:p>
        </p:txBody>
      </p:sp>
      <p:sp>
        <p:nvSpPr>
          <p:cNvPr id="3" name="Espace réservé du contenu 2"/>
          <p:cNvSpPr>
            <a:spLocks noGrp="1"/>
          </p:cNvSpPr>
          <p:nvPr>
            <p:ph idx="1"/>
            <p:custDataLst>
              <p:tags r:id="rId2"/>
            </p:custDataLst>
          </p:nvPr>
        </p:nvSpPr>
        <p:spPr/>
        <p:txBody>
          <a:bodyPr/>
          <a:lstStyle/>
          <a:p>
            <a:pPr marL="0" indent="0">
              <a:buNone/>
            </a:pPr>
            <a:endParaRPr lang="en-CA" noProof="0" dirty="0"/>
          </a:p>
          <a:p>
            <a:pPr marL="0" indent="0">
              <a:buNone/>
            </a:pPr>
            <a:r>
              <a:rPr lang="en-CA" noProof="0" dirty="0"/>
              <a:t>Want to know more?</a:t>
            </a:r>
          </a:p>
          <a:p>
            <a:pPr marL="0" indent="0">
              <a:buNone/>
            </a:pPr>
            <a:endParaRPr lang="en-CA" noProof="0" dirty="0"/>
          </a:p>
          <a:p>
            <a:pPr marL="0" indent="0" algn="ctr">
              <a:buNone/>
            </a:pPr>
            <a:r>
              <a:rPr lang="en-CA" noProof="0" dirty="0"/>
              <a:t>Contact the Customer Service Team</a:t>
            </a:r>
          </a:p>
          <a:p>
            <a:pPr marL="0" indent="0" algn="ctr">
              <a:buNone/>
            </a:pPr>
            <a:r>
              <a:rPr lang="en-CA"/>
              <a:t>NRCan.fgp-pgf.RNCan@Canada.ca</a:t>
            </a:r>
            <a:endParaRPr lang="en-CA" noProof="0" dirty="0"/>
          </a:p>
        </p:txBody>
      </p:sp>
      <p:pic>
        <p:nvPicPr>
          <p:cNvPr id="4" name="Audio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595111401"/>
      </p:ext>
    </p:extLst>
  </p:cSld>
  <p:clrMapOvr>
    <a:masterClrMapping/>
  </p:clrMapOvr>
  <mc:AlternateContent xmlns:mc="http://schemas.openxmlformats.org/markup-compatibility/2006" xmlns:p14="http://schemas.microsoft.com/office/powerpoint/2010/main">
    <mc:Choice Requires="p14">
      <p:transition spd="slow" p14:dur="2000" advTm="11991"/>
    </mc:Choice>
    <mc:Fallback xmlns="">
      <p:transition spd="slow" advTm="119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tags/tag1.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2.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3.xml><?xml version="1.0" encoding="utf-8"?>
<p:tagLst xmlns:a="http://schemas.openxmlformats.org/drawingml/2006/main" xmlns:r="http://schemas.openxmlformats.org/officeDocument/2006/relationships" xmlns:p="http://schemas.openxmlformats.org/presentationml/2006/main">
  <p:tag name="{FUSIONTAGSHAPEID}" val="NotesShape_3"/>
</p:tagLst>
</file>

<file path=ppt/tags/tag4.xml><?xml version="1.0" encoding="utf-8"?>
<p:tagLst xmlns:a="http://schemas.openxmlformats.org/drawingml/2006/main" xmlns:r="http://schemas.openxmlformats.org/officeDocument/2006/relationships" xmlns:p="http://schemas.openxmlformats.org/presentationml/2006/main">
  <p:tag name="{FUSIONTAGSHAPEID}" val="NotesShape_4"/>
</p:tagLst>
</file>

<file path=ppt/tags/tag5.xml><?xml version="1.0" encoding="utf-8"?>
<p:tagLst xmlns:a="http://schemas.openxmlformats.org/drawingml/2006/main" xmlns:r="http://schemas.openxmlformats.org/officeDocument/2006/relationships" xmlns:p="http://schemas.openxmlformats.org/presentationml/2006/main">
  <p:tag name="{FUSIONTAGSHAPEID}" val="NotesShape_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3176</TotalTime>
  <Words>576</Words>
  <Application>Microsoft Office PowerPoint</Application>
  <PresentationFormat>On-screen Show (4:3)</PresentationFormat>
  <Paragraphs>111</Paragraphs>
  <Slides>8</Slides>
  <Notes>8</Notes>
  <HiddenSlides>0</HiddenSlides>
  <MMClips>8</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8</vt:i4>
      </vt:variant>
    </vt:vector>
  </HeadingPairs>
  <TitlesOfParts>
    <vt:vector size="15" baseType="lpstr">
      <vt:lpstr>ＭＳ Ｐゴシック</vt:lpstr>
      <vt:lpstr>Arial</vt:lpstr>
      <vt:lpstr>Calibri</vt:lpstr>
      <vt:lpstr>Tahoma</vt:lpstr>
      <vt:lpstr>Wingdings</vt:lpstr>
      <vt:lpstr>Office Theme</vt:lpstr>
      <vt:lpstr>1_Office Theme</vt:lpstr>
      <vt:lpstr>PowerPoint Presentation</vt:lpstr>
      <vt:lpstr>Conditions</vt:lpstr>
      <vt:lpstr>Demo: Adding ESRI REST Map Services – Part 1</vt:lpstr>
      <vt:lpstr>Demo: Adding ESRI REST Map Services – Part 2</vt:lpstr>
      <vt:lpstr>Demo: Adding WMS Map Services</vt:lpstr>
      <vt:lpstr>Assigning the type of Web service for visualization</vt:lpstr>
      <vt:lpstr>Checking the service display</vt:lpstr>
      <vt:lpstr>PowerPoint Presentation</vt:lpstr>
    </vt:vector>
  </TitlesOfParts>
  <Company>NRCan / RNCan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Dunning, Steve</dc:creator>
  <cp:lastModifiedBy>Merry, Andrea</cp:lastModifiedBy>
  <cp:revision>218</cp:revision>
  <cp:lastPrinted>2017-09-06T14:24:39Z</cp:lastPrinted>
  <dcterms:created xsi:type="dcterms:W3CDTF">2015-09-10T13:46:21Z</dcterms:created>
  <dcterms:modified xsi:type="dcterms:W3CDTF">2018-03-08T19:33:49Z</dcterms:modified>
</cp:coreProperties>
</file>