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1" r:id="rId3"/>
    <p:sldId id="267" r:id="rId4"/>
    <p:sldId id="270" r:id="rId5"/>
    <p:sldId id="272" r:id="rId6"/>
    <p:sldId id="273" r:id="rId7"/>
    <p:sldId id="269" r:id="rId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96" autoAdjust="0"/>
    <p:restoredTop sz="70116" autoAdjust="0"/>
  </p:normalViewPr>
  <p:slideViewPr>
    <p:cSldViewPr>
      <p:cViewPr varScale="1">
        <p:scale>
          <a:sx n="76" d="100"/>
          <a:sy n="76" d="100"/>
        </p:scale>
        <p:origin x="774" y="96"/>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884615" y="0"/>
            <a:ext cx="2971800" cy="464820"/>
          </a:xfrm>
          <a:prstGeom prst="rect">
            <a:avLst/>
          </a:prstGeom>
        </p:spPr>
        <p:txBody>
          <a:bodyPr vert="horz" lIns="92307" tIns="46153" rIns="92307" bIns="46153"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04900" y="695325"/>
            <a:ext cx="4648200" cy="3487738"/>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685801" y="4415791"/>
            <a:ext cx="5486400" cy="4183380"/>
          </a:xfrm>
          <a:prstGeom prst="rect">
            <a:avLst/>
          </a:prstGeom>
        </p:spPr>
        <p:txBody>
          <a:bodyPr vert="horz" lIns="92307" tIns="46153" rIns="92307" bIns="4615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7"/>
            <a:ext cx="2971800" cy="464820"/>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29967"/>
            <a:ext cx="2971800" cy="464820"/>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Dans ce</a:t>
            </a:r>
            <a:r>
              <a:rPr lang="fr-CA" baseline="0" dirty="0" smtClean="0"/>
              <a:t> module</a:t>
            </a:r>
            <a:r>
              <a:rPr lang="fr-CA" dirty="0" smtClean="0"/>
              <a:t>, nous</a:t>
            </a:r>
            <a:r>
              <a:rPr lang="fr-CA" baseline="0" dirty="0" smtClean="0"/>
              <a:t> allons ajouter des services cartographiques Web à un enregistrement en création.  Nous aborderons aussi les erreurs fréquemment rencontrées lors de l’enregistrement de services cartographique dans le catalogue.</a:t>
            </a:r>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L'ajout de services cartographiques dans les métadonnées est essentiel pour permettre l'affichage des données dans le </a:t>
            </a:r>
            <a:r>
              <a:rPr lang="fr-FR" dirty="0" err="1" smtClean="0"/>
              <a:t>visualiseur</a:t>
            </a:r>
            <a:r>
              <a:rPr lang="fr-FR" dirty="0" smtClean="0"/>
              <a:t> de la PGF. On devra inscrire au minimum deux entrées; une qui permettra le fonctionnement du </a:t>
            </a:r>
            <a:r>
              <a:rPr lang="fr-FR" dirty="0" err="1" smtClean="0"/>
              <a:t>visualiseur</a:t>
            </a:r>
            <a:r>
              <a:rPr lang="fr-FR" dirty="0" smtClean="0"/>
              <a:t> en anglais et l'autre qui permettre le fonctionnement du </a:t>
            </a:r>
            <a:r>
              <a:rPr lang="fr-FR" dirty="0" err="1" smtClean="0"/>
              <a:t>visualiseur</a:t>
            </a:r>
            <a:r>
              <a:rPr lang="fr-FR" dirty="0" smtClean="0"/>
              <a:t> en français. On doit enregistrer 2 entrées même si nous n'avons qu'un seul service.</a:t>
            </a:r>
          </a:p>
          <a:p>
            <a:endParaRPr lang="fr-FR" dirty="0" smtClean="0"/>
          </a:p>
          <a:p>
            <a:r>
              <a:rPr lang="fr-FR" dirty="0" smtClean="0"/>
              <a:t>Assurez-vous que les service cartographiques sont compatibles avec la PGF.  Se référer au module « Quels sont les services cartographiques compatibles ». Inscrire les service cartographiques non compatibles comme une ressource de données.</a:t>
            </a:r>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1576488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0" i="0" u="none" strike="noStrike" kern="1200" dirty="0" smtClean="0">
                <a:solidFill>
                  <a:schemeClr val="tx1"/>
                </a:solidFill>
                <a:effectLst/>
                <a:latin typeface="+mn-lt"/>
                <a:ea typeface="+mn-ea"/>
                <a:cs typeface="+mn-cs"/>
              </a:rPr>
              <a:t>Dans cette démonstration, nous allons inscrire deux entrées pour des services ESRI REST et deux entrées pour des services WMS.  </a:t>
            </a:r>
            <a:r>
              <a:rPr lang="fr-CA" dirty="0" smtClean="0"/>
              <a:t> </a:t>
            </a:r>
            <a:r>
              <a:rPr lang="fr-CA" sz="1200" b="0" i="0" u="none" strike="noStrike" kern="1200" dirty="0" smtClean="0">
                <a:solidFill>
                  <a:schemeClr val="tx1"/>
                </a:solidFill>
                <a:effectLst/>
                <a:latin typeface="+mn-lt"/>
                <a:ea typeface="+mn-ea"/>
                <a:cs typeface="+mn-cs"/>
              </a:rPr>
              <a:t>Commençons par les services ESRI REST.</a:t>
            </a:r>
            <a:r>
              <a:rPr lang="fr-CA" dirty="0" smtClean="0"/>
              <a:t> </a:t>
            </a:r>
            <a:r>
              <a:rPr lang="fr-CA" sz="1200" b="0" i="0" u="none" strike="noStrike" kern="1200" dirty="0" smtClean="0">
                <a:solidFill>
                  <a:schemeClr val="tx1"/>
                </a:solidFill>
                <a:effectLst/>
                <a:latin typeface="+mn-lt"/>
                <a:ea typeface="+mn-ea"/>
                <a:cs typeface="+mn-cs"/>
              </a:rPr>
              <a:t>Entrer en édition dans un enregistrement de métadonnées existant.</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Aller à la section Ajouter une source cartographique et cliquer</a:t>
            </a:r>
            <a:r>
              <a:rPr lang="fr-CA" dirty="0" smtClean="0"/>
              <a:t> </a:t>
            </a:r>
            <a:r>
              <a:rPr lang="fr-CA" sz="1200" b="0" i="0" u="none" strike="noStrike" kern="1200" dirty="0" smtClean="0">
                <a:solidFill>
                  <a:schemeClr val="tx1"/>
                </a:solidFill>
                <a:effectLst/>
                <a:latin typeface="+mn-lt"/>
                <a:ea typeface="+mn-ea"/>
                <a:cs typeface="+mn-cs"/>
              </a:rPr>
              <a:t>La langue du service Anglais assure le fonctionnement du </a:t>
            </a:r>
            <a:r>
              <a:rPr lang="fr-CA" sz="1200" b="0" i="0" u="none" strike="noStrike" kern="1200" dirty="0" err="1" smtClean="0">
                <a:solidFill>
                  <a:schemeClr val="tx1"/>
                </a:solidFill>
                <a:effectLst/>
                <a:latin typeface="+mn-lt"/>
                <a:ea typeface="+mn-ea"/>
                <a:cs typeface="+mn-cs"/>
              </a:rPr>
              <a:t>visualisateur</a:t>
            </a:r>
            <a:r>
              <a:rPr lang="fr-CA" sz="1200" b="0" i="0" u="none" strike="noStrike" kern="1200" dirty="0" smtClean="0">
                <a:solidFill>
                  <a:schemeClr val="tx1"/>
                </a:solidFill>
                <a:effectLst/>
                <a:latin typeface="+mn-lt"/>
                <a:ea typeface="+mn-ea"/>
                <a:cs typeface="+mn-cs"/>
              </a:rPr>
              <a:t> en Anglais.</a:t>
            </a:r>
            <a:r>
              <a:rPr lang="fr-CA" dirty="0" smtClean="0"/>
              <a:t> </a:t>
            </a:r>
            <a:r>
              <a:rPr lang="fr-CA" sz="1200" b="0" i="0" u="none" strike="noStrike" kern="1200" dirty="0" smtClean="0">
                <a:solidFill>
                  <a:schemeClr val="tx1"/>
                </a:solidFill>
                <a:effectLst/>
                <a:latin typeface="+mn-lt"/>
                <a:ea typeface="+mn-ea"/>
                <a:cs typeface="+mn-cs"/>
              </a:rPr>
              <a:t>Copier l'adresse url correspondant au service anglais. </a:t>
            </a:r>
            <a:r>
              <a:rPr lang="fr-CA" dirty="0" smtClean="0"/>
              <a:t> </a:t>
            </a:r>
            <a:r>
              <a:rPr lang="fr-CA" sz="1200" b="0" i="0" u="none" strike="noStrike" kern="1200" dirty="0" smtClean="0">
                <a:solidFill>
                  <a:schemeClr val="tx1"/>
                </a:solidFill>
                <a:effectLst/>
                <a:latin typeface="+mn-lt"/>
                <a:ea typeface="+mn-ea"/>
                <a:cs typeface="+mn-cs"/>
              </a:rPr>
              <a:t>Le catalogue tentera de détecter le type de service compatible.  Lorsqu'il y a succès,  le protocole se met à jour automatiquement.</a:t>
            </a:r>
            <a:r>
              <a:rPr lang="fr-CA" dirty="0" smtClean="0"/>
              <a:t> </a:t>
            </a:r>
            <a:r>
              <a:rPr lang="fr-CA" sz="1200" b="0" i="0" u="none" strike="noStrike" kern="1200" dirty="0" smtClean="0">
                <a:solidFill>
                  <a:schemeClr val="tx1"/>
                </a:solidFill>
                <a:effectLst/>
                <a:latin typeface="+mn-lt"/>
                <a:ea typeface="+mn-ea"/>
                <a:cs typeface="+mn-cs"/>
              </a:rPr>
              <a:t>Le message "</a:t>
            </a:r>
            <a:r>
              <a:rPr lang="fr-CA" sz="1200" b="0" i="0" u="none" strike="noStrike" kern="1200" dirty="0" err="1" smtClean="0">
                <a:solidFill>
                  <a:schemeClr val="tx1"/>
                </a:solidFill>
                <a:effectLst/>
                <a:latin typeface="+mn-lt"/>
                <a:ea typeface="+mn-ea"/>
                <a:cs typeface="+mn-cs"/>
              </a:rPr>
              <a:t>Cannot</a:t>
            </a:r>
            <a:r>
              <a:rPr lang="fr-CA" sz="1200" b="0" i="0" u="none" strike="noStrike" kern="1200" dirty="0" smtClean="0">
                <a:solidFill>
                  <a:schemeClr val="tx1"/>
                </a:solidFill>
                <a:effectLst/>
                <a:latin typeface="+mn-lt"/>
                <a:ea typeface="+mn-ea"/>
                <a:cs typeface="+mn-cs"/>
              </a:rPr>
              <a:t> </a:t>
            </a:r>
            <a:r>
              <a:rPr lang="fr-CA" sz="1200" b="0" i="0" u="none" strike="noStrike" kern="1200" dirty="0" err="1" smtClean="0">
                <a:solidFill>
                  <a:schemeClr val="tx1"/>
                </a:solidFill>
                <a:effectLst/>
                <a:latin typeface="+mn-lt"/>
                <a:ea typeface="+mn-ea"/>
                <a:cs typeface="+mn-cs"/>
              </a:rPr>
              <a:t>register</a:t>
            </a:r>
            <a:r>
              <a:rPr lang="fr-CA" sz="1200" b="0" i="0" u="none" strike="noStrike" kern="1200" dirty="0" smtClean="0">
                <a:solidFill>
                  <a:schemeClr val="tx1"/>
                </a:solidFill>
                <a:effectLst/>
                <a:latin typeface="+mn-lt"/>
                <a:ea typeface="+mn-ea"/>
                <a:cs typeface="+mn-cs"/>
              </a:rPr>
              <a:t> </a:t>
            </a:r>
            <a:r>
              <a:rPr lang="fr-CA" sz="1200" b="0" i="0" u="none" strike="noStrike" kern="1200" dirty="0" err="1" smtClean="0">
                <a:solidFill>
                  <a:schemeClr val="tx1"/>
                </a:solidFill>
                <a:effectLst/>
                <a:latin typeface="+mn-lt"/>
                <a:ea typeface="+mn-ea"/>
                <a:cs typeface="+mn-cs"/>
              </a:rPr>
              <a:t>this</a:t>
            </a:r>
            <a:r>
              <a:rPr lang="fr-CA" sz="1200" b="0" i="0" u="none" strike="noStrike" kern="1200" dirty="0" smtClean="0">
                <a:solidFill>
                  <a:schemeClr val="tx1"/>
                </a:solidFill>
                <a:effectLst/>
                <a:latin typeface="+mn-lt"/>
                <a:ea typeface="+mn-ea"/>
                <a:cs typeface="+mn-cs"/>
              </a:rPr>
              <a:t> type of service" indique généralement une adresse non accessible. Dans ce cas-ci, l'adresse est erronée.</a:t>
            </a:r>
            <a:r>
              <a:rPr lang="fr-CA" dirty="0" smtClean="0"/>
              <a:t> </a:t>
            </a:r>
            <a:r>
              <a:rPr lang="fr-CA" sz="1200" b="0" i="0" u="none" strike="noStrike" kern="1200" dirty="0" smtClean="0">
                <a:solidFill>
                  <a:schemeClr val="tx1"/>
                </a:solidFill>
                <a:effectLst/>
                <a:latin typeface="+mn-lt"/>
                <a:ea typeface="+mn-ea"/>
                <a:cs typeface="+mn-cs"/>
              </a:rPr>
              <a:t>Vérifier si l'URL est accessible en copiant l'adresse du service dans un </a:t>
            </a:r>
            <a:r>
              <a:rPr lang="fr-CA" sz="1200" b="0" i="0" u="none" strike="noStrike" kern="1200" dirty="0" err="1" smtClean="0">
                <a:solidFill>
                  <a:schemeClr val="tx1"/>
                </a:solidFill>
                <a:effectLst/>
                <a:latin typeface="+mn-lt"/>
                <a:ea typeface="+mn-ea"/>
                <a:cs typeface="+mn-cs"/>
              </a:rPr>
              <a:t>naviguateur</a:t>
            </a:r>
            <a:r>
              <a:rPr lang="fr-CA" sz="1200" b="0" i="0" u="none" strike="noStrike" kern="1200" dirty="0" smtClean="0">
                <a:solidFill>
                  <a:schemeClr val="tx1"/>
                </a:solidFill>
                <a:effectLst/>
                <a:latin typeface="+mn-lt"/>
                <a:ea typeface="+mn-ea"/>
                <a:cs typeface="+mn-cs"/>
              </a:rPr>
              <a:t> WEB</a:t>
            </a:r>
            <a:r>
              <a:rPr lang="fr-CA" dirty="0" smtClean="0"/>
              <a:t> </a:t>
            </a:r>
            <a:r>
              <a:rPr lang="fr-CA" sz="1200" b="0" i="0" u="none" strike="noStrike" kern="1200" dirty="0" smtClean="0">
                <a:solidFill>
                  <a:schemeClr val="tx1"/>
                </a:solidFill>
                <a:effectLst/>
                <a:latin typeface="+mn-lt"/>
                <a:ea typeface="+mn-ea"/>
                <a:cs typeface="+mn-cs"/>
              </a:rPr>
              <a:t>On peut inscrire une couche par l'ajout du paramètre / et le numéro de la couche pour un service ESRI REST, dans ce cas /0.</a:t>
            </a:r>
            <a:r>
              <a:rPr lang="fr-CA" dirty="0" smtClean="0"/>
              <a:t> </a:t>
            </a:r>
            <a:r>
              <a:rPr lang="fr-CA" sz="1200" b="0" i="0" u="none" strike="noStrike" kern="1200" dirty="0" smtClean="0">
                <a:solidFill>
                  <a:schemeClr val="tx1"/>
                </a:solidFill>
                <a:effectLst/>
                <a:latin typeface="+mn-lt"/>
                <a:ea typeface="+mn-ea"/>
                <a:cs typeface="+mn-cs"/>
              </a:rPr>
              <a:t>Le message "</a:t>
            </a:r>
            <a:r>
              <a:rPr lang="fr-CA" sz="1200" b="0" i="0" u="none" strike="noStrike" kern="1200" dirty="0" err="1" smtClean="0">
                <a:solidFill>
                  <a:schemeClr val="tx1"/>
                </a:solidFill>
                <a:effectLst/>
                <a:latin typeface="+mn-lt"/>
                <a:ea typeface="+mn-ea"/>
                <a:cs typeface="+mn-cs"/>
              </a:rPr>
              <a:t>Cannot</a:t>
            </a:r>
            <a:r>
              <a:rPr lang="fr-CA" sz="1200" b="0" i="0" u="none" strike="noStrike" kern="1200" dirty="0" smtClean="0">
                <a:solidFill>
                  <a:schemeClr val="tx1"/>
                </a:solidFill>
                <a:effectLst/>
                <a:latin typeface="+mn-lt"/>
                <a:ea typeface="+mn-ea"/>
                <a:cs typeface="+mn-cs"/>
              </a:rPr>
              <a:t> </a:t>
            </a:r>
            <a:r>
              <a:rPr lang="fr-CA" sz="1200" b="0" i="0" u="none" strike="noStrike" kern="1200" dirty="0" err="1" smtClean="0">
                <a:solidFill>
                  <a:schemeClr val="tx1"/>
                </a:solidFill>
                <a:effectLst/>
                <a:latin typeface="+mn-lt"/>
                <a:ea typeface="+mn-ea"/>
                <a:cs typeface="+mn-cs"/>
              </a:rPr>
              <a:t>register</a:t>
            </a:r>
            <a:r>
              <a:rPr lang="fr-CA" sz="1200" b="0" i="0" u="none" strike="noStrike" kern="1200" dirty="0" smtClean="0">
                <a:solidFill>
                  <a:schemeClr val="tx1"/>
                </a:solidFill>
                <a:effectLst/>
                <a:latin typeface="+mn-lt"/>
                <a:ea typeface="+mn-ea"/>
                <a:cs typeface="+mn-cs"/>
              </a:rPr>
              <a:t> </a:t>
            </a:r>
            <a:r>
              <a:rPr lang="fr-CA" sz="1200" b="0" i="0" u="none" strike="noStrike" kern="1200" dirty="0" err="1" smtClean="0">
                <a:solidFill>
                  <a:schemeClr val="tx1"/>
                </a:solidFill>
                <a:effectLst/>
                <a:latin typeface="+mn-lt"/>
                <a:ea typeface="+mn-ea"/>
                <a:cs typeface="+mn-cs"/>
              </a:rPr>
              <a:t>this</a:t>
            </a:r>
            <a:r>
              <a:rPr lang="fr-CA" sz="1200" b="0" i="0" u="none" strike="noStrike" kern="1200" dirty="0" smtClean="0">
                <a:solidFill>
                  <a:schemeClr val="tx1"/>
                </a:solidFill>
                <a:effectLst/>
                <a:latin typeface="+mn-lt"/>
                <a:ea typeface="+mn-ea"/>
                <a:cs typeface="+mn-cs"/>
              </a:rPr>
              <a:t> type of layer, </a:t>
            </a:r>
            <a:r>
              <a:rPr lang="fr-CA" sz="1200" b="0" i="0" u="none" strike="noStrike" kern="1200" dirty="0" err="1" smtClean="0">
                <a:solidFill>
                  <a:schemeClr val="tx1"/>
                </a:solidFill>
                <a:effectLst/>
                <a:latin typeface="+mn-lt"/>
                <a:ea typeface="+mn-ea"/>
                <a:cs typeface="+mn-cs"/>
              </a:rPr>
              <a:t>please</a:t>
            </a:r>
            <a:r>
              <a:rPr lang="fr-CA" sz="1200" b="0" i="0" u="none" strike="noStrike" kern="1200" dirty="0" smtClean="0">
                <a:solidFill>
                  <a:schemeClr val="tx1"/>
                </a:solidFill>
                <a:effectLst/>
                <a:latin typeface="+mn-lt"/>
                <a:ea typeface="+mn-ea"/>
                <a:cs typeface="+mn-cs"/>
              </a:rPr>
              <a:t> </a:t>
            </a:r>
            <a:r>
              <a:rPr lang="fr-CA" sz="1200" b="0" i="0" u="none" strike="noStrike" kern="1200" dirty="0" err="1" smtClean="0">
                <a:solidFill>
                  <a:schemeClr val="tx1"/>
                </a:solidFill>
                <a:effectLst/>
                <a:latin typeface="+mn-lt"/>
                <a:ea typeface="+mn-ea"/>
                <a:cs typeface="+mn-cs"/>
              </a:rPr>
              <a:t>provide</a:t>
            </a:r>
            <a:r>
              <a:rPr lang="fr-CA" sz="1200" b="0" i="0" u="none" strike="noStrike" kern="1200" dirty="0" smtClean="0">
                <a:solidFill>
                  <a:schemeClr val="tx1"/>
                </a:solidFill>
                <a:effectLst/>
                <a:latin typeface="+mn-lt"/>
                <a:ea typeface="+mn-ea"/>
                <a:cs typeface="+mn-cs"/>
              </a:rPr>
              <a:t> a more </a:t>
            </a:r>
            <a:r>
              <a:rPr lang="fr-CA" sz="1200" b="0" i="0" u="none" strike="noStrike" kern="1200" dirty="0" err="1" smtClean="0">
                <a:solidFill>
                  <a:schemeClr val="tx1"/>
                </a:solidFill>
                <a:effectLst/>
                <a:latin typeface="+mn-lt"/>
                <a:ea typeface="+mn-ea"/>
                <a:cs typeface="+mn-cs"/>
              </a:rPr>
              <a:t>detailed</a:t>
            </a:r>
            <a:r>
              <a:rPr lang="fr-CA" sz="1200" b="0" i="0" u="none" strike="noStrike" kern="1200" dirty="0" smtClean="0">
                <a:solidFill>
                  <a:schemeClr val="tx1"/>
                </a:solidFill>
                <a:effectLst/>
                <a:latin typeface="+mn-lt"/>
                <a:ea typeface="+mn-ea"/>
                <a:cs typeface="+mn-cs"/>
              </a:rPr>
              <a:t> URL" indique une incompatibilité avec la version actuelle du catalogue. Se référer au module "Quels sont les services cartographiques compatibles ".</a:t>
            </a:r>
            <a:r>
              <a:rPr lang="fr-CA" dirty="0" smtClean="0"/>
              <a:t> </a:t>
            </a:r>
            <a:r>
              <a:rPr lang="fr-CA" sz="1200" b="0" i="0" u="none" strike="noStrike" kern="1200" dirty="0" smtClean="0">
                <a:solidFill>
                  <a:schemeClr val="tx1"/>
                </a:solidFill>
                <a:effectLst/>
                <a:latin typeface="+mn-lt"/>
                <a:ea typeface="+mn-ea"/>
                <a:cs typeface="+mn-cs"/>
              </a:rPr>
              <a:t>Copier l'adresse du service dans un navigateur WEB.  Dans le cas présent, la couche identifiée est de type "Group", ce qui n'est pas accepté dans la version actuelle du catalogue.</a:t>
            </a:r>
            <a:r>
              <a:rPr lang="fr-CA" dirty="0" smtClean="0"/>
              <a:t> </a:t>
            </a:r>
            <a:r>
              <a:rPr lang="fr-CA" sz="1200" b="0" i="0" u="none" strike="noStrike" kern="1200" dirty="0" smtClean="0">
                <a:solidFill>
                  <a:schemeClr val="tx1"/>
                </a:solidFill>
                <a:effectLst/>
                <a:latin typeface="+mn-lt"/>
                <a:ea typeface="+mn-ea"/>
                <a:cs typeface="+mn-cs"/>
              </a:rPr>
              <a:t> La sélection d'une couche à partir de cette liste déroulante demeure le meilleur moyen de choisir une couche compatible.</a:t>
            </a:r>
            <a:r>
              <a:rPr lang="fr-CA" dirty="0" smtClean="0"/>
              <a:t> </a:t>
            </a:r>
            <a:r>
              <a:rPr lang="fr-CA" sz="1200" b="0" i="0" u="none" strike="noStrike" kern="1200" dirty="0" smtClean="0">
                <a:solidFill>
                  <a:schemeClr val="tx1"/>
                </a:solidFill>
                <a:effectLst/>
                <a:latin typeface="+mn-lt"/>
                <a:ea typeface="+mn-ea"/>
                <a:cs typeface="+mn-cs"/>
              </a:rPr>
              <a:t>Nous allons maintenant fournir une adresse URL d'un service ESRI REST, en sélectionnant une couche à partir de la liste déroulante.</a:t>
            </a:r>
            <a:r>
              <a:rPr lang="fr-CA" dirty="0" smtClean="0"/>
              <a:t> </a:t>
            </a:r>
            <a:r>
              <a:rPr lang="fr-CA" sz="1200" b="0" i="0" u="none" strike="noStrike" kern="1200" dirty="0" smtClean="0">
                <a:solidFill>
                  <a:schemeClr val="tx1"/>
                </a:solidFill>
                <a:effectLst/>
                <a:latin typeface="+mn-lt"/>
                <a:ea typeface="+mn-ea"/>
                <a:cs typeface="+mn-cs"/>
              </a:rPr>
              <a:t>Les champs Nom anglais et français se rempliront automatiquement.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Vérifier l'inscription.  C'est ce nom en anglais qui s'affichera  comme nom de couche dans la légende du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en anglais. Modifier ces noms au besoin de façon à ce qu'il représente bien les données.</a:t>
            </a:r>
            <a:r>
              <a:rPr lang="fr-CA" dirty="0" smtClean="0"/>
              <a:t> </a:t>
            </a:r>
            <a:r>
              <a:rPr lang="fr-CA" sz="1200" b="0" i="0" u="none" strike="noStrike" kern="1200" dirty="0" smtClean="0">
                <a:solidFill>
                  <a:schemeClr val="tx1"/>
                </a:solidFill>
                <a:effectLst/>
                <a:latin typeface="+mn-lt"/>
                <a:ea typeface="+mn-ea"/>
                <a:cs typeface="+mn-cs"/>
              </a:rPr>
              <a:t>Dans la section description, la valeur "Service Web" est sélectionnée automatiquement pour le type de contenu, de même que le format qui correspond au service. La langue </a:t>
            </a:r>
            <a:r>
              <a:rPr lang="fr-CA" sz="1200" b="0" i="0" u="none" strike="noStrike" kern="1200" dirty="0" err="1" smtClean="0">
                <a:solidFill>
                  <a:schemeClr val="tx1"/>
                </a:solidFill>
                <a:effectLst/>
                <a:latin typeface="+mn-lt"/>
                <a:ea typeface="+mn-ea"/>
                <a:cs typeface="+mn-cs"/>
              </a:rPr>
              <a:t>pré-sélectionnée</a:t>
            </a:r>
            <a:r>
              <a:rPr lang="fr-CA" sz="1200" b="0" i="0" u="none" strike="noStrike" kern="1200" dirty="0" smtClean="0">
                <a:solidFill>
                  <a:schemeClr val="tx1"/>
                </a:solidFill>
                <a:effectLst/>
                <a:latin typeface="+mn-lt"/>
                <a:ea typeface="+mn-ea"/>
                <a:cs typeface="+mn-cs"/>
              </a:rPr>
              <a:t> est la langue de service.  On doit sélectionner la ou les langues correspondantes aux données présentées par le service.  Si le service ne présente pas d'information avec une langue particulière, par exemple un fichier matriciel, on choisira Pas de contenu linguistique.  Si le service montre des données bilingues, choisir les deux langues officielles en maintenant la touche "contrôle". Dans ce cas-ci, les données présentées sont en anglais seulement.</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Tester et Ajouter le service.</a:t>
            </a:r>
            <a:r>
              <a:rPr lang="fr-CA" dirty="0" smtClean="0"/>
              <a:t> </a:t>
            </a:r>
            <a:r>
              <a:rPr lang="fr-CA" sz="1200" b="0" i="0" u="none" strike="noStrike" kern="1200" dirty="0" smtClean="0">
                <a:solidFill>
                  <a:schemeClr val="tx1"/>
                </a:solidFill>
                <a:effectLst/>
                <a:latin typeface="+mn-lt"/>
                <a:ea typeface="+mn-ea"/>
                <a:cs typeface="+mn-cs"/>
              </a:rPr>
              <a:t>Nous allons maintenant refaire la même séquence pour " la langue de service" avec la valeur Français pour assurer le fonctionnement du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en français.</a:t>
            </a:r>
            <a:r>
              <a:rPr lang="fr-CA" dirty="0" smtClean="0"/>
              <a:t> </a:t>
            </a:r>
          </a:p>
          <a:p>
            <a:r>
              <a:rPr lang="fr-CA" sz="1200" b="0" i="0" u="none" strike="noStrike" kern="1200" dirty="0" smtClean="0">
                <a:solidFill>
                  <a:schemeClr val="tx1"/>
                </a:solidFill>
                <a:effectLst/>
                <a:latin typeface="+mn-lt"/>
                <a:ea typeface="+mn-ea"/>
                <a:cs typeface="+mn-cs"/>
              </a:rPr>
              <a:t>Cliquer sur Ajouter une source cartographique</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Cette fois, sélectionner la langue de Service Français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Ajouter l'url du service français correspondant</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Vérifier le champ Nom.  C'est ce nom en Français qui  s'affichera comme nom de couche dans la légende du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en français. Modifier ces noms au besoin de façon à ce qu'ils représentent bien les données.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Dans la section description, vérifier la langue inscrite par défaut et s'assurer que la langue inscrite correspond bien aux données présentées par ce service.</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Tester et Ajouter le service.</a:t>
            </a:r>
            <a:r>
              <a:rPr lang="fr-CA" dirty="0"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2831639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0" i="0" u="none" strike="noStrike" kern="1200" dirty="0" smtClean="0">
                <a:solidFill>
                  <a:schemeClr val="tx1"/>
                </a:solidFill>
                <a:effectLst/>
                <a:latin typeface="+mn-lt"/>
                <a:ea typeface="+mn-ea"/>
                <a:cs typeface="+mn-cs"/>
              </a:rPr>
              <a:t>Nous allons poursuivre avec l'enregistrement de services WMS</a:t>
            </a:r>
            <a:r>
              <a:rPr lang="fr-CA" dirty="0" smtClean="0"/>
              <a:t> </a:t>
            </a:r>
            <a:r>
              <a:rPr lang="fr-CA" sz="1200" b="0" i="0" u="none" strike="noStrike" kern="1200" dirty="0" smtClean="0">
                <a:solidFill>
                  <a:schemeClr val="tx1"/>
                </a:solidFill>
                <a:effectLst/>
                <a:latin typeface="+mn-lt"/>
                <a:ea typeface="+mn-ea"/>
                <a:cs typeface="+mn-cs"/>
              </a:rPr>
              <a:t>Cliquer sur Ajouter une ressource cartographique</a:t>
            </a:r>
            <a:r>
              <a:rPr lang="fr-CA" dirty="0" smtClean="0"/>
              <a:t> </a:t>
            </a:r>
            <a:r>
              <a:rPr lang="fr-CA" sz="1200" b="0" i="0" u="none" strike="noStrike" kern="1200" dirty="0" smtClean="0">
                <a:solidFill>
                  <a:schemeClr val="tx1"/>
                </a:solidFill>
                <a:effectLst/>
                <a:latin typeface="+mn-lt"/>
                <a:ea typeface="+mn-ea"/>
                <a:cs typeface="+mn-cs"/>
              </a:rPr>
              <a:t>Fournir l'</a:t>
            </a:r>
            <a:r>
              <a:rPr lang="fr-CA" sz="1200" b="0" i="0" u="none" strike="noStrike" kern="1200" dirty="0" err="1" smtClean="0">
                <a:solidFill>
                  <a:schemeClr val="tx1"/>
                </a:solidFill>
                <a:effectLst/>
                <a:latin typeface="+mn-lt"/>
                <a:ea typeface="+mn-ea"/>
                <a:cs typeface="+mn-cs"/>
              </a:rPr>
              <a:t>addresse</a:t>
            </a:r>
            <a:r>
              <a:rPr lang="fr-CA" sz="1200" b="0" i="0" u="none" strike="noStrike" kern="1200" dirty="0" smtClean="0">
                <a:solidFill>
                  <a:schemeClr val="tx1"/>
                </a:solidFill>
                <a:effectLst/>
                <a:latin typeface="+mn-lt"/>
                <a:ea typeface="+mn-ea"/>
                <a:cs typeface="+mn-cs"/>
              </a:rPr>
              <a:t> URL d'un service WMS.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Des paramètres non standard aux services WMS permettent de spécifier la couche, le format pour la légende et le format pour l'affichage des </a:t>
            </a:r>
            <a:r>
              <a:rPr lang="fr-CA" sz="1200" b="0" i="0" u="none" strike="noStrike" kern="1200" dirty="0" err="1" smtClean="0">
                <a:solidFill>
                  <a:schemeClr val="tx1"/>
                </a:solidFill>
                <a:effectLst/>
                <a:latin typeface="+mn-lt"/>
                <a:ea typeface="+mn-ea"/>
                <a:cs typeface="+mn-cs"/>
              </a:rPr>
              <a:t>catractéristiques</a:t>
            </a:r>
            <a:r>
              <a:rPr lang="fr-CA" sz="1200" b="0" i="0" u="none" strike="noStrike" kern="1200" dirty="0" smtClean="0">
                <a:solidFill>
                  <a:schemeClr val="tx1"/>
                </a:solidFill>
                <a:effectLst/>
                <a:latin typeface="+mn-lt"/>
                <a:ea typeface="+mn-ea"/>
                <a:cs typeface="+mn-cs"/>
              </a:rPr>
              <a:t> des éléments.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La liste déroulante Couche permet la sélection de la couche à afficher.  Notez que la liste déroulante pour le choix de la couche ne permet pas de sélectionner une couche qui comporte des sous-couches.  Pour forcer l'utilisation d'une telle couche, ajouter à l'URL le paramètre LAYERS= suivi du nom de la couche.</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Dans notre cas, nous allons sélectionner une couche à partir de la liste déroulante.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Une liste déroulante pour le format de légende apparaîtra si le service comporte une légende. Une liste déroulante pour le format d'affichage des caractéristiques d'éléments apparaîtra si le service permet les requêtes sur les éléments.</a:t>
            </a:r>
            <a:r>
              <a:rPr lang="fr-CA" dirty="0" smtClean="0"/>
              <a:t> </a:t>
            </a:r>
            <a:r>
              <a:rPr lang="fr-CA" sz="1200" b="0" i="0" u="none" strike="noStrike" kern="1200" dirty="0" smtClean="0">
                <a:solidFill>
                  <a:schemeClr val="tx1"/>
                </a:solidFill>
                <a:effectLst/>
                <a:latin typeface="+mn-lt"/>
                <a:ea typeface="+mn-ea"/>
                <a:cs typeface="+mn-cs"/>
              </a:rPr>
              <a:t>Les champs Nom anglais et français se rempliront automatiquement.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Vérifier l'inscription.  C'est ce nom en anglais qui s'affichera  comme nom de couche dans la légende du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en anglais. Modifier ces noms au besoin de façon à ce qu'il représente bien les données.</a:t>
            </a:r>
            <a:r>
              <a:rPr lang="fr-CA" dirty="0" smtClean="0"/>
              <a:t> </a:t>
            </a:r>
            <a:r>
              <a:rPr lang="fr-CA" sz="1200" b="0" i="0" u="none" strike="noStrike" kern="1200" dirty="0" smtClean="0">
                <a:solidFill>
                  <a:schemeClr val="tx1"/>
                </a:solidFill>
                <a:effectLst/>
                <a:latin typeface="+mn-lt"/>
                <a:ea typeface="+mn-ea"/>
                <a:cs typeface="+mn-cs"/>
              </a:rPr>
              <a:t>Dans la section description, la valeur "Service Web" est sélectionnée automatiquement pour le type de contenu, de même que le format qui correspond au service. La langue </a:t>
            </a:r>
            <a:r>
              <a:rPr lang="fr-CA" sz="1200" b="0" i="0" u="none" strike="noStrike" kern="1200" dirty="0" err="1" smtClean="0">
                <a:solidFill>
                  <a:schemeClr val="tx1"/>
                </a:solidFill>
                <a:effectLst/>
                <a:latin typeface="+mn-lt"/>
                <a:ea typeface="+mn-ea"/>
                <a:cs typeface="+mn-cs"/>
              </a:rPr>
              <a:t>pré-sélectionnée</a:t>
            </a:r>
            <a:r>
              <a:rPr lang="fr-CA" sz="1200" b="0" i="0" u="none" strike="noStrike" kern="1200" dirty="0" smtClean="0">
                <a:solidFill>
                  <a:schemeClr val="tx1"/>
                </a:solidFill>
                <a:effectLst/>
                <a:latin typeface="+mn-lt"/>
                <a:ea typeface="+mn-ea"/>
                <a:cs typeface="+mn-cs"/>
              </a:rPr>
              <a:t> est la langue de service.  On doit sélectionner la ou les langues correspondantes aux données présentées par le service.</a:t>
            </a:r>
            <a:r>
              <a:rPr lang="fr-CA" dirty="0" smtClean="0"/>
              <a:t> </a:t>
            </a:r>
            <a:r>
              <a:rPr lang="fr-CA" sz="1200" b="0" i="0" u="none" strike="noStrike" kern="1200" dirty="0" smtClean="0">
                <a:solidFill>
                  <a:schemeClr val="tx1"/>
                </a:solidFill>
                <a:effectLst/>
                <a:latin typeface="+mn-lt"/>
                <a:ea typeface="+mn-ea"/>
                <a:cs typeface="+mn-cs"/>
              </a:rPr>
              <a:t>Tester et Ajouter le service.</a:t>
            </a:r>
            <a:r>
              <a:rPr lang="fr-CA" dirty="0" smtClean="0"/>
              <a:t> </a:t>
            </a:r>
            <a:r>
              <a:rPr lang="fr-CA" sz="1200" b="0" i="0" u="none" strike="noStrike" kern="1200" dirty="0" smtClean="0">
                <a:solidFill>
                  <a:schemeClr val="tx1"/>
                </a:solidFill>
                <a:effectLst/>
                <a:latin typeface="+mn-lt"/>
                <a:ea typeface="+mn-ea"/>
                <a:cs typeface="+mn-cs"/>
              </a:rPr>
              <a:t>Nous allons maintenant refaire la même séquence pour " la langue de service" avec la valeur Français pour assurer le fonctionnement du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en français.</a:t>
            </a:r>
            <a:r>
              <a:rPr lang="fr-CA" dirty="0" smtClean="0"/>
              <a:t> </a:t>
            </a:r>
            <a:r>
              <a:rPr lang="fr-CA" sz="1200" b="0" i="0" u="none" strike="noStrike" kern="1200" dirty="0" smtClean="0">
                <a:solidFill>
                  <a:schemeClr val="tx1"/>
                </a:solidFill>
                <a:effectLst/>
                <a:latin typeface="+mn-lt"/>
                <a:ea typeface="+mn-ea"/>
                <a:cs typeface="+mn-cs"/>
              </a:rPr>
              <a:t>Cliquer sur Ajouter une source cartographique</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Sélectionner la langue de Service Français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Ajouter l'url du service WMS français correspondant</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S'assurer de spécifier la couche, le format de la légende et le format d'affichage des </a:t>
            </a:r>
            <a:r>
              <a:rPr lang="fr-CA" sz="1200" b="0" i="0" u="none" strike="noStrike" kern="1200" dirty="0" err="1" smtClean="0">
                <a:solidFill>
                  <a:schemeClr val="tx1"/>
                </a:solidFill>
                <a:effectLst/>
                <a:latin typeface="+mn-lt"/>
                <a:ea typeface="+mn-ea"/>
                <a:cs typeface="+mn-cs"/>
              </a:rPr>
              <a:t>caractérisitiques</a:t>
            </a:r>
            <a:r>
              <a:rPr lang="fr-CA" sz="1200" b="0" i="0" u="none" strike="noStrike" kern="1200" dirty="0" smtClean="0">
                <a:solidFill>
                  <a:schemeClr val="tx1"/>
                </a:solidFill>
                <a:effectLst/>
                <a:latin typeface="+mn-lt"/>
                <a:ea typeface="+mn-ea"/>
                <a:cs typeface="+mn-cs"/>
              </a:rPr>
              <a:t> d'éléments.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Vérifier le champ Nom.  C'est ce nom en Français qui  s'affichera comme nom de couche dans la légende du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en français. Modifier ces noms au besoin de façon à ce qu'ils représentent bien les données.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Dans la section description, vérifier la langue inscrite par défaut et s'assurer que la langue inscrite correspond bien aux données présentées par ce service.</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Tester et Ajouter le service.</a:t>
            </a:r>
            <a:r>
              <a:rPr lang="fr-CA" dirty="0"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2768114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0" i="0" u="none" strike="noStrike" kern="1200" dirty="0" smtClean="0">
                <a:solidFill>
                  <a:schemeClr val="tx1"/>
                </a:solidFill>
                <a:effectLst/>
                <a:latin typeface="+mn-lt"/>
                <a:ea typeface="+mn-ea"/>
                <a:cs typeface="+mn-cs"/>
              </a:rPr>
              <a:t>Dans cette démonstration, nous allons expliquer comment spécifier le type de service qui sera utilisé pas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a:t>
            </a:r>
            <a:r>
              <a:rPr lang="fr-CA" dirty="0" smtClean="0"/>
              <a:t> </a:t>
            </a:r>
            <a:r>
              <a:rPr lang="fr-CA" sz="1200" b="0" i="0" u="none" strike="noStrike" kern="1200" dirty="0" smtClean="0">
                <a:solidFill>
                  <a:schemeClr val="tx1"/>
                </a:solidFill>
                <a:effectLst/>
                <a:latin typeface="+mn-lt"/>
                <a:ea typeface="+mn-ea"/>
                <a:cs typeface="+mn-cs"/>
              </a:rPr>
              <a:t>Comme dans le cas présent, lorsque plus d'un type de service est fourni, on peut forcer l'utilisation de l'un des types, WMS ou ESRI REST. Assurez-vous que le bouton radio est enfoncé pour l'un des services dont le protocole correspond au type de service désiré. Ne pas tenir compte de la langue.</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Dans cet enregistrement, nous préférons conserver le protocole ESRI REST.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On voit que le bouton "Ajouter au panier de cartes" est assigné au protocole demandé.</a:t>
            </a:r>
            <a:r>
              <a:rPr lang="fr-CA" dirty="0" smtClean="0"/>
              <a:t> </a:t>
            </a:r>
            <a:r>
              <a:rPr lang="fr-CA" sz="1200" b="0" i="0" u="none" strike="noStrike" kern="1200" dirty="0" smtClean="0">
                <a:solidFill>
                  <a:schemeClr val="tx1"/>
                </a:solidFill>
                <a:effectLst/>
                <a:latin typeface="+mn-lt"/>
                <a:ea typeface="+mn-ea"/>
                <a:cs typeface="+mn-cs"/>
              </a:rPr>
              <a:t>Lorsque l'enregistrement est sauvegardé, les informations relatives aux services sont aussi sauvegardées dans un registre intermédiaire, appelé RCS,  lequel sera accédé par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de la PGF.</a:t>
            </a:r>
            <a:r>
              <a:rPr lang="fr-CA" dirty="0" smtClean="0"/>
              <a:t> </a:t>
            </a:r>
            <a:r>
              <a:rPr lang="fr-CA" sz="1200" b="0" i="0" u="none" strike="noStrike" kern="1200" dirty="0" smtClean="0">
                <a:solidFill>
                  <a:schemeClr val="tx1"/>
                </a:solidFill>
                <a:effectLst/>
                <a:latin typeface="+mn-lt"/>
                <a:ea typeface="+mn-ea"/>
                <a:cs typeface="+mn-cs"/>
              </a:rPr>
              <a:t>Vérifier le service dans le </a:t>
            </a:r>
            <a:r>
              <a:rPr lang="fr-CA" sz="1200" b="0" i="0" u="none" strike="noStrike" kern="1200" dirty="0" err="1" smtClean="0">
                <a:solidFill>
                  <a:schemeClr val="tx1"/>
                </a:solidFill>
                <a:effectLst/>
                <a:latin typeface="+mn-lt"/>
                <a:ea typeface="+mn-ea"/>
                <a:cs typeface="+mn-cs"/>
              </a:rPr>
              <a:t>visualiseur</a:t>
            </a:r>
            <a:r>
              <a:rPr lang="fr-CA" dirty="0" smtClean="0"/>
              <a:t> </a:t>
            </a:r>
            <a:r>
              <a:rPr lang="fr-CA" sz="1200" b="0" i="0" u="none" strike="noStrike" kern="1200" dirty="0" smtClean="0">
                <a:solidFill>
                  <a:schemeClr val="tx1"/>
                </a:solidFill>
                <a:effectLst/>
                <a:latin typeface="+mn-lt"/>
                <a:ea typeface="+mn-ea"/>
                <a:cs typeface="+mn-cs"/>
              </a:rPr>
              <a:t>Nous allons maintenant vérifier l'exécution du service cartographique à partir du catalogue</a:t>
            </a:r>
            <a:r>
              <a:rPr lang="fr-CA" dirty="0" smtClean="0"/>
              <a:t> </a:t>
            </a:r>
            <a:r>
              <a:rPr lang="fr-CA" sz="1200" b="0" i="0" u="none" strike="noStrike" kern="1200" dirty="0" smtClean="0">
                <a:solidFill>
                  <a:schemeClr val="tx1"/>
                </a:solidFill>
                <a:effectLst/>
                <a:latin typeface="+mn-lt"/>
                <a:ea typeface="+mn-ea"/>
                <a:cs typeface="+mn-cs"/>
              </a:rPr>
              <a:t>Ajouter le service dans le panier de carte en cliquant sur "Ajouter au panier de carte".  La langue du service n'a aucune importance. Puis cliquer sur "afficher la carte".</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Cliquer sur l'icône de couches d'éléments</a:t>
            </a:r>
            <a:r>
              <a:rPr lang="fr-CA" dirty="0" smtClean="0"/>
              <a:t> </a:t>
            </a:r>
            <a:r>
              <a:rPr lang="fr-CA" sz="1200" b="0" i="0" u="none" strike="noStrike" kern="1200" dirty="0" smtClean="0">
                <a:solidFill>
                  <a:schemeClr val="tx1"/>
                </a:solidFill>
                <a:effectLst/>
                <a:latin typeface="+mn-lt"/>
                <a:ea typeface="+mn-ea"/>
                <a:cs typeface="+mn-cs"/>
              </a:rPr>
              <a:t>Si aucun nom de couche n'apparait dans la légende, c'est que l'inscription dans le registre intermédiaire utilisé par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n'a pas été remplie.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est alors incapable de trouver les instructions d'affichage. Vérifier l'accès de votre service et sa compatibilité, et contacter le service à la clientèle de la PGF, au besoin.</a:t>
            </a:r>
            <a:r>
              <a:rPr lang="fr-CA" dirty="0" smtClean="0"/>
              <a:t> </a:t>
            </a:r>
            <a:r>
              <a:rPr lang="fr-CA" sz="1200" b="0" i="0" u="none" strike="noStrike" kern="1200" dirty="0" smtClean="0">
                <a:solidFill>
                  <a:schemeClr val="tx1"/>
                </a:solidFill>
                <a:effectLst/>
                <a:latin typeface="+mn-lt"/>
                <a:ea typeface="+mn-ea"/>
                <a:cs typeface="+mn-cs"/>
              </a:rPr>
              <a:t>Si le nom de la couche s'affiche mais que le paramètre de visibilité est désactivé, c'est que le service n'est pas compatible avec le système de référence de la carte de base par défaut, soit la projection Conique conforme de Lambert.   </a:t>
            </a:r>
            <a:r>
              <a:rPr lang="fr-CA" dirty="0" smtClean="0"/>
              <a:t> </a:t>
            </a:r>
            <a:r>
              <a:rPr lang="fr-CA" sz="1200" b="0" i="0" u="none" strike="noStrike" kern="1200" dirty="0" smtClean="0">
                <a:solidFill>
                  <a:schemeClr val="tx1"/>
                </a:solidFill>
                <a:effectLst/>
                <a:latin typeface="+mn-lt"/>
                <a:ea typeface="+mn-ea"/>
                <a:cs typeface="+mn-cs"/>
              </a:rPr>
              <a:t>Si le nom de la couche s'affiche et que le paramètre de visibilité est actif, mais que vous ne voyez pas les données,  choisir l'option "Zoom à la limite" pour situer vos données.</a:t>
            </a:r>
            <a:r>
              <a:rPr lang="fr-CA" dirty="0" smtClean="0"/>
              <a:t> </a:t>
            </a:r>
            <a:r>
              <a:rPr lang="fr-CA" sz="1200" b="0" i="0" u="none" strike="noStrike" kern="1200" dirty="0" smtClean="0">
                <a:solidFill>
                  <a:schemeClr val="tx1"/>
                </a:solidFill>
                <a:effectLst/>
                <a:latin typeface="+mn-lt"/>
                <a:ea typeface="+mn-ea"/>
                <a:cs typeface="+mn-cs"/>
              </a:rPr>
              <a:t>On peut vérifier le service associé à l'autre langue en basculant la langue du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Nous avons maintenant l'information affichée en anglais.</a:t>
            </a:r>
            <a:r>
              <a:rPr lang="fr-CA" dirty="0" smtClean="0"/>
              <a:t> </a:t>
            </a:r>
            <a:endParaRPr lang="fr-CA" dirty="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52920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3166316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fr-CA" altLang="en-US" sz="2200" b="1" dirty="0" smtClean="0">
                <a:latin typeface="Tahoma" panose="020B0604030504040204" pitchFamily="34" charset="0"/>
                <a:ea typeface="Tahoma" panose="020B0604030504040204" pitchFamily="34" charset="0"/>
                <a:cs typeface="Tahoma" panose="020B0604030504040204" pitchFamily="34" charset="0"/>
              </a:rPr>
              <a:t>Créer un enregistrement</a:t>
            </a:r>
          </a:p>
          <a:p>
            <a:pPr algn="ctr">
              <a:spcBef>
                <a:spcPct val="20000"/>
              </a:spcBef>
            </a:pPr>
            <a:r>
              <a:rPr lang="fr-CA" sz="2400" dirty="0" smtClean="0"/>
              <a:t>Partie 3: Saisie de services cartographiques</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6787"/>
    </mc:Choice>
    <mc:Fallback xmlns="">
      <p:transition spd="slow" advTm="167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86800" cy="706090"/>
          </a:xfrm>
        </p:spPr>
        <p:txBody>
          <a:bodyPr/>
          <a:lstStyle/>
          <a:p>
            <a:r>
              <a:rPr lang="fr-CA" dirty="0" smtClean="0"/>
              <a:t>Conditions</a:t>
            </a:r>
            <a:endParaRPr lang="en-CA" dirty="0"/>
          </a:p>
        </p:txBody>
      </p:sp>
      <p:sp>
        <p:nvSpPr>
          <p:cNvPr id="5" name="Content Placeholder 4"/>
          <p:cNvSpPr>
            <a:spLocks noGrp="1"/>
          </p:cNvSpPr>
          <p:nvPr>
            <p:ph idx="1"/>
          </p:nvPr>
        </p:nvSpPr>
        <p:spPr>
          <a:xfrm>
            <a:off x="228304" y="1124744"/>
            <a:ext cx="8520160" cy="2166635"/>
          </a:xfrm>
        </p:spPr>
        <p:txBody>
          <a:bodyPr/>
          <a:lstStyle/>
          <a:p>
            <a:r>
              <a:rPr lang="fr-CA" sz="2000" dirty="0" smtClean="0"/>
              <a:t>Deux inscriptions requises:</a:t>
            </a:r>
          </a:p>
          <a:p>
            <a:pPr marL="971550" lvl="1" indent="-514350">
              <a:buFont typeface="+mj-lt"/>
              <a:buAutoNum type="arabicPeriod"/>
            </a:pPr>
            <a:r>
              <a:rPr lang="fr-CA" sz="1800" dirty="0" smtClean="0"/>
              <a:t>pour le </a:t>
            </a:r>
            <a:r>
              <a:rPr lang="fr-CA" sz="1800" dirty="0" err="1" smtClean="0"/>
              <a:t>visualiseur</a:t>
            </a:r>
            <a:r>
              <a:rPr lang="fr-CA" sz="1800" dirty="0" smtClean="0"/>
              <a:t> en Anglais</a:t>
            </a:r>
          </a:p>
          <a:p>
            <a:pPr marL="971550" lvl="1" indent="-514350">
              <a:buFont typeface="+mj-lt"/>
              <a:buAutoNum type="arabicPeriod"/>
            </a:pPr>
            <a:r>
              <a:rPr lang="fr-CA" sz="1800" dirty="0"/>
              <a:t>p</a:t>
            </a:r>
            <a:r>
              <a:rPr lang="fr-CA" sz="1800" dirty="0" smtClean="0"/>
              <a:t>our le </a:t>
            </a:r>
            <a:r>
              <a:rPr lang="fr-CA" sz="1800" dirty="0" err="1" smtClean="0"/>
              <a:t>visualiseur</a:t>
            </a:r>
            <a:r>
              <a:rPr lang="fr-CA" sz="1800" dirty="0"/>
              <a:t> en Français</a:t>
            </a:r>
            <a:endParaRPr lang="fr-CA" sz="1800" dirty="0" smtClean="0"/>
          </a:p>
          <a:p>
            <a:pPr marL="457200" lvl="1" indent="0">
              <a:buNone/>
            </a:pPr>
            <a:r>
              <a:rPr lang="fr-CA" sz="1800" dirty="0" smtClean="0"/>
              <a:t>Deux inscriptions sont recommandées même si elles utilisent le même service cartographique.</a:t>
            </a:r>
          </a:p>
          <a:p>
            <a:pPr marL="457200" lvl="1" indent="0">
              <a:buNone/>
            </a:pPr>
            <a:endParaRPr lang="fr-CA" sz="1600" dirty="0"/>
          </a:p>
        </p:txBody>
      </p:sp>
      <p:pic>
        <p:nvPicPr>
          <p:cNvPr id="4" name="Picture 3"/>
          <p:cNvPicPr>
            <a:picLocks noChangeAspect="1"/>
          </p:cNvPicPr>
          <p:nvPr/>
        </p:nvPicPr>
        <p:blipFill rotWithShape="1">
          <a:blip r:embed="rId5"/>
          <a:srcRect t="1" b="32930"/>
          <a:stretch/>
        </p:blipFill>
        <p:spPr>
          <a:xfrm>
            <a:off x="683568" y="3645024"/>
            <a:ext cx="7280549" cy="2509813"/>
          </a:xfrm>
          <a:prstGeom prst="rect">
            <a:avLst/>
          </a:prstGeom>
          <a:ln>
            <a:solidFill>
              <a:schemeClr val="bg1">
                <a:lumMod val="50000"/>
              </a:schemeClr>
            </a:solidFill>
          </a:ln>
        </p:spPr>
      </p:pic>
      <p:sp>
        <p:nvSpPr>
          <p:cNvPr id="6" name="Content Placeholder 4"/>
          <p:cNvSpPr txBox="1">
            <a:spLocks/>
          </p:cNvSpPr>
          <p:nvPr/>
        </p:nvSpPr>
        <p:spPr bwMode="auto">
          <a:xfrm>
            <a:off x="214382" y="2780928"/>
            <a:ext cx="8548004" cy="20226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CA" sz="2000" dirty="0" smtClean="0"/>
              <a:t>Inscrire des services cartographiques compatibles (voir le module « </a:t>
            </a:r>
            <a:r>
              <a:rPr lang="fr-FR" sz="2000" dirty="0" smtClean="0"/>
              <a:t>Quels sont les services cartographiques compatibles »)</a:t>
            </a:r>
            <a:endParaRPr lang="en-CA" sz="2000"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96529517"/>
      </p:ext>
    </p:extLst>
  </p:cSld>
  <p:clrMapOvr>
    <a:masterClrMapping/>
  </p:clrMapOvr>
  <mc:AlternateContent xmlns:mc="http://schemas.openxmlformats.org/markup-compatibility/2006" xmlns:p14="http://schemas.microsoft.com/office/powerpoint/2010/main">
    <mc:Choice Requires="p14">
      <p:transition spd="slow" p14:dur="2000" advTm="45118"/>
    </mc:Choice>
    <mc:Fallback xmlns="">
      <p:transition spd="slow" advTm="45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p:ext uri="{3A86A75C-4F4B-4683-9AE1-C65F6400EC91}">
      <p14:laserTraceLst xmlns:p14="http://schemas.microsoft.com/office/powerpoint/2010/main">
        <p14:tracePtLst>
          <p14:tracePt t="6853" x="12700" y="1390650"/>
          <p14:tracePt t="6868" x="25400" y="1390650"/>
          <p14:tracePt t="7205" x="31750" y="1390650"/>
          <p14:tracePt t="7221" x="38100" y="1390650"/>
          <p14:tracePt t="7237" x="44450" y="1384300"/>
          <p14:tracePt t="7284" x="57150" y="1384300"/>
          <p14:tracePt t="7325" x="63500" y="1384300"/>
          <p14:tracePt t="7421" x="69850" y="1384300"/>
          <p14:tracePt t="7445" x="76200" y="1384300"/>
          <p14:tracePt t="7453" x="82550" y="1377950"/>
          <p14:tracePt t="7485" x="88900" y="1377950"/>
          <p14:tracePt t="7493" x="95250" y="1377950"/>
          <p14:tracePt t="7509" x="101600" y="1377950"/>
          <p14:tracePt t="7518" x="101600" y="1371600"/>
          <p14:tracePt t="7541" x="107950" y="1371600"/>
          <p14:tracePt t="7552" x="114300" y="1371600"/>
          <p14:tracePt t="7568" x="133350" y="1365250"/>
          <p14:tracePt t="7585" x="139700" y="1358900"/>
          <p14:tracePt t="7602" x="158750" y="1358900"/>
          <p14:tracePt t="7635" x="165100" y="1358900"/>
          <p14:tracePt t="7741" x="171450" y="1358900"/>
          <p14:tracePt t="7765" x="177800" y="1358900"/>
          <p14:tracePt t="7780" x="184150" y="1358900"/>
          <p14:tracePt t="7804" x="190500" y="1358900"/>
          <p14:tracePt t="7885" x="196850" y="1358900"/>
          <p14:tracePt t="7933" x="203200" y="1358900"/>
          <p14:tracePt t="7949" x="209550" y="1358900"/>
          <p14:tracePt t="8141" x="215900" y="1358900"/>
          <p14:tracePt t="8277" x="222250" y="1358900"/>
          <p14:tracePt t="8693" x="228600" y="1358900"/>
          <p14:tracePt t="8733" x="234950" y="1352550"/>
          <p14:tracePt t="8789" x="241300" y="1352550"/>
          <p14:tracePt t="8812" x="241300" y="1346200"/>
          <p14:tracePt t="8820" x="247650" y="1346200"/>
          <p14:tracePt t="8828" x="247650" y="1339850"/>
          <p14:tracePt t="8836" x="254000" y="1339850"/>
          <p14:tracePt t="8853" x="254000" y="1333500"/>
          <p14:tracePt t="8869" x="260350" y="1333500"/>
          <p14:tracePt t="8893" x="266700" y="1327150"/>
          <p14:tracePt t="8917" x="273050" y="1327150"/>
          <p14:tracePt t="8949" x="279400" y="1320800"/>
          <p14:tracePt t="8973" x="285750" y="1314450"/>
          <p14:tracePt t="9974" x="292100" y="1314450"/>
          <p14:tracePt t="10189" x="292100" y="1320800"/>
          <p14:tracePt t="12990" x="298450" y="1320800"/>
          <p14:tracePt t="13422" x="304800" y="1327150"/>
          <p14:tracePt t="13470" x="311150" y="1339850"/>
          <p14:tracePt t="13494" x="311150" y="1346200"/>
          <p14:tracePt t="13502" x="317500" y="1346200"/>
          <p14:tracePt t="13510" x="317500" y="1358900"/>
          <p14:tracePt t="13519" x="323850" y="1365250"/>
          <p14:tracePt t="13536" x="330200" y="1377950"/>
          <p14:tracePt t="13552" x="342900" y="1390650"/>
          <p14:tracePt t="13569" x="355600" y="1409700"/>
          <p14:tracePt t="13586" x="368300" y="1422400"/>
          <p14:tracePt t="13602" x="381000" y="1441450"/>
          <p14:tracePt t="13619" x="387350" y="1447800"/>
          <p14:tracePt t="13636" x="393700" y="1460500"/>
          <p14:tracePt t="13652" x="406400" y="1473200"/>
          <p14:tracePt t="13669" x="412750" y="1479550"/>
          <p14:tracePt t="13686" x="419100" y="1492250"/>
          <p14:tracePt t="13702" x="431800" y="1498600"/>
          <p14:tracePt t="13719" x="444500" y="1511300"/>
          <p14:tracePt t="13736" x="463550" y="1524000"/>
          <p14:tracePt t="13752" x="469900" y="1536700"/>
          <p14:tracePt t="13769" x="488950" y="1549400"/>
          <p14:tracePt t="13785" x="508000" y="1562100"/>
          <p14:tracePt t="13802" x="514350" y="1568450"/>
          <p14:tracePt t="13819" x="520700" y="1574800"/>
          <p14:tracePt t="13835" x="533400" y="1581150"/>
          <p14:tracePt t="13852" x="539750" y="1587500"/>
          <p14:tracePt t="13869" x="552450" y="1600200"/>
          <p14:tracePt t="13885" x="565150" y="1606550"/>
          <p14:tracePt t="13902" x="577850" y="1612900"/>
          <p14:tracePt t="13919" x="584200" y="1619250"/>
          <p14:tracePt t="13936" x="590550" y="1625600"/>
          <p14:tracePt t="13969" x="596900" y="1631950"/>
          <p14:tracePt t="13986" x="596900" y="1638300"/>
          <p14:tracePt t="14002" x="603250" y="1638300"/>
          <p14:tracePt t="14019" x="609600" y="1644650"/>
          <p14:tracePt t="14054" x="615950" y="1651000"/>
          <p14:tracePt t="14070" x="615950" y="1657350"/>
          <p14:tracePt t="14086" x="622300" y="1657350"/>
          <p14:tracePt t="14102" x="622300" y="1663700"/>
          <p14:tracePt t="14126" x="628650" y="1663700"/>
          <p14:tracePt t="14150" x="635000" y="1670050"/>
          <p14:tracePt t="14190" x="641350" y="1670050"/>
          <p14:tracePt t="14238" x="647700" y="1676400"/>
          <p14:tracePt t="14269" x="654050" y="1676400"/>
          <p14:tracePt t="14285" x="660400" y="1682750"/>
          <p14:tracePt t="14350" x="666750" y="1689100"/>
          <p14:tracePt t="16966" x="666750" y="1695450"/>
          <p14:tracePt t="17022" x="666750" y="1701800"/>
          <p14:tracePt t="17046" x="666750" y="1708150"/>
          <p14:tracePt t="17086" x="666750" y="1714500"/>
          <p14:tracePt t="17110" x="666750" y="1720850"/>
          <p14:tracePt t="17134" x="666750" y="1727200"/>
          <p14:tracePt t="17142" x="666750" y="1733550"/>
          <p14:tracePt t="17182" x="666750" y="1739900"/>
          <p14:tracePt t="17198" x="666750" y="1746250"/>
          <p14:tracePt t="17230" x="666750" y="1752600"/>
          <p14:tracePt t="17246" x="666750" y="1758950"/>
          <p14:tracePt t="17270" x="666750" y="1765300"/>
          <p14:tracePt t="17301" x="666750" y="1771650"/>
          <p14:tracePt t="17325" x="666750" y="1778000"/>
          <p14:tracePt t="17349" x="666750" y="1784350"/>
          <p14:tracePt t="17365" x="666750" y="1790700"/>
          <p14:tracePt t="17389" x="666750" y="1797050"/>
          <p14:tracePt t="17413" x="666750" y="1803400"/>
          <p14:tracePt t="17421" x="666750" y="1809750"/>
          <p14:tracePt t="17438" x="666750" y="1816100"/>
          <p14:tracePt t="17453" x="666750" y="1822450"/>
          <p14:tracePt t="17461" x="666750" y="1828800"/>
          <p14:tracePt t="17478" x="666750" y="1835150"/>
          <p14:tracePt t="17486" x="666750" y="1841500"/>
          <p14:tracePt t="17502" x="666750" y="1847850"/>
          <p14:tracePt t="17526" x="666750" y="1854200"/>
          <p14:tracePt t="17550" x="666750" y="1860550"/>
          <p14:tracePt t="17574" x="666750" y="1866900"/>
          <p14:tracePt t="17607" x="666750" y="1873250"/>
          <p14:tracePt t="17614" x="666750" y="1879600"/>
          <p14:tracePt t="17646" x="666750" y="1885950"/>
          <p14:tracePt t="17670" x="666750" y="1892300"/>
          <p14:tracePt t="17686" x="666750" y="1898650"/>
          <p14:tracePt t="17710" x="666750" y="1905000"/>
          <p14:tracePt t="17743" x="666750" y="1911350"/>
          <p14:tracePt t="17758" x="666750" y="1917700"/>
          <p14:tracePt t="17782" x="666750" y="1924050"/>
          <p14:tracePt t="17806" x="666750" y="1930400"/>
          <p14:tracePt t="17829" x="666750" y="1936750"/>
          <p14:tracePt t="17853" x="673100" y="1943100"/>
          <p14:tracePt t="17869" x="673100" y="1949450"/>
          <p14:tracePt t="17894" x="673100" y="1955800"/>
          <p14:tracePt t="17918" x="673100" y="1962150"/>
          <p14:tracePt t="17934" x="679450" y="1968500"/>
          <p14:tracePt t="17982" x="679450" y="1974850"/>
          <p14:tracePt t="18022" x="685800" y="1981200"/>
          <p14:tracePt t="18054" x="685800" y="1987550"/>
          <p14:tracePt t="18102" x="692150" y="1993900"/>
          <p14:tracePt t="18134" x="692150" y="2000250"/>
          <p14:tracePt t="18270" x="692150" y="2006600"/>
          <p14:tracePt t="21079" x="698500" y="2012950"/>
          <p14:tracePt t="21135" x="704850" y="2012950"/>
          <p14:tracePt t="21999" x="704850" y="2019300"/>
          <p14:tracePt t="22015" x="698500" y="2025650"/>
          <p14:tracePt t="22055" x="692150" y="2032000"/>
          <p14:tracePt t="22071" x="685800" y="2032000"/>
          <p14:tracePt t="22087" x="679450" y="2038350"/>
          <p14:tracePt t="22095" x="679450" y="2044700"/>
          <p14:tracePt t="22111" x="679450" y="2051050"/>
          <p14:tracePt t="22120" x="679450" y="2057400"/>
          <p14:tracePt t="22137" x="679450" y="2076450"/>
          <p14:tracePt t="22153" x="673100" y="2089150"/>
          <p14:tracePt t="22170" x="673100" y="2095500"/>
          <p14:tracePt t="22203" x="673100" y="2101850"/>
          <p14:tracePt t="22262" x="673100" y="2108200"/>
          <p14:tracePt t="22270" x="673100" y="2114550"/>
          <p14:tracePt t="22278" x="666750" y="2120900"/>
          <p14:tracePt t="22319" x="666750" y="2127250"/>
          <p14:tracePt t="22343" x="660400" y="2133600"/>
          <p14:tracePt t="22351" x="660400" y="2139950"/>
          <p14:tracePt t="22359" x="654050" y="2139950"/>
          <p14:tracePt t="22370" x="654050" y="2146300"/>
          <p14:tracePt t="22387" x="654050" y="2152650"/>
          <p14:tracePt t="22403" x="654050" y="2159000"/>
          <p14:tracePt t="22420" x="654050" y="2165350"/>
          <p14:tracePt t="22437" x="647700" y="2178050"/>
          <p14:tracePt t="22453" x="647700" y="2184400"/>
          <p14:tracePt t="22470" x="647700" y="2197100"/>
          <p14:tracePt t="22487" x="647700" y="2203450"/>
          <p14:tracePt t="22503" x="647700" y="2209800"/>
          <p14:tracePt t="22520" x="647700" y="2216150"/>
          <p14:tracePt t="22553" x="641350" y="2222500"/>
          <p14:tracePt t="22570" x="641350" y="2228850"/>
          <p14:tracePt t="22587" x="641350" y="2235200"/>
          <p14:tracePt t="22603" x="635000" y="2241550"/>
          <p14:tracePt t="22620" x="635000" y="2247900"/>
          <p14:tracePt t="22637" x="635000" y="2260600"/>
          <p14:tracePt t="22653" x="635000" y="2266950"/>
          <p14:tracePt t="22670" x="635000" y="2273300"/>
          <p14:tracePt t="22703" x="635000" y="2286000"/>
          <p14:tracePt t="22737" x="635000" y="2292350"/>
          <p14:tracePt t="22753" x="635000" y="2298700"/>
          <p14:tracePt t="22775" x="635000" y="2305050"/>
          <p14:tracePt t="22786" x="635000" y="2311400"/>
          <p14:tracePt t="22803" x="635000" y="2317750"/>
          <p14:tracePt t="22855" x="635000" y="2324100"/>
          <p14:tracePt t="22863" x="635000" y="2330450"/>
          <p14:tracePt t="22887" x="635000" y="2336800"/>
          <p14:tracePt t="22919" x="635000" y="2343150"/>
          <p14:tracePt t="23271" x="641350" y="2349500"/>
          <p14:tracePt t="23423" x="641350" y="2355850"/>
          <p14:tracePt t="23790" x="647700" y="2355850"/>
          <p14:tracePt t="26024" x="647700" y="2362200"/>
          <p14:tracePt t="26143" x="654050" y="2362200"/>
          <p14:tracePt t="27095" x="647700" y="2362200"/>
          <p14:tracePt t="27103" x="647700" y="2368550"/>
          <p14:tracePt t="27119" x="641350" y="2368550"/>
          <p14:tracePt t="27143" x="635000" y="2368550"/>
          <p14:tracePt t="27151" x="628650" y="2374900"/>
          <p14:tracePt t="27160" x="628650" y="2381250"/>
          <p14:tracePt t="27171" x="622300" y="2381250"/>
          <p14:tracePt t="27188" x="615950" y="2387600"/>
          <p14:tracePt t="27204" x="609600" y="2400300"/>
          <p14:tracePt t="27221" x="603250" y="2406650"/>
          <p14:tracePt t="27238" x="584200" y="2419350"/>
          <p14:tracePt t="27254" x="571500" y="2425700"/>
          <p14:tracePt t="27271" x="539750" y="2451100"/>
          <p14:tracePt t="27287" x="520700" y="2470150"/>
          <p14:tracePt t="27304" x="495300" y="2489200"/>
          <p14:tracePt t="27320" x="469900" y="2508250"/>
          <p14:tracePt t="27337" x="438150" y="2533650"/>
          <p14:tracePt t="27354" x="425450" y="2546350"/>
          <p14:tracePt t="27370" x="406400" y="2565400"/>
          <p14:tracePt t="27387" x="393700" y="2578100"/>
          <p14:tracePt t="27404" x="381000" y="2590800"/>
          <p14:tracePt t="27420" x="374650" y="2597150"/>
          <p14:tracePt t="27437" x="368300" y="2609850"/>
          <p14:tracePt t="27454" x="361950" y="2622550"/>
          <p14:tracePt t="27471" x="361950" y="2628900"/>
          <p14:tracePt t="27504" x="355600" y="2628900"/>
          <p14:tracePt t="27521" x="355600" y="2635250"/>
          <p14:tracePt t="27539" x="355600" y="2641600"/>
          <p14:tracePt t="27568" x="355600" y="2647950"/>
          <p14:tracePt t="27608" x="355600" y="2654300"/>
          <p14:tracePt t="27632" x="355600" y="2660650"/>
          <p14:tracePt t="27648" x="355600" y="2667000"/>
          <p14:tracePt t="27664" x="355600" y="2673350"/>
          <p14:tracePt t="27671" x="349250" y="2679700"/>
          <p14:tracePt t="27688" x="349250" y="2686050"/>
          <p14:tracePt t="27703" x="349250" y="2692400"/>
          <p14:tracePt t="27736" x="349250" y="2705100"/>
          <p14:tracePt t="27768" x="349250" y="2711450"/>
          <p14:tracePt t="27784" x="349250" y="2717800"/>
          <p14:tracePt t="27800" x="342900" y="2730500"/>
          <p14:tracePt t="27815" x="336550" y="2736850"/>
          <p14:tracePt t="27823" x="336550" y="2749550"/>
          <p14:tracePt t="27837" x="336550" y="2755900"/>
          <p14:tracePt t="27854" x="336550" y="2768600"/>
          <p14:tracePt t="27871" x="336550" y="2781300"/>
          <p14:tracePt t="27887" x="330200" y="2800350"/>
          <p14:tracePt t="27920" x="330200" y="2813050"/>
          <p14:tracePt t="27943" x="330200" y="2819400"/>
          <p14:tracePt t="27959" x="330200" y="2825750"/>
          <p14:tracePt t="27971" x="330200" y="2832100"/>
          <p14:tracePt t="27987" x="330200" y="2838450"/>
          <p14:tracePt t="28008" x="330200" y="2844800"/>
          <p14:tracePt t="28024" x="330200" y="2851150"/>
          <p14:tracePt t="28037" x="323850" y="2857500"/>
          <p14:tracePt t="28054" x="323850" y="2863850"/>
          <p14:tracePt t="28080" x="323850" y="2870200"/>
          <p14:tracePt t="28104" x="323850" y="2876550"/>
          <p14:tracePt t="28120" x="323850" y="2882900"/>
          <p14:tracePt t="28144" x="323850" y="2889250"/>
          <p14:tracePt t="28168" x="323850" y="2895600"/>
          <p14:tracePt t="28183" x="317500" y="2901950"/>
          <p14:tracePt t="28216" x="317500" y="2908300"/>
          <p14:tracePt t="28256" x="317500" y="2914650"/>
          <p14:tracePt t="28319" x="317500" y="2921000"/>
          <p14:tracePt t="28343" x="317500" y="2927350"/>
          <p14:tracePt t="28384" x="317500" y="2933700"/>
          <p14:tracePt t="28432" x="317500" y="2940050"/>
          <p14:tracePt t="28512" x="317500" y="2946400"/>
          <p14:tracePt t="28544" x="317500" y="2952750"/>
          <p14:tracePt t="28600" x="311150" y="2959100"/>
          <p14:tracePt t="28640" x="304800" y="2959100"/>
          <p14:tracePt t="28680" x="304800" y="2965450"/>
          <p14:tracePt t="28720" x="298450" y="2971800"/>
          <p14:tracePt t="28736" x="298450" y="2978150"/>
          <p14:tracePt t="28751" x="292100" y="2978150"/>
          <p14:tracePt t="28767" x="292100" y="2984500"/>
          <p14:tracePt t="28791" x="279400" y="2984500"/>
          <p14:tracePt t="28807" x="273050" y="2984500"/>
          <p14:tracePt t="28864" x="266700" y="2984500"/>
          <p14:tracePt t="28952" x="266700" y="2990850"/>
          <p14:tracePt t="31912" x="273050" y="2997200"/>
          <p14:tracePt t="31920" x="279400" y="3003550"/>
          <p14:tracePt t="31936" x="279400" y="3009900"/>
          <p14:tracePt t="31952" x="285750" y="3009900"/>
          <p14:tracePt t="31960" x="285750" y="3022600"/>
          <p14:tracePt t="31971" x="292100" y="3022600"/>
          <p14:tracePt t="31988" x="298450" y="3035300"/>
          <p14:tracePt t="32005" x="298450" y="3041650"/>
          <p14:tracePt t="32024" x="298450" y="3048000"/>
          <p14:tracePt t="32040" x="304800" y="3054350"/>
          <p14:tracePt t="32096" x="304800" y="3060700"/>
          <p14:tracePt t="32120" x="304800" y="3067050"/>
          <p14:tracePt t="32136" x="304800" y="3073400"/>
          <p14:tracePt t="32152" x="304800" y="3079750"/>
          <p14:tracePt t="32160" x="311150" y="3079750"/>
          <p14:tracePt t="32176" x="311150" y="3086100"/>
          <p14:tracePt t="32192" x="317500" y="3092450"/>
          <p14:tracePt t="32208" x="317500" y="3098800"/>
          <p14:tracePt t="32232" x="317500" y="3105150"/>
          <p14:tracePt t="32240" x="323850" y="3111500"/>
          <p14:tracePt t="32254" x="323850" y="3117850"/>
          <p14:tracePt t="32271" x="330200" y="3124200"/>
          <p14:tracePt t="32288" x="336550" y="3130550"/>
          <p14:tracePt t="32304" x="336550" y="3136900"/>
          <p14:tracePt t="32321" x="342900" y="3143250"/>
          <p14:tracePt t="32344" x="342900" y="3149600"/>
          <p14:tracePt t="32355" x="349250" y="3149600"/>
          <p14:tracePt t="32371" x="355600" y="3155950"/>
          <p14:tracePt t="32388" x="368300" y="3175000"/>
          <p14:tracePt t="32405" x="381000" y="3181350"/>
          <p14:tracePt t="32421" x="387350" y="3187700"/>
          <p14:tracePt t="32438" x="400050" y="3200400"/>
          <p14:tracePt t="32455" x="412750" y="3206750"/>
          <p14:tracePt t="32472" x="419100" y="3213100"/>
          <p14:tracePt t="32488" x="419100" y="3219450"/>
          <p14:tracePt t="32505" x="431800" y="3219450"/>
          <p14:tracePt t="32521" x="438150" y="3225800"/>
          <p14:tracePt t="32538" x="450850" y="3232150"/>
          <p14:tracePt t="32555" x="469900" y="3244850"/>
          <p14:tracePt t="32571" x="476250" y="3251200"/>
          <p14:tracePt t="32588" x="488950" y="3251200"/>
          <p14:tracePt t="32605" x="495300" y="3257550"/>
          <p14:tracePt t="32621" x="501650" y="3257550"/>
          <p14:tracePt t="32638" x="508000" y="3263900"/>
          <p14:tracePt t="32672" x="520700" y="3270250"/>
          <p14:tracePt t="32688" x="527050" y="3270250"/>
          <p14:tracePt t="32705" x="527050" y="3276600"/>
          <p14:tracePt t="32768" x="533400" y="3276600"/>
          <p14:tracePt t="32961" x="533400" y="3282950"/>
          <p14:tracePt t="33000" x="539750" y="3289300"/>
          <p14:tracePt t="33048" x="546100" y="3295650"/>
          <p14:tracePt t="33088" x="552450" y="3295650"/>
          <p14:tracePt t="33320" x="552450" y="3302000"/>
          <p14:tracePt t="33952" x="546100" y="3302000"/>
          <p14:tracePt t="36752" x="539750" y="3302000"/>
          <p14:tracePt t="37009" x="539750" y="3295650"/>
          <p14:tracePt t="37304" x="533400" y="3289300"/>
          <p14:tracePt t="38738" x="527050" y="3289300"/>
          <p14:tracePt t="39657" x="520700" y="3295650"/>
          <p14:tracePt t="39698" x="520700" y="3302000"/>
          <p14:tracePt t="39706" x="520700" y="3308350"/>
          <p14:tracePt t="39713" x="527050" y="3327400"/>
          <p14:tracePt t="39722" x="533400" y="3333750"/>
          <p14:tracePt t="39739" x="539750" y="3346450"/>
          <p14:tracePt t="39772" x="546100" y="3352800"/>
          <p14:tracePt t="39809" x="546100" y="3359150"/>
          <p14:tracePt t="39816" x="546100" y="3365500"/>
          <p14:tracePt t="39856" x="546100" y="3371850"/>
          <p14:tracePt t="39888" x="546100" y="3378200"/>
          <p14:tracePt t="39896" x="546100" y="3384550"/>
          <p14:tracePt t="39905" x="546100" y="3390900"/>
          <p14:tracePt t="39922" x="565150" y="3416300"/>
          <p14:tracePt t="39939" x="590550" y="3448050"/>
          <p14:tracePt t="39956" x="615950" y="3479800"/>
          <p14:tracePt t="39972" x="654050" y="3511550"/>
          <p14:tracePt t="39989" x="692150" y="3543300"/>
          <p14:tracePt t="40006" x="736600" y="3613150"/>
          <p14:tracePt t="40022" x="762000" y="3638550"/>
          <p14:tracePt t="40039" x="787400" y="3670300"/>
          <p14:tracePt t="40055" x="806450" y="3702050"/>
          <p14:tracePt t="40072" x="825500" y="3740150"/>
          <p14:tracePt t="40089" x="857250" y="3771900"/>
          <p14:tracePt t="40105" x="908050" y="3829050"/>
          <p14:tracePt t="40122" x="977900" y="3886200"/>
          <p14:tracePt t="40139" x="1047750" y="3937000"/>
          <p14:tracePt t="40156" x="1136650" y="4000500"/>
          <p14:tracePt t="40172" x="1219200" y="4051300"/>
          <p14:tracePt t="40189" x="1282700" y="4102100"/>
          <p14:tracePt t="40206" x="1346200" y="4146550"/>
          <p14:tracePt t="40222" x="1409700" y="4191000"/>
          <p14:tracePt t="40239" x="1473200" y="4248150"/>
          <p14:tracePt t="40256" x="1543050" y="4298950"/>
          <p14:tracePt t="40273" x="1670050" y="4368800"/>
          <p14:tracePt t="40289" x="1733550" y="4413250"/>
          <p14:tracePt t="40305" x="1816100" y="4470400"/>
          <p14:tracePt t="40322" x="1898650" y="4527550"/>
          <p14:tracePt t="40339" x="1968500" y="4572000"/>
          <p14:tracePt t="40356" x="2038350" y="4610100"/>
          <p14:tracePt t="40372" x="2101850" y="4648200"/>
          <p14:tracePt t="40389" x="2165350" y="4679950"/>
          <p14:tracePt t="40406" x="2216150" y="4724400"/>
          <p14:tracePt t="40422" x="2292350" y="4775200"/>
          <p14:tracePt t="40439" x="2368550" y="4826000"/>
          <p14:tracePt t="40456" x="2451100" y="4876800"/>
          <p14:tracePt t="40473" x="2559050" y="4927600"/>
          <p14:tracePt t="40489" x="2616200" y="4946650"/>
          <p14:tracePt t="40506" x="2679700" y="4978400"/>
          <p14:tracePt t="40523" x="2755900" y="5010150"/>
          <p14:tracePt t="40539" x="2844800" y="5048250"/>
          <p14:tracePt t="40556" x="2946400" y="5086350"/>
          <p14:tracePt t="40572" x="3016250" y="5118100"/>
          <p14:tracePt t="40589" x="3111500" y="5156200"/>
          <p14:tracePt t="40606" x="3194050" y="5194300"/>
          <p14:tracePt t="40622" x="3282950" y="5232400"/>
          <p14:tracePt t="40639" x="3371850" y="5270500"/>
          <p14:tracePt t="40656" x="3460750" y="5308600"/>
          <p14:tracePt t="40673" x="3581400" y="5346700"/>
          <p14:tracePt t="40689" x="3657600" y="5372100"/>
          <p14:tracePt t="40706" x="3727450" y="5391150"/>
          <p14:tracePt t="40722" x="3790950" y="5403850"/>
          <p14:tracePt t="40739" x="3854450" y="5410200"/>
          <p14:tracePt t="40755" x="3937000" y="5435600"/>
          <p14:tracePt t="40772" x="4025900" y="5461000"/>
          <p14:tracePt t="40789" x="4114800" y="5486400"/>
          <p14:tracePt t="40805" x="4197350" y="5499100"/>
          <p14:tracePt t="40822" x="4305300" y="5518150"/>
          <p14:tracePt t="40839" x="4413250" y="5549900"/>
          <p14:tracePt t="40855" x="4489450" y="5568950"/>
          <p14:tracePt t="40873" x="4565650" y="5575300"/>
          <p14:tracePt t="40889" x="4603750" y="5581650"/>
          <p14:tracePt t="40906" x="4641850" y="5588000"/>
          <p14:tracePt t="40922" x="4667250" y="5588000"/>
          <p14:tracePt t="40939" x="4699000" y="5594350"/>
          <p14:tracePt t="40956" x="4737100" y="5600700"/>
          <p14:tracePt t="40972" x="4781550" y="5607050"/>
          <p14:tracePt t="40989" x="4826000" y="5613400"/>
          <p14:tracePt t="41006" x="4864100" y="5619750"/>
          <p14:tracePt t="41022" x="4921250" y="5626100"/>
          <p14:tracePt t="41039" x="4978400" y="5638800"/>
          <p14:tracePt t="41056" x="5035550" y="5651500"/>
          <p14:tracePt t="41073" x="5067300" y="5651500"/>
          <p14:tracePt t="41089" x="5073650" y="5651500"/>
          <p14:tracePt t="41193" x="5080000" y="5651500"/>
          <p14:tracePt t="41209" x="5086350" y="5651500"/>
          <p14:tracePt t="41217" x="5092700" y="5651500"/>
          <p14:tracePt t="41225" x="5099050" y="5651500"/>
          <p14:tracePt t="41265" x="5105400" y="5651500"/>
          <p14:tracePt t="41273" x="5111750" y="5651500"/>
          <p14:tracePt t="41296" x="5118100" y="5651500"/>
          <p14:tracePt t="41312" x="5124450" y="5651500"/>
          <p14:tracePt t="41328" x="5130800" y="5651500"/>
          <p14:tracePt t="41336" x="5137150" y="5651500"/>
          <p14:tracePt t="41352" x="5143500" y="5651500"/>
          <p14:tracePt t="41409" x="5149850" y="5651500"/>
          <p14:tracePt t="41417" x="5162550" y="5651500"/>
          <p14:tracePt t="41425" x="5168900" y="5651500"/>
          <p14:tracePt t="41439" x="5181600" y="5651500"/>
          <p14:tracePt t="41456" x="5213350" y="5651500"/>
          <p14:tracePt t="41473" x="5270500" y="5651500"/>
          <p14:tracePt t="41489" x="5276850" y="5651500"/>
          <p14:tracePt t="41529" x="5276850" y="5645150"/>
          <p14:tracePt t="41545" x="5270500" y="5645150"/>
          <p14:tracePt t="41625" x="5270500" y="5638800"/>
          <p14:tracePt t="42481" x="5264150" y="5638800"/>
          <p14:tracePt t="42489" x="5257800" y="5632450"/>
          <p14:tracePt t="42498" x="5251450" y="5632450"/>
          <p14:tracePt t="42506" x="5238750" y="5632450"/>
          <p14:tracePt t="42523" x="5175250" y="5613400"/>
          <p14:tracePt t="42539" x="5048250" y="5556250"/>
          <p14:tracePt t="42556" x="4933950" y="5511800"/>
          <p14:tracePt t="42573" x="4845050" y="5461000"/>
          <p14:tracePt t="42589" x="4768850" y="5410200"/>
          <p14:tracePt t="42606" x="4718050" y="5365750"/>
          <p14:tracePt t="42623" x="4648200" y="5295900"/>
          <p14:tracePt t="42639" x="4514850" y="5162550"/>
          <p14:tracePt t="42656" x="4381500" y="5048250"/>
          <p14:tracePt t="42673" x="4057650" y="4800600"/>
          <p14:tracePt t="42689" x="3816350" y="4641850"/>
          <p14:tracePt t="42706" x="3492500" y="4464050"/>
          <p14:tracePt t="42723" x="3206750" y="4298950"/>
          <p14:tracePt t="42739" x="3003550" y="4178300"/>
          <p14:tracePt t="42756" x="2870200" y="4070350"/>
          <p14:tracePt t="42772" x="2749550" y="3968750"/>
          <p14:tracePt t="42789" x="2603500" y="3803650"/>
          <p14:tracePt t="42806" x="2305050" y="3460750"/>
          <p14:tracePt t="42823" x="1879600" y="2933700"/>
          <p14:tracePt t="42839" x="1447800" y="2451100"/>
          <p14:tracePt t="42841" x="1270000" y="2254250"/>
          <p14:tracePt t="42856" x="1149350" y="2114550"/>
          <p14:tracePt t="42873" x="857250" y="1720850"/>
          <p14:tracePt t="42889" x="673100" y="1473200"/>
          <p14:tracePt t="42906" x="476250" y="1193800"/>
          <p14:tracePt t="42923" x="273050" y="914400"/>
          <p14:tracePt t="42939" x="88900" y="654050"/>
          <p14:tracePt t="44122" x="95250" y="311150"/>
          <p14:tracePt t="44130" x="336550" y="381000"/>
          <p14:tracePt t="44139" x="495300" y="431800"/>
          <p14:tracePt t="44156" x="685800" y="488950"/>
          <p14:tracePt t="44173" x="768350" y="558800"/>
          <p14:tracePt t="44189" x="857250" y="641350"/>
          <p14:tracePt t="44206" x="977900" y="755650"/>
          <p14:tracePt t="44223" x="1168400" y="908050"/>
          <p14:tracePt t="44239" x="1416050" y="1085850"/>
          <p14:tracePt t="44256" x="1638300" y="1270000"/>
          <p14:tracePt t="44273" x="1720850" y="1390650"/>
          <p14:tracePt t="44289" x="1720850" y="1416050"/>
          <p14:tracePt t="44306" x="1714500" y="1422400"/>
          <p14:tracePt t="44322" x="1689100" y="1422400"/>
          <p14:tracePt t="44339" x="1663700" y="1422400"/>
          <p14:tracePt t="44356" x="1644650" y="1422400"/>
          <p14:tracePt t="44373" x="1631950" y="1422400"/>
          <p14:tracePt t="44650" x="1638300" y="1422400"/>
          <p14:tracePt t="44674" x="1644650" y="1422400"/>
          <p14:tracePt t="44682" x="1651000" y="1416050"/>
          <p14:tracePt t="44698" x="1663700" y="1416050"/>
          <p14:tracePt t="44714" x="1670050" y="1416050"/>
          <p14:tracePt t="44730" x="1676400" y="1416050"/>
          <p14:tracePt t="44754" x="1682750" y="1416050"/>
          <p14:tracePt t="44801" x="1689100" y="1416050"/>
          <p14:tracePt t="44825" x="1695450" y="1416050"/>
          <p14:tracePt t="44898" x="1701800" y="1409700"/>
          <p14:tracePt t="45002" x="1701800" y="140335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86800" cy="706090"/>
          </a:xfrm>
        </p:spPr>
        <p:txBody>
          <a:bodyPr/>
          <a:lstStyle/>
          <a:p>
            <a:r>
              <a:rPr lang="fr-CA" dirty="0" smtClean="0"/>
              <a:t>Démo: Ajout de services cartographiques ESRI REST</a:t>
            </a:r>
            <a:endParaRPr lang="en-CA" dirty="0"/>
          </a:p>
        </p:txBody>
      </p:sp>
      <p:pic>
        <p:nvPicPr>
          <p:cNvPr id="8" name="E2869C2">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49338" y="1143000"/>
            <a:ext cx="704373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4724538"/>
      </p:ext>
    </p:extLst>
  </p:cSld>
  <p:clrMapOvr>
    <a:masterClrMapping/>
  </p:clrMapOvr>
  <mc:AlternateContent xmlns:mc="http://schemas.openxmlformats.org/markup-compatibility/2006" xmlns:p14="http://schemas.microsoft.com/office/powerpoint/2010/main">
    <mc:Choice Requires="p14">
      <p:transition spd="slow" p14:dur="2000" advTm="2185"/>
    </mc:Choice>
    <mc:Fallback xmlns="">
      <p:transition spd="slow" advTm="2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39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86800" cy="706090"/>
          </a:xfrm>
        </p:spPr>
        <p:txBody>
          <a:bodyPr/>
          <a:lstStyle/>
          <a:p>
            <a:r>
              <a:rPr lang="fr-CA" dirty="0" smtClean="0"/>
              <a:t>Démo: Ajout de services cartographiques WMS</a:t>
            </a:r>
            <a:endParaRPr lang="en-CA" dirty="0"/>
          </a:p>
        </p:txBody>
      </p:sp>
      <p:pic>
        <p:nvPicPr>
          <p:cNvPr id="4" name="294718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49338" y="1143000"/>
            <a:ext cx="704373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22539433"/>
      </p:ext>
    </p:extLst>
  </p:cSld>
  <p:clrMapOvr>
    <a:masterClrMapping/>
  </p:clrMapOvr>
  <mc:AlternateContent xmlns:mc="http://schemas.openxmlformats.org/markup-compatibility/2006" xmlns:p14="http://schemas.microsoft.com/office/powerpoint/2010/main">
    <mc:Choice Requires="p14">
      <p:transition spd="slow" p14:dur="2000" advTm="2185"/>
    </mc:Choice>
    <mc:Fallback xmlns="">
      <p:transition spd="slow" advTm="2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Assignation du type de service Web </a:t>
            </a:r>
            <a:br>
              <a:rPr lang="en-CA" dirty="0" smtClean="0"/>
            </a:br>
            <a:r>
              <a:rPr lang="en-CA" dirty="0" smtClean="0"/>
              <a:t>pour la visualisation</a:t>
            </a:r>
            <a:endParaRPr lang="en-CA" dirty="0"/>
          </a:p>
        </p:txBody>
      </p:sp>
      <p:pic>
        <p:nvPicPr>
          <p:cNvPr id="4" name="324AF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43608" y="1124744"/>
            <a:ext cx="7056784" cy="49924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64596892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2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Vérification</a:t>
            </a:r>
            <a:r>
              <a:rPr lang="en-CA" dirty="0" smtClean="0"/>
              <a:t> de </a:t>
            </a:r>
            <a:r>
              <a:rPr lang="en-CA" dirty="0" err="1" smtClean="0"/>
              <a:t>l’affichage</a:t>
            </a:r>
            <a:r>
              <a:rPr lang="en-CA" dirty="0"/>
              <a:t> </a:t>
            </a:r>
            <a:r>
              <a:rPr lang="en-CA" dirty="0" smtClean="0"/>
              <a:t>du service</a:t>
            </a:r>
            <a:endParaRPr lang="en-CA" dirty="0"/>
          </a:p>
        </p:txBody>
      </p:sp>
      <p:pic>
        <p:nvPicPr>
          <p:cNvPr id="6" name="FC4733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75175" y="1196752"/>
            <a:ext cx="6993650" cy="49477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62832016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9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78429468"/>
      </p:ext>
    </p:extLst>
  </p:cSld>
  <p:clrMapOvr>
    <a:masterClrMapping/>
  </p:clrMapOvr>
  <mc:AlternateContent xmlns:mc="http://schemas.openxmlformats.org/markup-compatibility/2006" xmlns:p14="http://schemas.microsoft.com/office/powerpoint/2010/main">
    <mc:Choice Requires="p14">
      <p:transition spd="slow" p14:dur="225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2980</TotalTime>
  <Words>363</Words>
  <Application>Microsoft Office PowerPoint</Application>
  <PresentationFormat>On-screen Show (4:3)</PresentationFormat>
  <Paragraphs>32</Paragraphs>
  <Slides>7</Slides>
  <Notes>6</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ＭＳ Ｐゴシック</vt:lpstr>
      <vt:lpstr>Arial</vt:lpstr>
      <vt:lpstr>Calibri</vt:lpstr>
      <vt:lpstr>Tahoma</vt:lpstr>
      <vt:lpstr>Wingdings</vt:lpstr>
      <vt:lpstr>Office Theme</vt:lpstr>
      <vt:lpstr>PowerPoint Presentation</vt:lpstr>
      <vt:lpstr>Conditions</vt:lpstr>
      <vt:lpstr>Démo: Ajout de services cartographiques ESRI REST</vt:lpstr>
      <vt:lpstr>Démo: Ajout de services cartographiques WMS</vt:lpstr>
      <vt:lpstr>Assignation du type de service Web  pour la visualisation</vt:lpstr>
      <vt:lpstr>Vérification de l’affichage du service</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Chagnon, Benoit (OTT)</cp:lastModifiedBy>
  <cp:revision>200</cp:revision>
  <cp:lastPrinted>2017-09-06T14:24:39Z</cp:lastPrinted>
  <dcterms:created xsi:type="dcterms:W3CDTF">2015-09-10T13:46:21Z</dcterms:created>
  <dcterms:modified xsi:type="dcterms:W3CDTF">2018-03-08T19:41:15Z</dcterms:modified>
</cp:coreProperties>
</file>