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63" r:id="rId3"/>
    <p:sldId id="260" r:id="rId4"/>
    <p:sldId id="264" r:id="rId5"/>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74390" autoAdjust="0"/>
  </p:normalViewPr>
  <p:slideViewPr>
    <p:cSldViewPr>
      <p:cViewPr varScale="1">
        <p:scale>
          <a:sx n="84" d="100"/>
          <a:sy n="84" d="100"/>
        </p:scale>
        <p:origin x="102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4" tIns="46662" rIns="93324" bIns="46662"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explain how to create the link between a collection metadata record</a:t>
            </a:r>
            <a:r>
              <a:rPr lang="en-CA" baseline="0" dirty="0" smtClean="0"/>
              <a:t> </a:t>
            </a:r>
            <a:r>
              <a:rPr lang="en-CA" dirty="0" smtClean="0"/>
              <a:t>and the other records that compose it.</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smtClean="0"/>
          </a:p>
          <a:p>
            <a:r>
              <a:rPr lang="en-CA" dirty="0" smtClean="0"/>
              <a:t>To create a link between a collection record and other metadata records, the collection record must first exist.  </a:t>
            </a:r>
          </a:p>
          <a:p>
            <a:endParaRPr lang="en-CA" baseline="0" dirty="0" smtClean="0"/>
          </a:p>
          <a:p>
            <a:r>
              <a:rPr lang="en-CA" dirty="0" smtClean="0"/>
              <a:t>Child records will contain the link to the parent by providing the collection identifier. </a:t>
            </a:r>
          </a:p>
          <a:p>
            <a:endParaRPr lang="en-CA" baseline="0" dirty="0" smtClean="0"/>
          </a:p>
          <a:p>
            <a:r>
              <a:rPr lang="en-CA" dirty="0" smtClean="0"/>
              <a:t>Since this information is not mandatory according to the HNAP standard, it is in the ISO Complete view that this hierarchical link can be established from the child records to the parent record.</a:t>
            </a:r>
          </a:p>
          <a:p>
            <a:endParaRPr lang="en-CA" baseline="0" dirty="0" smtClean="0"/>
          </a:p>
          <a:p>
            <a:r>
              <a:rPr lang="en-CA" dirty="0" smtClean="0"/>
              <a:t>Note that the parent-child link does not appear in the Open Maps catalogue.</a:t>
            </a:r>
          </a:p>
          <a:p>
            <a:endParaRPr lang="en-CA" baseline="0"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442065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Here is an example of metadata for a collection whose hierarchical level is set to Series.</a:t>
            </a:r>
          </a:p>
          <a:p>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Here is an example of metadata for a dataset whose hierarchical level is set to Dataset.</a:t>
            </a:r>
          </a:p>
          <a:p>
            <a:endParaRPr lang="en-CA" dirty="0" smtClean="0"/>
          </a:p>
          <a:p>
            <a:r>
              <a:rPr lang="en-CA" sz="1200" kern="1200" dirty="0" smtClean="0">
                <a:solidFill>
                  <a:schemeClr val="tx1"/>
                </a:solidFill>
                <a:effectLst/>
                <a:latin typeface="+mn-lt"/>
                <a:ea typeface="+mn-ea"/>
                <a:cs typeface="+mn-cs"/>
              </a:rPr>
              <a:t>In an edit session for a child record, select the Advanced View tab.</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Select the Metadata Package tab.</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Locate the Parent identifier item.</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Add the item by clicking on the plus icon (+).</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If you know the UUID of the Metadata collection, add it. Otherwise use the nearby utility to search for a metadata record to set as the parent of the current record.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Click Create Relation.</a:t>
            </a:r>
          </a:p>
          <a:p>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Save and close the record.</a:t>
            </a:r>
          </a:p>
          <a:p>
            <a:endParaRPr lang="en-CA" dirty="0" smtClean="0"/>
          </a:p>
          <a:p>
            <a:r>
              <a:rPr lang="en-CA" sz="1200" kern="1200" dirty="0" smtClean="0">
                <a:solidFill>
                  <a:schemeClr val="tx1"/>
                </a:solidFill>
                <a:effectLst/>
                <a:latin typeface="+mn-lt"/>
                <a:ea typeface="+mn-ea"/>
                <a:cs typeface="+mn-cs"/>
              </a:rPr>
              <a:t>We will redo the same operation for a second child record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We will search for the second record to link to the collection.</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 the edit session of the second child record,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select the Advanced View tab.</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Select the Metadata tab</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Locate the Parent identifier item</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If you know the UUID of the Metadata collection, add it. Otherwise use the nearby utility to search for a metadata record to set as parent of the current record.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Click Create Relation.</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Save and close the record.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will now view the Child record.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The link to the Collection record is under Parent Collection.</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Click on </a:t>
            </a:r>
            <a:r>
              <a:rPr lang="en-CA" sz="1200" b="1" kern="1200" dirty="0" smtClean="0">
                <a:solidFill>
                  <a:schemeClr val="tx1"/>
                </a:solidFill>
                <a:effectLst/>
                <a:latin typeface="+mn-lt"/>
                <a:ea typeface="+mn-ea"/>
                <a:cs typeface="+mn-cs"/>
              </a:rPr>
              <a:t>View</a:t>
            </a:r>
            <a:r>
              <a:rPr lang="en-CA" sz="1200" kern="1200" dirty="0" smtClean="0">
                <a:solidFill>
                  <a:schemeClr val="tx1"/>
                </a:solidFill>
                <a:effectLst/>
                <a:latin typeface="+mn-lt"/>
                <a:ea typeface="+mn-ea"/>
                <a:cs typeface="+mn-cs"/>
              </a:rPr>
              <a:t> to access the collection record.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From the collection record, the child records appear under Related Products.</a:t>
            </a:r>
            <a:br>
              <a:rPr lang="en-CA" sz="1200" kern="1200" dirty="0" smtClean="0">
                <a:solidFill>
                  <a:schemeClr val="tx1"/>
                </a:solidFill>
                <a:effectLst/>
                <a:latin typeface="+mn-lt"/>
                <a:ea typeface="+mn-ea"/>
                <a:cs typeface="+mn-cs"/>
              </a:rPr>
            </a:br>
            <a:r>
              <a:rPr lang="en-CA" sz="1200" kern="1200" smtClean="0">
                <a:solidFill>
                  <a:schemeClr val="tx1"/>
                </a:solidFill>
                <a:effectLst/>
                <a:latin typeface="+mn-lt"/>
                <a:ea typeface="+mn-ea"/>
                <a:cs typeface="+mn-cs"/>
              </a:rPr>
              <a:t>Click on View to access the Child record.</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3381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3976261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2016224"/>
          </a:xfrm>
          <a:prstGeom prst="rect">
            <a:avLst/>
          </a:prstGeom>
          <a:noFill/>
          <a:ln w="9525">
            <a:noFill/>
            <a:miter lim="800000"/>
            <a:headEnd/>
            <a:tailEnd/>
          </a:ln>
        </p:spPr>
        <p:txBody>
          <a:bodyPr/>
          <a:lstStyle/>
          <a:p>
            <a:pPr algn="ctr">
              <a:spcBef>
                <a:spcPct val="20000"/>
              </a:spcBef>
            </a:pPr>
            <a:r>
              <a:rPr lang="en-CA" altLang="en-US" sz="2200" b="1" dirty="0">
                <a:latin typeface="Tahoma" panose="020B0604030504040204" pitchFamily="34" charset="0"/>
              </a:rPr>
              <a:t>How to Create a Collection</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5165"/>
    </mc:Choice>
    <mc:Fallback xmlns="">
      <p:transition spd="slow" advTm="15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57200" y="3573016"/>
            <a:ext cx="8229600" cy="86409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CA"/>
          </a:p>
        </p:txBody>
      </p:sp>
      <p:sp>
        <p:nvSpPr>
          <p:cNvPr id="2" name="Title 1"/>
          <p:cNvSpPr>
            <a:spLocks noGrp="1"/>
          </p:cNvSpPr>
          <p:nvPr>
            <p:ph type="title"/>
          </p:nvPr>
        </p:nvSpPr>
        <p:spPr/>
        <p:txBody>
          <a:bodyPr/>
          <a:lstStyle/>
          <a:p>
            <a:r>
              <a:rPr lang="en-CA" dirty="0"/>
              <a:t>How to create a parent-child link</a:t>
            </a:r>
            <a:endParaRPr lang="fr-CA" noProof="0" dirty="0"/>
          </a:p>
        </p:txBody>
      </p:sp>
      <p:sp>
        <p:nvSpPr>
          <p:cNvPr id="3" name="Content Placeholder 2"/>
          <p:cNvSpPr>
            <a:spLocks noGrp="1"/>
          </p:cNvSpPr>
          <p:nvPr>
            <p:ph idx="1"/>
          </p:nvPr>
        </p:nvSpPr>
        <p:spPr>
          <a:xfrm>
            <a:off x="481477" y="1124744"/>
            <a:ext cx="8229600" cy="6264696"/>
          </a:xfrm>
        </p:spPr>
        <p:txBody>
          <a:bodyPr/>
          <a:lstStyle/>
          <a:p>
            <a:pPr marL="457200" indent="-457200">
              <a:buFont typeface="+mj-lt"/>
              <a:buAutoNum type="arabicPeriod"/>
            </a:pPr>
            <a:r>
              <a:rPr lang="en-CA" sz="2400" dirty="0"/>
              <a:t>The parent metadata (of the collection) must exist</a:t>
            </a:r>
          </a:p>
          <a:p>
            <a:pPr marL="457200" indent="-457200">
              <a:buFont typeface="+mj-lt"/>
              <a:buAutoNum type="arabicPeriod"/>
            </a:pPr>
            <a:r>
              <a:rPr lang="en-CA" sz="2400" dirty="0"/>
              <a:t>The child metadata will link to the collection metadata by providing the</a:t>
            </a:r>
            <a:r>
              <a:rPr lang="en-CA" sz="2400" i="1" dirty="0"/>
              <a:t> parent’s identifier</a:t>
            </a:r>
            <a:r>
              <a:rPr lang="en-CA" sz="2400" i="1" dirty="0">
                <a:solidFill>
                  <a:schemeClr val="accent1">
                    <a:lumMod val="75000"/>
                  </a:schemeClr>
                </a:solidFill>
              </a:rPr>
              <a:t>*</a:t>
            </a:r>
          </a:p>
          <a:p>
            <a:pPr marL="457200" indent="-457200">
              <a:buFont typeface="+mj-lt"/>
              <a:buAutoNum type="arabicPeriod"/>
            </a:pPr>
            <a:r>
              <a:rPr lang="en-CA" sz="2400" dirty="0"/>
              <a:t>The ISO Complete view in the catalogue will be used to add this information (not required according to the HNAP)</a:t>
            </a:r>
          </a:p>
          <a:p>
            <a:pPr marL="457200" indent="-457200">
              <a:buFont typeface="+mj-lt"/>
              <a:buAutoNum type="arabicPeriod"/>
            </a:pPr>
            <a:endParaRPr lang="en-CA" sz="2400" dirty="0"/>
          </a:p>
          <a:p>
            <a:pPr marL="0" indent="0">
              <a:buNone/>
            </a:pPr>
            <a:r>
              <a:rPr lang="en-CA" sz="2400" b="1" dirty="0"/>
              <a:t>Attention: </a:t>
            </a:r>
            <a:r>
              <a:rPr lang="en-CA" sz="2400" dirty="0"/>
              <a:t>The parent-child concept is not propagated to Open Maps</a:t>
            </a:r>
          </a:p>
          <a:p>
            <a:pPr marL="0" indent="0">
              <a:buNone/>
            </a:pPr>
            <a:endParaRPr lang="en-CA" sz="2400" dirty="0"/>
          </a:p>
          <a:p>
            <a:pPr marL="0" indent="0">
              <a:buNone/>
            </a:pPr>
            <a:r>
              <a:rPr lang="en-CA" sz="2000" dirty="0">
                <a:solidFill>
                  <a:schemeClr val="accent1">
                    <a:lumMod val="75000"/>
                  </a:schemeClr>
                </a:solidFill>
              </a:rPr>
              <a:t>*This information is in the ISO 19115: 2003 NAP standard, </a:t>
            </a:r>
            <a:r>
              <a:rPr lang="en-CA" sz="2000" dirty="0" err="1">
                <a:solidFill>
                  <a:schemeClr val="accent1">
                    <a:lumMod val="75000"/>
                  </a:schemeClr>
                </a:solidFill>
              </a:rPr>
              <a:t>MD_Metadata</a:t>
            </a:r>
            <a:r>
              <a:rPr lang="en-CA" sz="2000" dirty="0">
                <a:solidFill>
                  <a:schemeClr val="accent1">
                    <a:lumMod val="75000"/>
                  </a:schemeClr>
                </a:solidFill>
              </a:rPr>
              <a:t> section of the </a:t>
            </a:r>
            <a:r>
              <a:rPr lang="en-CA" sz="2000" i="1" dirty="0">
                <a:solidFill>
                  <a:schemeClr val="accent1">
                    <a:lumMod val="75000"/>
                  </a:schemeClr>
                </a:solidFill>
              </a:rPr>
              <a:t>Parent identifier </a:t>
            </a:r>
            <a:r>
              <a:rPr lang="en-CA" sz="2000" dirty="0">
                <a:solidFill>
                  <a:schemeClr val="accent1">
                    <a:lumMod val="75000"/>
                  </a:schemeClr>
                </a:solidFill>
              </a:rPr>
              <a:t>element (5.2.4).</a:t>
            </a:r>
          </a:p>
          <a:p>
            <a:pPr marL="400050" lvl="1" indent="0">
              <a:buNone/>
            </a:pPr>
            <a:endParaRPr lang="en-CA" sz="2000" dirty="0"/>
          </a:p>
          <a:p>
            <a:pPr marL="400050" lvl="1" indent="0">
              <a:buNone/>
            </a:pPr>
            <a:endParaRPr lang="fr-CA" sz="2000" dirty="0" smtClean="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54653051"/>
      </p:ext>
    </p:extLst>
  </p:cSld>
  <p:clrMapOvr>
    <a:masterClrMapping/>
  </p:clrMapOvr>
  <mc:AlternateContent xmlns:mc="http://schemas.openxmlformats.org/markup-compatibility/2006" xmlns:p14="http://schemas.microsoft.com/office/powerpoint/2010/main">
    <mc:Choice Requires="p14">
      <p:transition spd="slow" p14:dur="2000" advTm="42947"/>
    </mc:Choice>
    <mc:Fallback xmlns="">
      <p:transition spd="slow" advTm="42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Demo: Creating a link between a collection and the datasets that comprise it</a:t>
            </a:r>
          </a:p>
        </p:txBody>
      </p:sp>
      <p:pic>
        <p:nvPicPr>
          <p:cNvPr id="4" name="07CD52C">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219200"/>
            <a:ext cx="8229600" cy="4830763"/>
          </a:xfrm>
        </p:spPr>
      </p:pic>
    </p:spTree>
    <p:extLst>
      <p:ext uri="{BB962C8B-B14F-4D97-AF65-F5344CB8AC3E}">
        <p14:creationId xmlns:p14="http://schemas.microsoft.com/office/powerpoint/2010/main" val="3182761154"/>
      </p:ext>
    </p:extLst>
  </p:cSld>
  <p:clrMapOvr>
    <a:masterClrMapping/>
  </p:clrMapOvr>
  <mc:AlternateContent xmlns:mc="http://schemas.openxmlformats.org/markup-compatibility/2006" xmlns:p14="http://schemas.microsoft.com/office/powerpoint/2010/main">
    <mc:Choice Requires="p14">
      <p:transition spd="slow" p14:dur="2000" advTm="4010"/>
    </mc:Choice>
    <mc:Fallback xmlns="">
      <p:transition spd="slow" advTm="4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8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en-CA" dirty="0"/>
              <a:t>Want to know more?</a:t>
            </a:r>
          </a:p>
          <a:p>
            <a:pPr marL="0" indent="0">
              <a:buNone/>
            </a:pPr>
            <a:endParaRPr lang="en-CA" dirty="0"/>
          </a:p>
          <a:p>
            <a:pPr marL="0" indent="0" algn="ctr">
              <a:buNone/>
            </a:pPr>
            <a:r>
              <a:rPr lang="en-CA" dirty="0"/>
              <a:t>Contact the Customer Service Team</a:t>
            </a:r>
          </a:p>
          <a:p>
            <a:pPr marL="0" indent="0" algn="ctr">
              <a:buNone/>
            </a:pPr>
            <a:r>
              <a:rPr lang="en-CA" dirty="0"/>
              <a:t>FGP-PGF@NRCan-RNCan.gc.ca</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29522963"/>
      </p:ext>
    </p:extLst>
  </p:cSld>
  <p:clrMapOvr>
    <a:masterClrMapping/>
  </p:clrMapOvr>
  <mc:AlternateContent xmlns:mc="http://schemas.openxmlformats.org/markup-compatibility/2006" xmlns:p14="http://schemas.microsoft.com/office/powerpoint/2010/main">
    <mc:Choice Requires="p14">
      <p:transition spd="slow" p14:dur="2000" advTm="13762"/>
    </mc:Choice>
    <mc:Fallback xmlns="">
      <p:transition spd="slow" advTm="13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3920</TotalTime>
  <Words>297</Words>
  <Application>Microsoft Office PowerPoint</Application>
  <PresentationFormat>On-screen Show (4:3)</PresentationFormat>
  <Paragraphs>45</Paragraphs>
  <Slides>4</Slides>
  <Notes>4</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ＭＳ Ｐゴシック</vt:lpstr>
      <vt:lpstr>Arial</vt:lpstr>
      <vt:lpstr>Calibri</vt:lpstr>
      <vt:lpstr>Tahoma</vt:lpstr>
      <vt:lpstr>Wingdings</vt:lpstr>
      <vt:lpstr>Office Theme</vt:lpstr>
      <vt:lpstr>PowerPoint Presentation</vt:lpstr>
      <vt:lpstr>How to create a parent-child link</vt:lpstr>
      <vt:lpstr>Demo: Creating a link between a collection and the datasets that comprise it</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142</cp:revision>
  <cp:lastPrinted>2017-08-10T13:27:32Z</cp:lastPrinted>
  <dcterms:created xsi:type="dcterms:W3CDTF">2015-09-10T13:46:21Z</dcterms:created>
  <dcterms:modified xsi:type="dcterms:W3CDTF">2018-03-08T19:32:22Z</dcterms:modified>
</cp:coreProperties>
</file>