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61" r:id="rId3"/>
    <p:sldId id="260" r:id="rId4"/>
    <p:sldId id="262"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62723" autoAdjust="0"/>
  </p:normalViewPr>
  <p:slideViewPr>
    <p:cSldViewPr>
      <p:cViewPr varScale="1">
        <p:scale>
          <a:sx n="68" d="100"/>
          <a:sy n="68" d="100"/>
        </p:scale>
        <p:origin x="147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970940" y="0"/>
            <a:ext cx="3037840" cy="464820"/>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79513" y="695325"/>
            <a:ext cx="4651375" cy="3487738"/>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2307" tIns="46153" rIns="92307" bIns="4615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7"/>
            <a:ext cx="3037840" cy="464820"/>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970940" y="8829967"/>
            <a:ext cx="3037840" cy="464820"/>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Dans ce module,</a:t>
            </a:r>
            <a:r>
              <a:rPr lang="fr-CA" baseline="0" dirty="0" smtClean="0"/>
              <a:t> nous aborderons les différentes opérations possibles sur un enregistrement, </a:t>
            </a:r>
            <a:r>
              <a:rPr lang="fr-CA" baseline="0" smtClean="0"/>
              <a:t>qui sont disponibles </a:t>
            </a:r>
            <a:r>
              <a:rPr lang="fr-CA" baseline="0" dirty="0" smtClean="0"/>
              <a:t>à l’éditeur.</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Voici les opérations sur un enregistrement ,disponibles pour l'éditeur.  Nous allons démontrer l’utilisation de chacune d’elles.</a:t>
            </a:r>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231138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u="none" strike="noStrike" kern="1200" dirty="0" smtClean="0">
                <a:solidFill>
                  <a:schemeClr val="tx1"/>
                </a:solidFill>
                <a:effectLst/>
                <a:latin typeface="+mn-lt"/>
                <a:ea typeface="+mn-ea"/>
                <a:cs typeface="+mn-cs"/>
              </a:rPr>
              <a:t>Enregistrer en format PDF crée une sortie PDF de l'enregistrement de métadonnées.</a:t>
            </a:r>
            <a:r>
              <a:rPr lang="fr-CA" dirty="0" smtClean="0"/>
              <a:t> </a:t>
            </a:r>
            <a:r>
              <a:rPr lang="fr-CA" sz="1200" b="0" i="0" u="none" strike="noStrike" kern="1200" dirty="0" smtClean="0">
                <a:solidFill>
                  <a:schemeClr val="tx1"/>
                </a:solidFill>
                <a:effectLst/>
                <a:latin typeface="+mn-lt"/>
                <a:ea typeface="+mn-ea"/>
                <a:cs typeface="+mn-cs"/>
              </a:rPr>
              <a:t>XML montre l'enregistrement de métadonnées dans le format </a:t>
            </a:r>
            <a:r>
              <a:rPr lang="fr-CA" sz="1200" b="0" i="0" u="none" strike="noStrike" kern="1200" dirty="0" err="1" smtClean="0">
                <a:solidFill>
                  <a:schemeClr val="tx1"/>
                </a:solidFill>
                <a:effectLst/>
                <a:latin typeface="+mn-lt"/>
                <a:ea typeface="+mn-ea"/>
                <a:cs typeface="+mn-cs"/>
              </a:rPr>
              <a:t>xml</a:t>
            </a:r>
            <a:r>
              <a:rPr lang="fr-CA" sz="1200" b="0" i="0" u="none" strike="noStrike" kern="1200" dirty="0" smtClean="0">
                <a:solidFill>
                  <a:schemeClr val="tx1"/>
                </a:solidFill>
                <a:effectLst/>
                <a:latin typeface="+mn-lt"/>
                <a:ea typeface="+mn-ea"/>
                <a:cs typeface="+mn-cs"/>
              </a:rPr>
              <a:t>.  Le logiciel d'ouverture dépend de la configuration de votre session de travail.</a:t>
            </a:r>
            <a:r>
              <a:rPr lang="fr-CA" dirty="0" smtClean="0"/>
              <a:t> </a:t>
            </a:r>
            <a:r>
              <a:rPr lang="fr-CA" sz="1200" b="0" i="0" u="none" strike="noStrike" kern="1200" dirty="0" smtClean="0">
                <a:solidFill>
                  <a:schemeClr val="tx1"/>
                </a:solidFill>
                <a:effectLst/>
                <a:latin typeface="+mn-lt"/>
                <a:ea typeface="+mn-ea"/>
                <a:cs typeface="+mn-cs"/>
              </a:rPr>
              <a:t>Lorsque la fonction Éditer n'est pas disponible, se désigner comme nouvel éditeur permettra d'avoir accès à la fonction Éditer. "Désigner un nouvel éditeur" transfère donc le droit d'édition de l'enregistrement à un autre éditeur.  Ceci évite d'avoir deux éditeurs qui modifient le même enregistrement au même moment.</a:t>
            </a:r>
            <a:r>
              <a:rPr lang="fr-CA" dirty="0" smtClean="0"/>
              <a:t> </a:t>
            </a:r>
            <a:r>
              <a:rPr lang="fr-CA" sz="1200" b="0" i="0" u="none" strike="noStrike" kern="1200" dirty="0" smtClean="0">
                <a:solidFill>
                  <a:schemeClr val="tx1"/>
                </a:solidFill>
                <a:effectLst/>
                <a:latin typeface="+mn-lt"/>
                <a:ea typeface="+mn-ea"/>
                <a:cs typeface="+mn-cs"/>
              </a:rPr>
              <a:t>Éditer permet de modifier un enregistrement existant.</a:t>
            </a:r>
            <a:r>
              <a:rPr lang="fr-CA" dirty="0" smtClean="0"/>
              <a:t> </a:t>
            </a:r>
            <a:r>
              <a:rPr lang="fr-CA" sz="1200" b="0" i="0" u="none" strike="noStrike" kern="1200" dirty="0" smtClean="0">
                <a:solidFill>
                  <a:schemeClr val="tx1"/>
                </a:solidFill>
                <a:effectLst/>
                <a:latin typeface="+mn-lt"/>
                <a:ea typeface="+mn-ea"/>
                <a:cs typeface="+mn-cs"/>
              </a:rPr>
              <a:t>Cliquer sur Éditer et Cliquer sur Fermer</a:t>
            </a:r>
            <a:r>
              <a:rPr lang="fr-CA" dirty="0" smtClean="0"/>
              <a:t> </a:t>
            </a:r>
            <a:r>
              <a:rPr lang="fr-CA" sz="1200" b="0" i="0" u="none" strike="noStrike" kern="1200" dirty="0" smtClean="0">
                <a:solidFill>
                  <a:schemeClr val="tx1"/>
                </a:solidFill>
                <a:effectLst/>
                <a:latin typeface="+mn-lt"/>
                <a:ea typeface="+mn-ea"/>
                <a:cs typeface="+mn-cs"/>
              </a:rPr>
              <a:t>Enregistrer Sous permet de dupliquer un enregistrement. Un nouvel identifiant sera assigné à ce dernier enregistrement. Sélectionner l'espace de travail et cliquer sur Dupliquer.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Lorsque vous utilisé cette opération , il est conseillé de modifier le titre de façon à distinguer les deux enregistrements.</a:t>
            </a:r>
            <a:r>
              <a:rPr lang="fr-CA" dirty="0" smtClean="0"/>
              <a:t> </a:t>
            </a:r>
            <a:r>
              <a:rPr lang="fr-CA" sz="1200" b="0" i="0" u="none" strike="noStrike" kern="1200" dirty="0" smtClean="0">
                <a:solidFill>
                  <a:schemeClr val="tx1"/>
                </a:solidFill>
                <a:effectLst/>
                <a:latin typeface="+mn-lt"/>
                <a:ea typeface="+mn-ea"/>
                <a:cs typeface="+mn-cs"/>
              </a:rPr>
              <a:t>Enregistrer comme modèle permet de créer un gabarit qui pourra être sélectionné lors de la création d'un enregistrement.  Voir le module Création d'un modèle.</a:t>
            </a:r>
            <a:r>
              <a:rPr lang="fr-CA" dirty="0" smtClean="0"/>
              <a:t> </a:t>
            </a:r>
            <a:r>
              <a:rPr lang="fr-CA" sz="1200" b="0" i="0" u="none" strike="noStrike" kern="1200" dirty="0" smtClean="0">
                <a:solidFill>
                  <a:schemeClr val="tx1"/>
                </a:solidFill>
                <a:effectLst/>
                <a:latin typeface="+mn-lt"/>
                <a:ea typeface="+mn-ea"/>
                <a:cs typeface="+mn-cs"/>
              </a:rPr>
              <a:t>Supprimer détruira l'enregistrement.  Si vous supprimer l'enregistrement par erreur,</a:t>
            </a:r>
            <a:r>
              <a:rPr lang="fr-CA" sz="1200" b="0" i="0" u="none" strike="noStrike" kern="1200" baseline="0" dirty="0" smtClean="0">
                <a:solidFill>
                  <a:schemeClr val="tx1"/>
                </a:solidFill>
                <a:effectLst/>
                <a:latin typeface="+mn-lt"/>
                <a:ea typeface="+mn-ea"/>
                <a:cs typeface="+mn-cs"/>
              </a:rPr>
              <a:t> i</a:t>
            </a:r>
            <a:r>
              <a:rPr lang="fr-CA" sz="1200" b="0" i="0" u="none" strike="noStrike" kern="1200" dirty="0" smtClean="0">
                <a:solidFill>
                  <a:schemeClr val="tx1"/>
                </a:solidFill>
                <a:effectLst/>
                <a:latin typeface="+mn-lt"/>
                <a:ea typeface="+mn-ea"/>
                <a:cs typeface="+mn-cs"/>
              </a:rPr>
              <a:t>l est toujours possible de le récupérer.  Vous devez en faire la demande au Service à la clientèle de la PGF.</a:t>
            </a:r>
            <a:r>
              <a:rPr lang="fr-CA" dirty="0" smtClean="0"/>
              <a:t> </a:t>
            </a:r>
            <a:r>
              <a:rPr lang="fr-CA" sz="1200" b="0" i="0" u="none" strike="noStrike" kern="1200" dirty="0" smtClean="0">
                <a:solidFill>
                  <a:schemeClr val="tx1"/>
                </a:solidFill>
                <a:effectLst/>
                <a:latin typeface="+mn-lt"/>
                <a:ea typeface="+mn-ea"/>
                <a:cs typeface="+mn-cs"/>
              </a:rPr>
              <a:t>L'opération Publier permet d'initier une demande de publication dans la PGF et Cartes Ouvertes. Voir le module Publier Un Enregistrement.</a:t>
            </a:r>
            <a:r>
              <a:rPr lang="fr-CA" dirty="0" smtClean="0"/>
              <a:t> </a:t>
            </a:r>
            <a:r>
              <a:rPr lang="fr-CA" sz="1200" b="0" i="0" u="none" strike="noStrike" kern="1200" dirty="0" smtClean="0">
                <a:solidFill>
                  <a:schemeClr val="tx1"/>
                </a:solidFill>
                <a:effectLst/>
                <a:latin typeface="+mn-lt"/>
                <a:ea typeface="+mn-ea"/>
                <a:cs typeface="+mn-cs"/>
              </a:rPr>
              <a:t>L'opération Envoyer PDF par courriel n'est  pas fonctionnel. </a:t>
            </a:r>
            <a:r>
              <a:rPr lang="fr-CA" dirty="0" smtClean="0"/>
              <a:t> </a:t>
            </a:r>
            <a:r>
              <a:rPr lang="fr-CA" sz="1200" b="0" i="0" u="none" strike="noStrike" kern="1200" dirty="0" smtClean="0">
                <a:solidFill>
                  <a:schemeClr val="tx1"/>
                </a:solidFill>
                <a:effectLst/>
                <a:latin typeface="+mn-lt"/>
                <a:ea typeface="+mn-ea"/>
                <a:cs typeface="+mn-cs"/>
              </a:rPr>
              <a:t>L'Opération "Enregistrer le service de visualisation" permet de réinitialiser les informations permettant le bon fonctionnement des boutons "Ajouter au panier de Cartes" et "Afficher sur la carte". Cette opération est nécessaire lorsque l'information liée au service cartographique n'a pas été enregistrée correctement dans le registre intermédiaire des services , appelé RCS, qui est utilisé par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a:t>
            </a:r>
            <a:r>
              <a:rPr lang="fr-CA" dirty="0" smtClean="0"/>
              <a:t> </a:t>
            </a:r>
            <a:r>
              <a:rPr lang="fr-CA" sz="1200" b="0" i="0" u="none" strike="noStrike" kern="1200" dirty="0" smtClean="0">
                <a:solidFill>
                  <a:schemeClr val="tx1"/>
                </a:solidFill>
                <a:effectLst/>
                <a:latin typeface="+mn-lt"/>
                <a:ea typeface="+mn-ea"/>
                <a:cs typeface="+mn-cs"/>
              </a:rPr>
              <a:t>Aussi, </a:t>
            </a:r>
            <a:r>
              <a:rPr lang="fr-CA" sz="1200" b="0" i="0" u="none" strike="noStrike" kern="1200" smtClean="0">
                <a:solidFill>
                  <a:schemeClr val="tx1"/>
                </a:solidFill>
                <a:effectLst/>
                <a:latin typeface="+mn-lt"/>
                <a:ea typeface="+mn-ea"/>
                <a:cs typeface="+mn-cs"/>
              </a:rPr>
              <a:t>on peut </a:t>
            </a:r>
            <a:r>
              <a:rPr lang="fr-CA" sz="1200" b="0" i="0" u="none" strike="noStrike" kern="1200" dirty="0" smtClean="0">
                <a:solidFill>
                  <a:schemeClr val="tx1"/>
                </a:solidFill>
                <a:effectLst/>
                <a:latin typeface="+mn-lt"/>
                <a:ea typeface="+mn-ea"/>
                <a:cs typeface="+mn-cs"/>
              </a:rPr>
              <a:t>choisir un type de service WEB différent de celui déjà enregistré. Dans le cas présent, deux services cartographiques de type ESRI sont inscrits de même que deux services cartographiques de type WMS. Les services enregistrés par défaut sont les services de type ESRI.  Pour forcer l'utilisation des services de type WMS, choisir l'un des deux services possédant le protocole WMS.  La langue n'est pas à considérer.</a:t>
            </a:r>
            <a:r>
              <a:rPr lang="fr-CA" dirty="0" smtClean="0"/>
              <a:t> </a:t>
            </a:r>
            <a:r>
              <a:rPr lang="fr-CA" sz="1200" b="0" i="0" u="none" strike="noStrike" kern="1200" dirty="0" smtClean="0">
                <a:solidFill>
                  <a:schemeClr val="tx1"/>
                </a:solidFill>
                <a:effectLst/>
                <a:latin typeface="+mn-lt"/>
                <a:ea typeface="+mn-ea"/>
                <a:cs typeface="+mn-cs"/>
              </a:rPr>
              <a:t>Lorsqu'on ajoute l'enregistrement au panier de cartes et qu'on affiche la carte, les services WMS seront maintenant utilisés.</a:t>
            </a:r>
            <a:r>
              <a:rPr lang="fr-CA"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3381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357115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4.mp4"/><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video" Target="../media/media4.mp4"/></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2016224"/>
          </a:xfrm>
          <a:prstGeom prst="rect">
            <a:avLst/>
          </a:prstGeom>
          <a:noFill/>
          <a:ln w="9525">
            <a:noFill/>
            <a:miter lim="800000"/>
            <a:headEnd/>
            <a:tailEnd/>
          </a:ln>
        </p:spPr>
        <p:txBody>
          <a:bodyPr/>
          <a:lstStyle/>
          <a:p>
            <a:pPr algn="ctr">
              <a:spcBef>
                <a:spcPct val="20000"/>
              </a:spcBef>
            </a:pPr>
            <a:r>
              <a:rPr lang="fr-CA" altLang="en-US" sz="2200" b="1" dirty="0" smtClean="0">
                <a:latin typeface="Tahoma" panose="020B0604030504040204" pitchFamily="34" charset="0"/>
                <a:ea typeface="Tahoma" panose="020B0604030504040204" pitchFamily="34" charset="0"/>
                <a:cs typeface="Tahoma" panose="020B0604030504040204" pitchFamily="34" charset="0"/>
              </a:rPr>
              <a:t>Les opérations sur un enregistrement</a:t>
            </a:r>
          </a:p>
          <a:p>
            <a:pPr algn="ctr">
              <a:spcBef>
                <a:spcPct val="20000"/>
              </a:spcBef>
            </a:pPr>
            <a:r>
              <a:rPr lang="fr-CA" altLang="en-US" sz="2200" b="1" dirty="0" smtClean="0">
                <a:latin typeface="Tahoma" panose="020B0604030504040204" pitchFamily="34" charset="0"/>
                <a:ea typeface="Tahoma" panose="020B0604030504040204" pitchFamily="34" charset="0"/>
                <a:cs typeface="Tahoma" panose="020B0604030504040204" pitchFamily="34" charset="0"/>
              </a:rPr>
              <a:t>disponibles à l’éditeur</a:t>
            </a:r>
            <a:endParaRPr lang="en-CA" altLang="en-US" sz="22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1926"/>
    </mc:Choice>
    <mc:Fallback xmlns="">
      <p:transition spd="slow" advTm="11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Opérations </a:t>
            </a:r>
            <a:endParaRPr lang="en-CA" dirty="0"/>
          </a:p>
        </p:txBody>
      </p:sp>
      <p:sp>
        <p:nvSpPr>
          <p:cNvPr id="3" name="Content Placeholder 2"/>
          <p:cNvSpPr>
            <a:spLocks noGrp="1"/>
          </p:cNvSpPr>
          <p:nvPr>
            <p:ph idx="1"/>
          </p:nvPr>
        </p:nvSpPr>
        <p:spPr/>
        <p:txBody>
          <a:bodyPr/>
          <a:lstStyle/>
          <a:p>
            <a:endParaRPr lang="en-CA" dirty="0"/>
          </a:p>
        </p:txBody>
      </p:sp>
      <p:pic>
        <p:nvPicPr>
          <p:cNvPr id="4" name="Picture 3"/>
          <p:cNvPicPr>
            <a:picLocks noChangeAspect="1"/>
          </p:cNvPicPr>
          <p:nvPr/>
        </p:nvPicPr>
        <p:blipFill>
          <a:blip r:embed="rId5"/>
          <a:stretch>
            <a:fillRect/>
          </a:stretch>
        </p:blipFill>
        <p:spPr>
          <a:xfrm>
            <a:off x="1907704" y="2276872"/>
            <a:ext cx="5067300" cy="3114675"/>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10009232"/>
      </p:ext>
    </p:extLst>
  </p:cSld>
  <p:clrMapOvr>
    <a:masterClrMapping/>
  </p:clrMapOvr>
  <mc:AlternateContent xmlns:mc="http://schemas.openxmlformats.org/markup-compatibility/2006" xmlns:p14="http://schemas.microsoft.com/office/powerpoint/2010/main">
    <mc:Choice Requires="p14">
      <p:transition spd="slow" p14:dur="2000" advTm="11335"/>
    </mc:Choice>
    <mc:Fallback xmlns="">
      <p:transition spd="slow" advTm="11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ext uri="{3A86A75C-4F4B-4683-9AE1-C65F6400EC91}">
      <p14:laserTraceLst xmlns:p14="http://schemas.microsoft.com/office/powerpoint/2010/main">
        <p14:tracePtLst>
          <p14:tracePt t="2406" x="69850" y="6515100"/>
          <p14:tracePt t="2413" x="114300" y="6521450"/>
          <p14:tracePt t="2421" x="165100" y="6527800"/>
          <p14:tracePt t="2437" x="266700" y="6540500"/>
          <p14:tracePt t="2454" x="381000" y="6553200"/>
          <p14:tracePt t="2471" x="488950" y="6572250"/>
          <p14:tracePt t="2487" x="590550" y="6597650"/>
          <p14:tracePt t="2504" x="692150" y="6604000"/>
          <p14:tracePt t="2521" x="781050" y="6616700"/>
          <p14:tracePt t="2741" x="1447800" y="6597650"/>
          <p14:tracePt t="2749" x="1492250" y="6572250"/>
          <p14:tracePt t="2757" x="1536700" y="6553200"/>
          <p14:tracePt t="2771" x="1587500" y="6527800"/>
          <p14:tracePt t="2787" x="1657350" y="6483350"/>
          <p14:tracePt t="2804" x="1727200" y="6438900"/>
          <p14:tracePt t="2821" x="1790700" y="6394450"/>
          <p14:tracePt t="2837" x="1873250" y="6311900"/>
          <p14:tracePt t="2854" x="1911350" y="6254750"/>
          <p14:tracePt t="2871" x="1955800" y="6178550"/>
          <p14:tracePt t="2888" x="1987550" y="6121400"/>
          <p14:tracePt t="2905" x="2038350" y="6051550"/>
          <p14:tracePt t="2921" x="2082800" y="5981700"/>
          <p14:tracePt t="2938" x="2133600" y="5911850"/>
          <p14:tracePt t="2955" x="2171700" y="5861050"/>
          <p14:tracePt t="2971" x="2222500" y="5822950"/>
          <p14:tracePt t="2988" x="2254250" y="5803900"/>
          <p14:tracePt t="3005" x="2279650" y="5784850"/>
          <p14:tracePt t="3022" x="2298700" y="5778500"/>
          <p14:tracePt t="3038" x="2311400" y="5765800"/>
          <p14:tracePt t="3055" x="2324100" y="5753100"/>
          <p14:tracePt t="3071" x="2336800" y="5746750"/>
          <p14:tracePt t="3088" x="2355850" y="5734050"/>
          <p14:tracePt t="3105" x="2368550" y="5721350"/>
          <p14:tracePt t="3121" x="2387600" y="5702300"/>
          <p14:tracePt t="3138" x="2406650" y="5683250"/>
          <p14:tracePt t="3155" x="2425700" y="5632450"/>
          <p14:tracePt t="3171" x="2438400" y="5588000"/>
          <p14:tracePt t="3188" x="2444750" y="5530850"/>
          <p14:tracePt t="3204" x="2457450" y="5492750"/>
          <p14:tracePt t="3221" x="2476500" y="5441950"/>
          <p14:tracePt t="3238" x="2501900" y="5410200"/>
          <p14:tracePt t="3255" x="2533650" y="5365750"/>
          <p14:tracePt t="3271" x="2552700" y="5340350"/>
          <p14:tracePt t="3288" x="2590800" y="5302250"/>
          <p14:tracePt t="3305" x="2609850" y="5283200"/>
          <p14:tracePt t="3321" x="2622550" y="5257800"/>
          <p14:tracePt t="3338" x="2641600" y="5232400"/>
          <p14:tracePt t="3355" x="2660650" y="5207000"/>
          <p14:tracePt t="3372" x="2679700" y="5175250"/>
          <p14:tracePt t="3388" x="2717800" y="5149850"/>
          <p14:tracePt t="3405" x="2749550" y="5124450"/>
          <p14:tracePt t="3422" x="2787650" y="5099050"/>
          <p14:tracePt t="3438" x="2806700" y="5086350"/>
          <p14:tracePt t="3455" x="2813050" y="5080000"/>
          <p14:tracePt t="3472" x="2825750" y="5067300"/>
          <p14:tracePt t="3488" x="2851150" y="5041900"/>
          <p14:tracePt t="3505" x="2870200" y="5022850"/>
          <p14:tracePt t="3522" x="2908300" y="4991100"/>
          <p14:tracePt t="3538" x="2940050" y="4965700"/>
          <p14:tracePt t="3555" x="2965450" y="4953000"/>
          <p14:tracePt t="3572" x="2978150" y="4940300"/>
          <p14:tracePt t="3589" x="2990850" y="4927600"/>
          <p14:tracePt t="3605" x="3009900" y="4914900"/>
          <p14:tracePt t="3622" x="3041650" y="4895850"/>
          <p14:tracePt t="3638" x="3067050" y="4876800"/>
          <p14:tracePt t="3655" x="3092450" y="4857750"/>
          <p14:tracePt t="3672" x="3105150" y="4838700"/>
          <p14:tracePt t="3688" x="3117850" y="4832350"/>
          <p14:tracePt t="3705" x="3130550" y="4813300"/>
          <p14:tracePt t="3722" x="3136900" y="4794250"/>
          <p14:tracePt t="3738" x="3155950" y="4762500"/>
          <p14:tracePt t="3755" x="3162300" y="4724400"/>
          <p14:tracePt t="3772" x="3194050" y="4679950"/>
          <p14:tracePt t="3789" x="3219450" y="4629150"/>
          <p14:tracePt t="3805" x="3232150" y="4610100"/>
          <p14:tracePt t="3822" x="3263900" y="4565650"/>
          <p14:tracePt t="3838" x="3282950" y="4540250"/>
          <p14:tracePt t="3855" x="3302000" y="4527550"/>
          <p14:tracePt t="3872" x="3314700" y="4514850"/>
          <p14:tracePt t="3889" x="3321050" y="4495800"/>
          <p14:tracePt t="3906" x="3327400" y="4476750"/>
          <p14:tracePt t="3922" x="3340100" y="4470400"/>
          <p14:tracePt t="3939" x="3340100" y="4464050"/>
          <p14:tracePt t="3955" x="3352800" y="4445000"/>
          <p14:tracePt t="3972" x="3359150" y="4438650"/>
          <p14:tracePt t="3989" x="3365500" y="4432300"/>
          <p14:tracePt t="3990" x="3371850" y="4425950"/>
          <p14:tracePt t="4005" x="3378200" y="4419600"/>
          <p14:tracePt t="4022" x="3378200" y="4413250"/>
          <p14:tracePt t="4039" x="3378200" y="4400550"/>
          <p14:tracePt t="4055" x="3378200" y="4387850"/>
          <p14:tracePt t="4072" x="3378200" y="4375150"/>
          <p14:tracePt t="4089" x="3378200" y="4362450"/>
          <p14:tracePt t="4105" x="3384550" y="4356100"/>
          <p14:tracePt t="4122" x="3384550" y="4343400"/>
          <p14:tracePt t="4139" x="3390900" y="4337050"/>
          <p14:tracePt t="4155" x="3403600" y="4318000"/>
          <p14:tracePt t="4172" x="3409950" y="4298950"/>
          <p14:tracePt t="4189" x="3409950" y="4279900"/>
          <p14:tracePt t="4206" x="3409950" y="4248150"/>
          <p14:tracePt t="4222" x="3409950" y="4229100"/>
          <p14:tracePt t="4239" x="3409950" y="4216400"/>
          <p14:tracePt t="4255" x="3416300" y="4197350"/>
          <p14:tracePt t="4272" x="3429000" y="4171950"/>
          <p14:tracePt t="4305" x="3435350" y="4159250"/>
          <p14:tracePt t="4322" x="3441700" y="4146550"/>
          <p14:tracePt t="4339" x="3454400" y="4133850"/>
          <p14:tracePt t="4356" x="3467100" y="4121150"/>
          <p14:tracePt t="4372" x="3486150" y="4095750"/>
          <p14:tracePt t="4389" x="3505200" y="4076700"/>
          <p14:tracePt t="4406" x="3536950" y="4057650"/>
          <p14:tracePt t="4422" x="3543300" y="4051300"/>
          <p14:tracePt t="4439" x="3556000" y="4044950"/>
          <p14:tracePt t="4456" x="3556000" y="4032250"/>
          <p14:tracePt t="4472" x="3556000" y="4025900"/>
          <p14:tracePt t="4506" x="3562350" y="4025900"/>
          <p14:tracePt t="4526" x="3562350" y="4019550"/>
          <p14:tracePt t="4539" x="3568700" y="4019550"/>
          <p14:tracePt t="4556" x="3575050" y="4006850"/>
          <p14:tracePt t="4573" x="3581400" y="4006850"/>
          <p14:tracePt t="4589" x="3594100" y="4000500"/>
          <p14:tracePt t="4606" x="3606800" y="3994150"/>
          <p14:tracePt t="4629" x="3606800" y="3987800"/>
          <p14:tracePt t="4653" x="3606800" y="3975100"/>
          <p14:tracePt t="4910" x="3606800" y="3968750"/>
          <p14:tracePt t="4974" x="3600450" y="3968750"/>
          <p14:tracePt t="4982" x="3594100" y="3975100"/>
          <p14:tracePt t="4990" x="3587750" y="3981450"/>
          <p14:tracePt t="5014" x="3581400" y="3987800"/>
          <p14:tracePt t="5038" x="3575050" y="3994150"/>
          <p14:tracePt t="5046" x="3568700" y="4000500"/>
          <p14:tracePt t="5056" x="3568700" y="4013200"/>
          <p14:tracePt t="5073" x="3562350" y="4019550"/>
          <p14:tracePt t="5090" x="3543300" y="4038600"/>
          <p14:tracePt t="5107" x="3530600" y="4057650"/>
          <p14:tracePt t="5123" x="3524250" y="4083050"/>
          <p14:tracePt t="5140" x="3511550" y="4102100"/>
          <p14:tracePt t="5157" x="3511550" y="4127500"/>
          <p14:tracePt t="5173" x="3511550" y="4146550"/>
          <p14:tracePt t="5190" x="3511550" y="4171950"/>
          <p14:tracePt t="5207" x="3511550" y="4184650"/>
          <p14:tracePt t="5224" x="3511550" y="4197350"/>
          <p14:tracePt t="5240" x="3511550" y="4203700"/>
          <p14:tracePt t="5257" x="3511550" y="4216400"/>
          <p14:tracePt t="5273" x="3511550" y="4222750"/>
          <p14:tracePt t="5290" x="3511550" y="4235450"/>
          <p14:tracePt t="5307" x="3517900" y="4241800"/>
          <p14:tracePt t="5323" x="3524250" y="4248150"/>
          <p14:tracePt t="5340" x="3530600" y="4254500"/>
          <p14:tracePt t="5357" x="3530600" y="4267200"/>
          <p14:tracePt t="5374" x="3530600" y="4273550"/>
          <p14:tracePt t="5390" x="3530600" y="4279900"/>
          <p14:tracePt t="5407" x="3530600" y="4286250"/>
          <p14:tracePt t="5424" x="3530600" y="4298950"/>
          <p14:tracePt t="5440" x="3536950" y="4305300"/>
          <p14:tracePt t="5457" x="3536950" y="4311650"/>
          <p14:tracePt t="5474" x="3536950" y="4324350"/>
          <p14:tracePt t="5490" x="3536950" y="4330700"/>
          <p14:tracePt t="5507" x="3536950" y="4349750"/>
          <p14:tracePt t="5524" x="3536950" y="4356100"/>
          <p14:tracePt t="5540" x="3536950" y="4368800"/>
          <p14:tracePt t="5557" x="3536950" y="4381500"/>
          <p14:tracePt t="5574" x="3536950" y="4387850"/>
          <p14:tracePt t="5590" x="3536950" y="4394200"/>
          <p14:tracePt t="5607" x="3536950" y="4400550"/>
          <p14:tracePt t="5623" x="3536950" y="4413250"/>
          <p14:tracePt t="5640" x="3536950" y="4419600"/>
          <p14:tracePt t="5657" x="3536950" y="4432300"/>
          <p14:tracePt t="5674" x="3536950" y="4445000"/>
          <p14:tracePt t="5690" x="3536950" y="4451350"/>
          <p14:tracePt t="5707" x="3536950" y="4464050"/>
          <p14:tracePt t="5724" x="3536950" y="4470400"/>
          <p14:tracePt t="5740" x="3536950" y="4483100"/>
          <p14:tracePt t="5757" x="3536950" y="4502150"/>
          <p14:tracePt t="5774" x="3536950" y="4514850"/>
          <p14:tracePt t="5790" x="3536950" y="4533900"/>
          <p14:tracePt t="5807" x="3543300" y="4540250"/>
          <p14:tracePt t="5824" x="3543300" y="4552950"/>
          <p14:tracePt t="5841" x="3543300" y="4559300"/>
          <p14:tracePt t="5857" x="3543300" y="4572000"/>
          <p14:tracePt t="5891" x="3543300" y="4578350"/>
          <p14:tracePt t="5907" x="3543300" y="4584700"/>
          <p14:tracePt t="5934" x="3543300" y="4591050"/>
          <p14:tracePt t="5950" x="3543300" y="4597400"/>
          <p14:tracePt t="5958" x="3549650" y="4597400"/>
          <p14:tracePt t="5974" x="3549650" y="4603750"/>
          <p14:tracePt t="5998" x="3549650" y="4610100"/>
          <p14:tracePt t="6022" x="3549650" y="4616450"/>
          <p14:tracePt t="6030" x="3549650" y="4622800"/>
          <p14:tracePt t="6055" x="3549650" y="4629150"/>
          <p14:tracePt t="6078" x="3549650" y="4635500"/>
          <p14:tracePt t="6110" x="3549650" y="4641850"/>
          <p14:tracePt t="6118" x="3549650" y="4648200"/>
          <p14:tracePt t="6143" x="3549650" y="4654550"/>
          <p14:tracePt t="6150" x="3556000" y="4654550"/>
          <p14:tracePt t="6166" x="3556000" y="4660900"/>
          <p14:tracePt t="6182" x="3556000" y="4667250"/>
          <p14:tracePt t="6206" x="3556000" y="4673600"/>
          <p14:tracePt t="6238" x="3556000" y="4679950"/>
          <p14:tracePt t="6270" x="3556000" y="4686300"/>
          <p14:tracePt t="6294" x="3556000" y="4692650"/>
          <p14:tracePt t="6302" x="3562350" y="4699000"/>
          <p14:tracePt t="6318" x="3562350" y="4705350"/>
          <p14:tracePt t="6342" x="3562350" y="4711700"/>
          <p14:tracePt t="6350" x="3568700" y="4711700"/>
          <p14:tracePt t="6366" x="3568700" y="4718050"/>
          <p14:tracePt t="6374" x="3568700" y="4724400"/>
          <p14:tracePt t="6406" x="3575050" y="4730750"/>
          <p14:tracePt t="6446" x="3575050" y="4737100"/>
          <p14:tracePt t="6470" x="3575050" y="4743450"/>
          <p14:tracePt t="6478" x="3581400" y="4749800"/>
          <p14:tracePt t="6502" x="3587750" y="4756150"/>
          <p14:tracePt t="6534" x="3587750" y="4762500"/>
          <p14:tracePt t="6558" x="3587750" y="4768850"/>
          <p14:tracePt t="6574" x="3587750" y="4775200"/>
          <p14:tracePt t="6590" x="3587750" y="4781550"/>
          <p14:tracePt t="6606" x="3587750" y="4787900"/>
          <p14:tracePt t="6630" x="3587750" y="4794250"/>
          <p14:tracePt t="6638" x="3587750" y="4800600"/>
          <p14:tracePt t="6662" x="3587750" y="4806950"/>
          <p14:tracePt t="6686" x="3587750" y="4813300"/>
          <p14:tracePt t="6710" x="3587750" y="4819650"/>
          <p14:tracePt t="6734" x="3587750" y="4826000"/>
          <p14:tracePt t="6750" x="3594100" y="4832350"/>
          <p14:tracePt t="6774" x="3594100" y="4838700"/>
          <p14:tracePt t="6798" x="3594100" y="4845050"/>
          <p14:tracePt t="6806" x="3594100" y="4851400"/>
          <p14:tracePt t="6814" x="3600450" y="4851400"/>
          <p14:tracePt t="6838" x="3600450" y="4857750"/>
          <p14:tracePt t="6854" x="3600450" y="4864100"/>
          <p14:tracePt t="6878" x="3600450" y="4870450"/>
          <p14:tracePt t="6886" x="3606800" y="4876800"/>
          <p14:tracePt t="6918" x="3613150" y="4883150"/>
          <p14:tracePt t="6942" x="3613150" y="4889500"/>
          <p14:tracePt t="6958" x="3613150" y="4895850"/>
          <p14:tracePt t="6966" x="3613150" y="4902200"/>
          <p14:tracePt t="6975" x="3619500" y="4902200"/>
          <p14:tracePt t="6991" x="3619500" y="4908550"/>
          <p14:tracePt t="7008" x="3619500" y="4921250"/>
          <p14:tracePt t="7025" x="3619500" y="4933950"/>
          <p14:tracePt t="7042" x="3619500" y="4946650"/>
          <p14:tracePt t="7058" x="3619500" y="4953000"/>
          <p14:tracePt t="7092" x="3619500" y="4959350"/>
          <p14:tracePt t="7108" x="3619500" y="4965700"/>
          <p14:tracePt t="7158" x="3619500" y="4972050"/>
          <p14:tracePt t="7190" x="3619500" y="4978400"/>
          <p14:tracePt t="7214" x="3619500" y="4984750"/>
          <p14:tracePt t="7246" x="3619500" y="4991100"/>
          <p14:tracePt t="7262" x="3619500" y="4997450"/>
          <p14:tracePt t="7278" x="3619500" y="5003800"/>
          <p14:tracePt t="7286" x="3619500" y="5010150"/>
          <p14:tracePt t="7295" x="3619500" y="5016500"/>
          <p14:tracePt t="7309" x="3613150" y="5029200"/>
          <p14:tracePt t="7325" x="3606800" y="5048250"/>
          <p14:tracePt t="7342" x="3606800" y="5073650"/>
          <p14:tracePt t="7358" x="3606800" y="5086350"/>
          <p14:tracePt t="7375" x="3606800" y="5092700"/>
          <p14:tracePt t="7392" x="3606800" y="5099050"/>
          <p14:tracePt t="7408" x="3606800" y="5105400"/>
          <p14:tracePt t="7470" x="3606800" y="5111750"/>
          <p14:tracePt t="7511" x="3606800" y="5118100"/>
          <p14:tracePt t="7534" x="3606800" y="5124450"/>
          <p14:tracePt t="7558" x="3606800" y="5130800"/>
          <p14:tracePt t="7590" x="3606800" y="5137150"/>
          <p14:tracePt t="7622" x="3606800" y="5143500"/>
          <p14:tracePt t="7638" x="3606800" y="5149850"/>
          <p14:tracePt t="7662" x="3613150" y="5156200"/>
          <p14:tracePt t="7694" x="3613150" y="5162550"/>
          <p14:tracePt t="7742" x="3613150" y="5168900"/>
          <p14:tracePt t="7758" x="3613150" y="5175250"/>
          <p14:tracePt t="7782" x="3613150" y="5181600"/>
          <p14:tracePt t="7798" x="3613150" y="5187950"/>
          <p14:tracePt t="7806" x="3613150" y="5194300"/>
          <p14:tracePt t="7822" x="3613150" y="5200650"/>
          <p14:tracePt t="7846" x="3613150" y="5207000"/>
          <p14:tracePt t="7902" x="3619500" y="5213350"/>
          <p14:tracePt t="7974" x="3619500" y="5219700"/>
          <p14:tracePt t="8110" x="3625850" y="5226050"/>
          <p14:tracePt t="10102" x="3619500" y="522605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Démo: </a:t>
            </a:r>
            <a:r>
              <a:rPr lang="fr-FR" dirty="0" smtClean="0"/>
              <a:t>Opérations sur </a:t>
            </a:r>
            <a:r>
              <a:rPr lang="fr-FR" dirty="0"/>
              <a:t>un enregistrement </a:t>
            </a:r>
            <a:endParaRPr lang="en-CA"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pic>
        <p:nvPicPr>
          <p:cNvPr id="14" name="218812C">
            <a:hlinkClick r:id="" action="ppaction://media"/>
          </p:cNvPr>
          <p:cNvPicPr>
            <a:picLocks noGrp="1" noChangeAspect="1"/>
          </p:cNvPicPr>
          <p:nvPr>
            <p:ph idx="1"/>
            <a:videoFile r:link="rId4"/>
            <p:extLst>
              <p:ext uri="{DAA4B4D4-6D71-4841-9C94-3DE7FCFB9230}">
                <p14:media xmlns:p14="http://schemas.microsoft.com/office/powerpoint/2010/main" r:embed="rId3"/>
              </p:ext>
            </p:extLst>
          </p:nvPr>
        </p:nvPicPr>
        <p:blipFill>
          <a:blip r:embed="rId8"/>
          <a:stretch>
            <a:fillRect/>
          </a:stretch>
        </p:blipFill>
        <p:spPr>
          <a:xfrm>
            <a:off x="1246188" y="1143000"/>
            <a:ext cx="6651625"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82761154"/>
      </p:ext>
    </p:extLst>
  </p:cSld>
  <p:clrMapOvr>
    <a:masterClrMapping/>
  </p:clrMapOvr>
  <mc:AlternateContent xmlns:mc="http://schemas.openxmlformats.org/markup-compatibility/2006" xmlns:p14="http://schemas.microsoft.com/office/powerpoint/2010/main">
    <mc:Choice Requires="p14">
      <p:transition spd="slow" p14:dur="2000" advTm="4048"/>
    </mc:Choice>
    <mc:Fallback xmlns="">
      <p:transition spd="slow" advTm="4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mediacall" presetSubtype="0" fill="hold" nodeType="withEffect">
                                  <p:stCondLst>
                                    <p:cond delay="0"/>
                                  </p:stCondLst>
                                  <p:childTnLst>
                                    <p:cmd type="call" cmd="playFrom(0.0)">
                                      <p:cBhvr>
                                        <p:cTn id="8" dur="22960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4"/>
                </p:tgtEl>
              </p:cMediaNode>
            </p:audio>
            <p:video>
              <p:cMediaNode vol="80000">
                <p:cTn id="10" fill="hold" display="0">
                  <p:stCondLst>
                    <p:cond delay="indefinite"/>
                  </p:stCondLst>
                </p:cTn>
                <p:tgtEl>
                  <p:spTgt spid="14"/>
                </p:tgtEl>
              </p:cMediaNode>
            </p:video>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4"/>
                                        </p:tgtEl>
                                      </p:cBhvr>
                                    </p:cmd>
                                  </p:childTnLst>
                                </p:cTn>
                              </p:par>
                            </p:childTnLst>
                          </p:cTn>
                        </p:par>
                      </p:childTnLst>
                    </p:cTn>
                  </p:par>
                </p:childTnLst>
              </p:cTn>
              <p:nextCondLst>
                <p:cond evt="onClick" delay="0">
                  <p:tgtEl>
                    <p:spTgt spid="14"/>
                  </p:tgtEl>
                </p:cond>
              </p:nextCondLst>
            </p:seq>
          </p:childTnLst>
        </p:cTn>
      </p:par>
    </p:tnLst>
  </p:timing>
  <p:extLst mod="1">
    <p:ext uri="{3A86A75C-4F4B-4683-9AE1-C65F6400EC91}">
      <p14:laserTraceLst xmlns:p14="http://schemas.microsoft.com/office/powerpoint/2010/main">
        <p14:tracePtLst>
          <p14:tracePt t="223" x="3600450" y="5226050"/>
          <p14:tracePt t="231" x="3575050" y="5232400"/>
          <p14:tracePt t="239" x="3549650" y="5238750"/>
          <p14:tracePt t="247" x="3511550" y="5245100"/>
          <p14:tracePt t="260" x="3486150" y="5251450"/>
          <p14:tracePt t="277" x="3390900" y="5264150"/>
          <p14:tracePt t="294" x="3276600" y="5276850"/>
          <p14:tracePt t="311" x="3117850" y="5276850"/>
          <p14:tracePt t="327" x="2730500" y="5289550"/>
          <p14:tracePt t="344" x="2400300" y="5327650"/>
          <p14:tracePt t="361" x="1968500" y="5391150"/>
          <p14:tracePt t="377" x="1536700" y="5461000"/>
          <p14:tracePt t="394" x="1073150" y="5511800"/>
          <p14:tracePt t="411" x="628650" y="5568950"/>
          <p14:tracePt t="427" x="107950" y="5638800"/>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95227033"/>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1494</TotalTime>
  <Words>222</Words>
  <Application>Microsoft Office PowerPoint</Application>
  <PresentationFormat>On-screen Show (4:3)</PresentationFormat>
  <Paragraphs>17</Paragraphs>
  <Slides>4</Slides>
  <Notes>4</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ＭＳ Ｐゴシック</vt:lpstr>
      <vt:lpstr>Arial</vt:lpstr>
      <vt:lpstr>Calibri</vt:lpstr>
      <vt:lpstr>Tahoma</vt:lpstr>
      <vt:lpstr>Wingdings</vt:lpstr>
      <vt:lpstr>Office Theme</vt:lpstr>
      <vt:lpstr>PowerPoint Presentation</vt:lpstr>
      <vt:lpstr>Opérations </vt:lpstr>
      <vt:lpstr>Démo: Opérations sur un enregistrement </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Chagnon, Benoit (OTT)</cp:lastModifiedBy>
  <cp:revision>141</cp:revision>
  <cp:lastPrinted>2017-09-12T16:07:03Z</cp:lastPrinted>
  <dcterms:created xsi:type="dcterms:W3CDTF">2015-09-10T13:46:21Z</dcterms:created>
  <dcterms:modified xsi:type="dcterms:W3CDTF">2018-03-08T19:43:04Z</dcterms:modified>
</cp:coreProperties>
</file>