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62" r:id="rId3"/>
    <p:sldId id="260" r:id="rId4"/>
    <p:sldId id="263"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62723" autoAdjust="0"/>
  </p:normalViewPr>
  <p:slideViewPr>
    <p:cSldViewPr>
      <p:cViewPr varScale="1">
        <p:scale>
          <a:sx n="68" d="100"/>
          <a:sy n="68" d="100"/>
        </p:scale>
        <p:origin x="147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5" tIns="46587" rIns="93175" bIns="46587" rtlCol="0"/>
          <a:lstStyle>
            <a:lvl1pPr algn="l">
              <a:defRPr sz="1200"/>
            </a:lvl1pPr>
          </a:lstStyle>
          <a:p>
            <a:endParaRPr lang="en-CA"/>
          </a:p>
        </p:txBody>
      </p:sp>
      <p:sp>
        <p:nvSpPr>
          <p:cNvPr id="3" name="Date Placeholder 2"/>
          <p:cNvSpPr>
            <a:spLocks noGrp="1"/>
          </p:cNvSpPr>
          <p:nvPr>
            <p:ph type="dt" idx="1"/>
          </p:nvPr>
        </p:nvSpPr>
        <p:spPr>
          <a:xfrm>
            <a:off x="3970940" y="0"/>
            <a:ext cx="3037840" cy="464820"/>
          </a:xfrm>
          <a:prstGeom prst="rect">
            <a:avLst/>
          </a:prstGeom>
        </p:spPr>
        <p:txBody>
          <a:bodyPr vert="horz" lIns="93175" tIns="46587" rIns="93175" bIns="46587"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1100" y="695325"/>
            <a:ext cx="4648200" cy="3487738"/>
          </a:xfrm>
          <a:prstGeom prst="rect">
            <a:avLst/>
          </a:prstGeom>
          <a:noFill/>
          <a:ln w="12700">
            <a:solidFill>
              <a:prstClr val="black"/>
            </a:solidFill>
          </a:ln>
        </p:spPr>
        <p:txBody>
          <a:bodyPr vert="horz" lIns="93175" tIns="46587" rIns="93175" bIns="46587" rtlCol="0" anchor="ctr"/>
          <a:lstStyle/>
          <a:p>
            <a:endParaRPr lang="en-CA"/>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5" tIns="46587" rIns="93175"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29967"/>
            <a:ext cx="3037840" cy="464820"/>
          </a:xfrm>
          <a:prstGeom prst="rect">
            <a:avLst/>
          </a:prstGeom>
        </p:spPr>
        <p:txBody>
          <a:bodyPr vert="horz" lIns="93175" tIns="46587" rIns="93175" bIns="46587" rtlCol="0" anchor="b"/>
          <a:lstStyle>
            <a:lvl1pPr algn="l">
              <a:defRPr sz="1200"/>
            </a:lvl1pPr>
          </a:lstStyle>
          <a:p>
            <a:endParaRPr lang="en-CA"/>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lIns="93175" tIns="46587" rIns="93175" bIns="46587"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Dans ce module,</a:t>
            </a:r>
            <a:r>
              <a:rPr lang="fr-CA" baseline="0" dirty="0" smtClean="0"/>
              <a:t> nous présenterons comment procéder pour importer un fichier de métadonnées en format XML.</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176" indent="-171176">
              <a:buFontTx/>
              <a:buChar char="-"/>
            </a:pPr>
            <a:endParaRPr lang="fr-FR" dirty="0" smtClean="0"/>
          </a:p>
          <a:p>
            <a:r>
              <a:rPr lang="fr-FR" dirty="0" smtClean="0"/>
              <a:t>Pour créer un enregistrement dans le</a:t>
            </a:r>
            <a:r>
              <a:rPr lang="fr-FR" baseline="0" dirty="0" smtClean="0"/>
              <a:t> catalogue de la</a:t>
            </a:r>
            <a:r>
              <a:rPr lang="fr-FR" dirty="0" smtClean="0"/>
              <a:t> PGF, différentes méthodes sont possibles.</a:t>
            </a:r>
          </a:p>
          <a:p>
            <a:endParaRPr lang="fr-FR" dirty="0" smtClean="0"/>
          </a:p>
          <a:p>
            <a:r>
              <a:rPr lang="fr-FR" dirty="0" smtClean="0"/>
              <a:t>On peut :</a:t>
            </a:r>
          </a:p>
          <a:p>
            <a:r>
              <a:rPr lang="fr-FR" dirty="0" smtClean="0"/>
              <a:t>- créer un enregistrement de façon interactive à partir du</a:t>
            </a:r>
            <a:r>
              <a:rPr lang="fr-FR" baseline="0" dirty="0" smtClean="0"/>
              <a:t> catalogue</a:t>
            </a:r>
            <a:r>
              <a:rPr lang="fr-FR" dirty="0" smtClean="0"/>
              <a:t> de la PGF;</a:t>
            </a:r>
          </a:p>
          <a:p>
            <a:r>
              <a:rPr lang="fr-FR" dirty="0" smtClean="0"/>
              <a:t>- importer un fichier de métadonnées en format </a:t>
            </a:r>
            <a:r>
              <a:rPr lang="fr-FR" dirty="0" err="1" smtClean="0"/>
              <a:t>xml</a:t>
            </a:r>
            <a:r>
              <a:rPr lang="fr-FR" dirty="0" smtClean="0"/>
              <a:t>;</a:t>
            </a:r>
          </a:p>
          <a:p>
            <a:pPr marL="0" indent="0">
              <a:buFontTx/>
              <a:buNone/>
            </a:pPr>
            <a:r>
              <a:rPr lang="fr-FR" dirty="0" smtClean="0"/>
              <a:t>- appeler un API à partir d'une application d'usager.</a:t>
            </a:r>
          </a:p>
          <a:p>
            <a:endParaRPr lang="fr-CA" dirty="0" smtClean="0"/>
          </a:p>
          <a:p>
            <a:r>
              <a:rPr lang="fr-CA" dirty="0" smtClean="0"/>
              <a:t>Nous allons procéder à l’importation d’un fichier de métadonnées en format</a:t>
            </a:r>
            <a:r>
              <a:rPr lang="fr-CA" baseline="0" dirty="0" smtClean="0"/>
              <a:t> </a:t>
            </a:r>
            <a:r>
              <a:rPr lang="fr-CA" dirty="0" smtClean="0"/>
              <a:t>XML.</a:t>
            </a:r>
            <a:endParaRPr lang="fr-FR" dirty="0" smtClean="0"/>
          </a:p>
        </p:txBody>
      </p:sp>
      <p:sp>
        <p:nvSpPr>
          <p:cNvPr id="4" name="Slide Number Placeholder 3"/>
          <p:cNvSpPr>
            <a:spLocks noGrp="1"/>
          </p:cNvSpPr>
          <p:nvPr>
            <p:ph type="sldNum" sz="quarter" idx="10"/>
          </p:nvPr>
        </p:nvSpPr>
        <p:spPr/>
        <p:txBody>
          <a:bodyPr/>
          <a:lstStyle/>
          <a:p>
            <a:fld id="{45986802-38FC-42D9-B26E-1EAD6091AB91}" type="slidenum">
              <a:rPr lang="en-CA" smtClean="0"/>
              <a:t>2</a:t>
            </a:fld>
            <a:endParaRPr lang="en-CA"/>
          </a:p>
        </p:txBody>
      </p:sp>
    </p:spTree>
    <p:extLst>
      <p:ext uri="{BB962C8B-B14F-4D97-AF65-F5344CB8AC3E}">
        <p14:creationId xmlns:p14="http://schemas.microsoft.com/office/powerpoint/2010/main" val="108034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Accéder à la liste des fonctions autorisées par votre compte sous l'item administration.</a:t>
            </a:r>
          </a:p>
          <a:p>
            <a:r>
              <a:rPr lang="fr-CA" dirty="0" smtClean="0"/>
              <a:t>Sélectionner  "Importation de métadonnées``.</a:t>
            </a:r>
            <a:r>
              <a:rPr lang="fr-CA" baseline="0" dirty="0" smtClean="0"/>
              <a:t> </a:t>
            </a:r>
            <a:endParaRPr lang="fr-CA" dirty="0" smtClean="0"/>
          </a:p>
          <a:p>
            <a:r>
              <a:rPr lang="fr-CA" dirty="0" smtClean="0"/>
              <a:t>Le type de fichier par défaut permet l'importation de fichier </a:t>
            </a:r>
            <a:r>
              <a:rPr lang="fr-CA" dirty="0" err="1" smtClean="0"/>
              <a:t>xml</a:t>
            </a:r>
            <a:r>
              <a:rPr lang="fr-CA" dirty="0" smtClean="0"/>
              <a:t>.</a:t>
            </a:r>
          </a:p>
          <a:p>
            <a:r>
              <a:rPr lang="fr-CA" dirty="0" smtClean="0"/>
              <a:t>Pour les actions concernant  l'identifiant,- on conservera la sélection par défaut, soit aucune action lors</a:t>
            </a:r>
            <a:r>
              <a:rPr lang="fr-CA" baseline="0" dirty="0" smtClean="0"/>
              <a:t> de</a:t>
            </a:r>
            <a:r>
              <a:rPr lang="fr-CA" dirty="0" smtClean="0"/>
              <a:t> l'importation, lorsqu'il s'agit d'un nouvel enregistrement et que l'on désire conserver l'identifiant déjà fourni dans le fichier </a:t>
            </a:r>
            <a:r>
              <a:rPr lang="fr-CA" dirty="0" err="1" smtClean="0"/>
              <a:t>xml</a:t>
            </a:r>
            <a:r>
              <a:rPr lang="fr-CA" dirty="0" smtClean="0"/>
              <a:t>- on choisira Écraser les métadonnées de même identifiant, s'il s'agit  d'une mise à jour d'enregistrement déjà présent- on choisira Générer un nouvel identifiant pour qu'un nouvel identifiant soit attribué à l'enregistrement importé.  Cette option permet, entre autre, de dupliquer des enregistrements.</a:t>
            </a:r>
          </a:p>
          <a:p>
            <a:r>
              <a:rPr lang="fr-CA" dirty="0" smtClean="0"/>
              <a:t>Cocher Valider .  Si la validation échoue, les erreurs seront signalées et les métadonnées ne seront pas chargées. Si l’on conserve la case décochée, les métadonnées seront chargées mêmes si elles comportent des erreurs.</a:t>
            </a:r>
          </a:p>
          <a:p>
            <a:r>
              <a:rPr lang="fr-CA" dirty="0" smtClean="0"/>
              <a:t>Sélectionner l'espace de travail dans lequel on désire enregistrer les métadonnées.</a:t>
            </a:r>
          </a:p>
          <a:p>
            <a:r>
              <a:rPr lang="fr-CA" dirty="0" smtClean="0"/>
              <a:t>Cliquer sur Ajouter des fichiers et sélectionner tous les fichiers de métadonnées à importer. Puis démarrer le téléchargement« .</a:t>
            </a:r>
          </a:p>
          <a:p>
            <a:r>
              <a:rPr lang="fr-CA" dirty="0" smtClean="0"/>
              <a:t>La présence du commentaire "Métadonnées ajoutées avec l'ID:"  indique que l'enregistrement a été créé.</a:t>
            </a:r>
          </a:p>
          <a:p>
            <a:r>
              <a:rPr lang="fr-CA" dirty="0" smtClean="0"/>
              <a:t>Le message en jaune Indiquant "Erreur d'inscription des services de cartes Web dans RCS", indique une erreur d'enregistrement du service cartographique. L'enregistrement de métadonnées a été créé mais l'affichage des données dans le </a:t>
            </a:r>
            <a:r>
              <a:rPr lang="fr-CA" dirty="0" err="1" smtClean="0"/>
              <a:t>visualiseur</a:t>
            </a:r>
            <a:r>
              <a:rPr lang="fr-CA" dirty="0" smtClean="0"/>
              <a:t> avec le bouton afficher sur la carte ne fonctionnera pas.  Référer vous à la section Valider un service cartographique Web.</a:t>
            </a:r>
          </a:p>
          <a:p>
            <a:r>
              <a:rPr lang="fr-CA" dirty="0" smtClean="0"/>
              <a:t>Dans le 3ième cas, le message "duplicate key" indique qu'un enregistrement existe déjà  avec cet identifiant.  Selon l'intention de l'éditeur, l'option "Écraser les métadonnées de même identifiant" sera choisie pour mettre à jour l'enregistrement, ou l'option Générer un nouvel identifiant" sera choisie pour forcer l'enregistrement avec un nouvel identifiant.</a:t>
            </a:r>
          </a:p>
          <a:p>
            <a:r>
              <a:rPr lang="fr-CA" dirty="0" smtClean="0"/>
              <a:t>Dans le catalogue, on devra donc retrouver ces deux premiers enregistrements. Cliquer sur Retour Rechercher selon l'ordre de Date de mise à jour. Les deux derniers enregistrements sont ceux qui ont été </a:t>
            </a:r>
            <a:r>
              <a:rPr lang="fr-CA" smtClean="0"/>
              <a:t>importés.</a:t>
            </a:r>
            <a:endParaRPr lang="fr-CA" dirty="0" smtClean="0"/>
          </a:p>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23381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Vous voulez en savoir davantage sur ce sujet, contacter l’équipe du service à la clientèle de la PGF</a:t>
            </a:r>
            <a:endParaRPr lang="fr-CA" dirty="0"/>
          </a:p>
        </p:txBody>
      </p:sp>
      <p:sp>
        <p:nvSpPr>
          <p:cNvPr id="4" name="Espace réservé du numéro de diapositive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2774689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2016224"/>
          </a:xfrm>
          <a:prstGeom prst="rect">
            <a:avLst/>
          </a:prstGeom>
          <a:noFill/>
          <a:ln w="9525">
            <a:noFill/>
            <a:miter lim="800000"/>
            <a:headEnd/>
            <a:tailEnd/>
          </a:ln>
        </p:spPr>
        <p:txBody>
          <a:bodyPr/>
          <a:lstStyle/>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Importer un fichier de métadonnées </a:t>
            </a:r>
          </a:p>
          <a:p>
            <a:pPr algn="ctr">
              <a:spcBef>
                <a:spcPct val="20000"/>
              </a:spcBef>
            </a:pPr>
            <a:r>
              <a:rPr lang="fr-CA" altLang="en-US" sz="2200" b="1" dirty="0" smtClean="0">
                <a:latin typeface="Tahoma" panose="020B0604030504040204" pitchFamily="34" charset="0"/>
                <a:ea typeface="Tahoma" panose="020B0604030504040204" pitchFamily="34" charset="0"/>
                <a:cs typeface="Tahoma" panose="020B0604030504040204" pitchFamily="34" charset="0"/>
              </a:rPr>
              <a:t>en format XML</a:t>
            </a:r>
            <a:endParaRPr lang="en-CA" altLang="en-US" sz="22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57022"/>
            <a:ext cx="9180512" cy="271193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9598"/>
    </mc:Choice>
    <mc:Fallback xmlns="">
      <p:transition spd="slow" advTm="9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noProof="0" dirty="0" smtClean="0"/>
              <a:t>Méthodes de création de métadonnées </a:t>
            </a:r>
            <a:endParaRPr lang="fr-CA" noProof="0" dirty="0"/>
          </a:p>
        </p:txBody>
      </p:sp>
      <p:sp>
        <p:nvSpPr>
          <p:cNvPr id="3" name="Content Placeholder 2"/>
          <p:cNvSpPr>
            <a:spLocks noGrp="1"/>
          </p:cNvSpPr>
          <p:nvPr>
            <p:ph idx="1"/>
          </p:nvPr>
        </p:nvSpPr>
        <p:spPr/>
        <p:txBody>
          <a:bodyPr/>
          <a:lstStyle/>
          <a:p>
            <a:pPr marL="457200" indent="-457200">
              <a:buFont typeface="+mj-lt"/>
              <a:buAutoNum type="arabicPeriod"/>
            </a:pPr>
            <a:r>
              <a:rPr lang="fr-CA" sz="2400" dirty="0" smtClean="0"/>
              <a:t>Création </a:t>
            </a:r>
            <a:r>
              <a:rPr lang="fr-CA" sz="2400" dirty="0"/>
              <a:t>interactive à partir du catalogue</a:t>
            </a:r>
          </a:p>
          <a:p>
            <a:pPr marL="457200" indent="-457200">
              <a:buFont typeface="+mj-lt"/>
              <a:buAutoNum type="arabicPeriod"/>
            </a:pPr>
            <a:r>
              <a:rPr lang="fr-CA" sz="2400" b="1" dirty="0" smtClean="0"/>
              <a:t>Import d’un fichier XML</a:t>
            </a:r>
          </a:p>
          <a:p>
            <a:pPr marL="457200" indent="-457200">
              <a:buFont typeface="+mj-lt"/>
              <a:buAutoNum type="arabicPeriod"/>
            </a:pPr>
            <a:r>
              <a:rPr lang="fr-CA" sz="2400" dirty="0" smtClean="0"/>
              <a:t>Programmation avec appel à un API</a:t>
            </a:r>
          </a:p>
          <a:p>
            <a:pPr marL="0" indent="0">
              <a:buNone/>
            </a:pPr>
            <a:endParaRPr lang="fr-CA" sz="2400" dirty="0"/>
          </a:p>
          <a:p>
            <a:pPr marL="0" indent="0">
              <a:buNone/>
            </a:pPr>
            <a:endParaRPr lang="fr-CA" sz="2400" dirty="0" smtClean="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52599637"/>
      </p:ext>
    </p:extLst>
  </p:cSld>
  <p:clrMapOvr>
    <a:masterClrMapping/>
  </p:clrMapOvr>
  <mc:AlternateContent xmlns:mc="http://schemas.openxmlformats.org/markup-compatibility/2006" xmlns:p14="http://schemas.microsoft.com/office/powerpoint/2010/main">
    <mc:Choice Requires="p14">
      <p:transition spd="slow" p14:dur="2000" advTm="27440"/>
    </mc:Choice>
    <mc:Fallback xmlns="">
      <p:transition spd="slow" advTm="27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mod="1">
    <p:ext uri="{3A86A75C-4F4B-4683-9AE1-C65F6400EC91}">
      <p14:laserTraceLst xmlns:p14="http://schemas.microsoft.com/office/powerpoint/2010/main">
        <p14:tracePtLst>
          <p14:tracePt t="7639" x="12700" y="1416050"/>
          <p14:tracePt t="7646" x="25400" y="1416050"/>
          <p14:tracePt t="7657" x="38100" y="1416050"/>
          <p14:tracePt t="7674" x="69850" y="1416050"/>
          <p14:tracePt t="7690" x="88900" y="1416050"/>
          <p14:tracePt t="7707" x="107950" y="1416050"/>
          <p14:tracePt t="7724" x="114300" y="1416050"/>
          <p14:tracePt t="7740" x="127000" y="1416050"/>
          <p14:tracePt t="7757" x="133350" y="1416050"/>
          <p14:tracePt t="7774" x="158750" y="1422400"/>
          <p14:tracePt t="7790" x="177800" y="1422400"/>
          <p14:tracePt t="7807" x="190500" y="1422400"/>
          <p14:tracePt t="7824" x="203200" y="1422400"/>
          <p14:tracePt t="7840" x="215900" y="1422400"/>
          <p14:tracePt t="7857" x="222250" y="1422400"/>
          <p14:tracePt t="7874" x="228600" y="1422400"/>
          <p14:tracePt t="7891" x="234950" y="1422400"/>
          <p14:tracePt t="7907" x="247650" y="1422400"/>
          <p14:tracePt t="7924" x="254000" y="1422400"/>
          <p14:tracePt t="7941" x="266700" y="1422400"/>
          <p14:tracePt t="7957" x="285750" y="1422400"/>
          <p14:tracePt t="7974" x="311150" y="1422400"/>
          <p14:tracePt t="7991" x="330200" y="1422400"/>
          <p14:tracePt t="8007" x="349250" y="1422400"/>
          <p14:tracePt t="8024" x="374650" y="1422400"/>
          <p14:tracePt t="8041" x="393700" y="1422400"/>
          <p14:tracePt t="8057" x="406400" y="1422400"/>
          <p14:tracePt t="8095" x="412750" y="1422400"/>
          <p14:tracePt t="8111" x="419100" y="1422400"/>
          <p14:tracePt t="8134" x="425450" y="1422400"/>
          <p14:tracePt t="8159" x="431800" y="1416050"/>
          <p14:tracePt t="8551" x="438150" y="1416050"/>
          <p14:tracePt t="8727" x="438150" y="1422400"/>
          <p14:tracePt t="12311" x="431800" y="1428750"/>
          <p14:tracePt t="12471" x="425450" y="1435100"/>
          <p14:tracePt t="12551" x="419100" y="1435100"/>
          <p14:tracePt t="12575" x="412750" y="1441450"/>
          <p14:tracePt t="12591" x="412750" y="1447800"/>
          <p14:tracePt t="12599" x="406400" y="1447800"/>
          <p14:tracePt t="12615" x="406400" y="1454150"/>
          <p14:tracePt t="12628" x="400050" y="1454150"/>
          <p14:tracePt t="12645" x="400050" y="1466850"/>
          <p14:tracePt t="12661" x="387350" y="1479550"/>
          <p14:tracePt t="12678" x="387350" y="1504950"/>
          <p14:tracePt t="12695" x="387350" y="1517650"/>
          <p14:tracePt t="12711" x="387350" y="1524000"/>
          <p14:tracePt t="12728" x="381000" y="1536700"/>
          <p14:tracePt t="12745" x="374650" y="1555750"/>
          <p14:tracePt t="12762" x="374650" y="1568450"/>
          <p14:tracePt t="12778" x="374650" y="1581150"/>
          <p14:tracePt t="12795" x="374650" y="1593850"/>
          <p14:tracePt t="12812" x="368300" y="1606550"/>
          <p14:tracePt t="12828" x="368300" y="1612900"/>
          <p14:tracePt t="12845" x="368300" y="1619250"/>
          <p14:tracePt t="12862" x="368300" y="1625600"/>
          <p14:tracePt t="12878" x="368300" y="1638300"/>
          <p14:tracePt t="12895" x="368300" y="1644650"/>
          <p14:tracePt t="12912" x="368300" y="1651000"/>
          <p14:tracePt t="12929" x="368300" y="1663700"/>
          <p14:tracePt t="12945" x="368300" y="1670050"/>
          <p14:tracePt t="12962" x="368300" y="1676400"/>
          <p14:tracePt t="12978" x="368300" y="1682750"/>
          <p14:tracePt t="12995" x="368300" y="1689100"/>
          <p14:tracePt t="13012" x="368300" y="1695450"/>
          <p14:tracePt t="13029" x="374650" y="1720850"/>
          <p14:tracePt t="13045" x="374650" y="1727200"/>
          <p14:tracePt t="13062" x="374650" y="1739900"/>
          <p14:tracePt t="13078" x="381000" y="1752600"/>
          <p14:tracePt t="13095" x="381000" y="1758950"/>
          <p14:tracePt t="13112" x="381000" y="1771650"/>
          <p14:tracePt t="13129" x="381000" y="1778000"/>
          <p14:tracePt t="13145" x="387350" y="1778000"/>
          <p14:tracePt t="13162" x="387350" y="1784350"/>
          <p14:tracePt t="13179" x="387350" y="1790700"/>
          <p14:tracePt t="13215" x="400050" y="1797050"/>
          <p14:tracePt t="13263" x="400050" y="1803400"/>
          <p14:tracePt t="13303" x="400050" y="1809750"/>
          <p14:tracePt t="13351" x="406400" y="1816100"/>
          <p14:tracePt t="16103" x="406400" y="1822450"/>
          <p14:tracePt t="16134" x="406400" y="1835150"/>
          <p14:tracePt t="16200" x="406400" y="1841500"/>
          <p14:tracePt t="16223" x="393700" y="1847850"/>
          <p14:tracePt t="16238" x="381000" y="1854200"/>
          <p14:tracePt t="16254" x="381000" y="1860550"/>
          <p14:tracePt t="16262" x="374650" y="1866900"/>
          <p14:tracePt t="16286" x="374650" y="1873250"/>
          <p14:tracePt t="16302" x="374650" y="1879600"/>
          <p14:tracePt t="16318" x="374650" y="1885950"/>
          <p14:tracePt t="16326" x="374650" y="1892300"/>
          <p14:tracePt t="16342" x="368300" y="1898650"/>
          <p14:tracePt t="16358" x="368300" y="1905000"/>
          <p14:tracePt t="16368" x="361950" y="1911350"/>
          <p14:tracePt t="16381" x="361950" y="1924050"/>
          <p14:tracePt t="16398" x="361950" y="1930400"/>
          <p14:tracePt t="16415" x="355600" y="1949450"/>
          <p14:tracePt t="16431" x="349250" y="1968500"/>
          <p14:tracePt t="16448" x="342900" y="1981200"/>
          <p14:tracePt t="16465" x="336550" y="2000250"/>
          <p14:tracePt t="16481" x="330200" y="2019300"/>
          <p14:tracePt t="16498" x="323850" y="2025650"/>
          <p14:tracePt t="16515" x="323850" y="2032000"/>
          <p14:tracePt t="16552" x="323850" y="2038350"/>
          <p14:tracePt t="16583" x="323850" y="2044700"/>
          <p14:tracePt t="16607" x="323850" y="2051050"/>
          <p14:tracePt t="16615" x="323850" y="2057400"/>
          <p14:tracePt t="16631" x="323850" y="2063750"/>
          <p14:tracePt t="16663" x="323850" y="2070100"/>
          <p14:tracePt t="16687" x="330200" y="2076450"/>
          <p14:tracePt t="16695" x="336550" y="2082800"/>
          <p14:tracePt t="16711" x="336550" y="2089150"/>
          <p14:tracePt t="16727" x="336550" y="2101850"/>
          <p14:tracePt t="16743" x="342900" y="2108200"/>
          <p14:tracePt t="16752" x="342900" y="2114550"/>
          <p14:tracePt t="16765" x="349250" y="2120900"/>
          <p14:tracePt t="16782" x="349250" y="2133600"/>
          <p14:tracePt t="16799" x="355600" y="2152650"/>
          <p14:tracePt t="16815" x="361950" y="2165350"/>
          <p14:tracePt t="16832" x="368300" y="2165350"/>
          <p14:tracePt t="16849" x="368300" y="2171700"/>
          <p14:tracePt t="16865" x="374650" y="2178050"/>
          <p14:tracePt t="16882" x="374650" y="2184400"/>
          <p14:tracePt t="16899" x="381000" y="2190750"/>
          <p14:tracePt t="16916" x="387350" y="2190750"/>
          <p14:tracePt t="16949" x="387350" y="2197100"/>
          <p14:tracePt t="16965" x="387350" y="2203450"/>
          <p14:tracePt t="16983" x="393700" y="2222500"/>
          <p14:tracePt t="16999" x="400050" y="2222500"/>
          <p14:tracePt t="17015" x="406400" y="2228850"/>
          <p14:tracePt t="17039" x="406400" y="2235200"/>
          <p14:tracePt t="17055" x="412750" y="2235200"/>
          <p14:tracePt t="17079" x="412750" y="2241550"/>
          <p14:tracePt t="17087" x="412750" y="2247900"/>
          <p14:tracePt t="17103" x="419100" y="2254250"/>
          <p14:tracePt t="17120" x="419100" y="2260600"/>
          <p14:tracePt t="17136" x="419100" y="2273300"/>
          <p14:tracePt t="17152" x="425450" y="2273300"/>
          <p14:tracePt t="17167" x="425450" y="2279650"/>
          <p14:tracePt t="17183" x="431800" y="2292350"/>
          <p14:tracePt t="17311" x="431800" y="2298700"/>
          <p14:tracePt t="22840" x="431800" y="2292350"/>
          <p14:tracePt t="22856" x="431800" y="2286000"/>
          <p14:tracePt t="22880" x="431800" y="2279650"/>
          <p14:tracePt t="22904" x="431800" y="2273300"/>
          <p14:tracePt t="22920" x="431800" y="2266950"/>
          <p14:tracePt t="22944" x="431800" y="2260600"/>
          <p14:tracePt t="22968" x="425450" y="2247900"/>
          <p14:tracePt t="22992" x="425450" y="2235200"/>
          <p14:tracePt t="23008" x="419100" y="2228850"/>
          <p14:tracePt t="23032" x="419100" y="2222500"/>
          <p14:tracePt t="23040" x="412750" y="2222500"/>
          <p14:tracePt t="23048" x="412750" y="2209800"/>
          <p14:tracePt t="23064" x="406400" y="2203450"/>
          <p14:tracePt t="23071" x="406400" y="2197100"/>
          <p14:tracePt t="23088" x="406400" y="2184400"/>
          <p14:tracePt t="23104" x="406400" y="2171700"/>
          <p14:tracePt t="23121" x="406400" y="2159000"/>
          <p14:tracePt t="23138" x="400050" y="2146300"/>
          <p14:tracePt t="23154" x="400050" y="2133600"/>
          <p14:tracePt t="23171" x="393700" y="2114550"/>
          <p14:tracePt t="23188" x="387350" y="2095500"/>
          <p14:tracePt t="23205" x="387350" y="2089150"/>
          <p14:tracePt t="23221" x="387350" y="2082800"/>
          <p14:tracePt t="23238" x="387350" y="2070100"/>
          <p14:tracePt t="23272" x="393700" y="2063750"/>
          <p14:tracePt t="23304" x="393700" y="2057400"/>
          <p14:tracePt t="23312" x="393700" y="2051050"/>
          <p14:tracePt t="23321" x="400050" y="2044700"/>
          <p14:tracePt t="23338" x="400050" y="2032000"/>
          <p14:tracePt t="23355" x="406400" y="2025650"/>
          <p14:tracePt t="23371" x="406400" y="2012950"/>
          <p14:tracePt t="23388" x="412750" y="2006600"/>
          <p14:tracePt t="23421" x="412750" y="2000250"/>
          <p14:tracePt t="23438" x="412750" y="1993900"/>
          <p14:tracePt t="23455" x="412750" y="1987550"/>
          <p14:tracePt t="23471" x="419100" y="1981200"/>
          <p14:tracePt t="23488" x="419100" y="1974850"/>
          <p14:tracePt t="23505" x="419100" y="1968500"/>
          <p14:tracePt t="23521" x="425450" y="1962150"/>
          <p14:tracePt t="23538" x="425450" y="1955800"/>
          <p14:tracePt t="23555" x="431800" y="1949450"/>
          <p14:tracePt t="23584" x="431800" y="1943100"/>
          <p14:tracePt t="23624" x="431800" y="1936750"/>
          <p14:tracePt t="23672" x="431800" y="1924050"/>
          <p14:tracePt t="23704" x="431800" y="1917700"/>
          <p14:tracePt t="23719" x="431800" y="1911350"/>
          <p14:tracePt t="23728" x="438150" y="1905000"/>
          <p14:tracePt t="23744" x="444500" y="1898650"/>
          <p14:tracePt t="23760" x="444500" y="1892300"/>
          <p14:tracePt t="23772" x="444500" y="1885950"/>
          <p14:tracePt t="23788" x="444500" y="1879600"/>
          <p14:tracePt t="23808" x="444500" y="1873250"/>
          <p14:tracePt t="23840" x="444500" y="1866900"/>
          <p14:tracePt t="23848" x="444500" y="1860550"/>
          <p14:tracePt t="23936" x="444500" y="1854200"/>
          <p14:tracePt t="23968" x="450850" y="1854200"/>
          <p14:tracePt t="24087" x="450850" y="184785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Démo: </a:t>
            </a:r>
            <a:r>
              <a:rPr lang="fr-FR" dirty="0" smtClean="0"/>
              <a:t>Importation d ‘un fichier </a:t>
            </a:r>
            <a:r>
              <a:rPr lang="fr-FR" dirty="0" err="1" smtClean="0"/>
              <a:t>xml</a:t>
            </a:r>
            <a:endParaRPr lang="en-CA" dirty="0"/>
          </a:p>
        </p:txBody>
      </p:sp>
      <p:pic>
        <p:nvPicPr>
          <p:cNvPr id="6" name="D60A3F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163638" y="1143000"/>
            <a:ext cx="6816725" cy="49831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4584"/>
    </mc:Choice>
    <mc:Fallback xmlns="">
      <p:transition spd="slow" advTm="4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9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Vous </a:t>
            </a:r>
            <a:r>
              <a:rPr lang="fr-CA" dirty="0" smtClean="0"/>
              <a:t>voulez en savoir davantage …</a:t>
            </a:r>
            <a:endParaRPr lang="fr-CA" dirty="0"/>
          </a:p>
          <a:p>
            <a:pPr marL="0" indent="0">
              <a:buNone/>
            </a:pPr>
            <a:endParaRPr lang="fr-CA" dirty="0"/>
          </a:p>
          <a:p>
            <a:pPr marL="0" indent="0" algn="ctr">
              <a:buNone/>
            </a:pPr>
            <a:r>
              <a:rPr lang="fr-CA" dirty="0"/>
              <a:t>Contacter l’Équipe </a:t>
            </a:r>
            <a:r>
              <a:rPr lang="fr-CA" dirty="0" smtClean="0"/>
              <a:t>du </a:t>
            </a:r>
            <a:r>
              <a:rPr lang="fr-CA" dirty="0"/>
              <a:t>service à la clientèle</a:t>
            </a:r>
          </a:p>
          <a:p>
            <a:pPr marL="0" indent="0" algn="ctr">
              <a:buNone/>
            </a:pPr>
            <a:r>
              <a:rPr lang="fr-CA" dirty="0"/>
              <a:t>NRCan.fgp-pgf.RNCan@canada.ca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53352420"/>
      </p:ext>
    </p:extLst>
  </p:cSld>
  <p:clrMapOvr>
    <a:masterClrMapping/>
  </p:clrMapOvr>
  <mc:AlternateContent xmlns:mc="http://schemas.openxmlformats.org/markup-compatibility/2006" xmlns:p14="http://schemas.microsoft.com/office/powerpoint/2010/main">
    <mc:Choice Requires="p14">
      <p:transition spd="slow" p14:dur="2000" advTm="10380"/>
    </mc:Choice>
    <mc:Fallback xmlns="">
      <p:transition spd="slow" advTm="10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TotalTime>
  <Words>344</Words>
  <Application>Microsoft Office PowerPoint</Application>
  <PresentationFormat>On-screen Show (4:3)</PresentationFormat>
  <Paragraphs>38</Paragraphs>
  <Slides>4</Slides>
  <Notes>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Tahoma</vt:lpstr>
      <vt:lpstr>Wingdings</vt:lpstr>
      <vt:lpstr>Office Theme</vt:lpstr>
      <vt:lpstr>PowerPoint Presentation</vt:lpstr>
      <vt:lpstr>Méthodes de création de métadonnées </vt:lpstr>
      <vt:lpstr>Démo: Importation d ‘un fichier xml</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Chagnon, Benoit (OTT)</cp:lastModifiedBy>
  <cp:revision>140</cp:revision>
  <cp:lastPrinted>2017-09-12T16:08:58Z</cp:lastPrinted>
  <dcterms:created xsi:type="dcterms:W3CDTF">2015-09-10T13:46:21Z</dcterms:created>
  <dcterms:modified xsi:type="dcterms:W3CDTF">2018-03-08T19:43:18Z</dcterms:modified>
</cp:coreProperties>
</file>