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4" r:id="rId3"/>
    <p:sldId id="260" r:id="rId4"/>
    <p:sldId id="265" r:id="rId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62723" autoAdjust="0"/>
  </p:normalViewPr>
  <p:slideViewPr>
    <p:cSldViewPr>
      <p:cViewPr varScale="1">
        <p:scale>
          <a:sx n="71" d="100"/>
          <a:sy n="71" d="100"/>
        </p:scale>
        <p:origin x="1386"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15" tIns="46657" rIns="93315" bIns="46657" rtlCol="0"/>
          <a:lstStyle>
            <a:lvl1pPr algn="l">
              <a:defRPr sz="1200"/>
            </a:lvl1pPr>
          </a:lstStyle>
          <a:p>
            <a:endParaRPr lang="en-CA"/>
          </a:p>
        </p:txBody>
      </p:sp>
      <p:sp>
        <p:nvSpPr>
          <p:cNvPr id="3" name="Date Placeholder 2"/>
          <p:cNvSpPr>
            <a:spLocks noGrp="1"/>
          </p:cNvSpPr>
          <p:nvPr>
            <p:ph type="dt" idx="1"/>
          </p:nvPr>
        </p:nvSpPr>
        <p:spPr>
          <a:xfrm>
            <a:off x="3978134" y="0"/>
            <a:ext cx="3043343" cy="465455"/>
          </a:xfrm>
          <a:prstGeom prst="rect">
            <a:avLst/>
          </a:prstGeom>
        </p:spPr>
        <p:txBody>
          <a:bodyPr vert="horz" lIns="93315" tIns="46657" rIns="93315" bIns="46657"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15" tIns="46657" rIns="93315" bIns="46657" rtlCol="0" anchor="ctr"/>
          <a:lstStyle/>
          <a:p>
            <a:endParaRPr lang="en-CA"/>
          </a:p>
        </p:txBody>
      </p:sp>
      <p:sp>
        <p:nvSpPr>
          <p:cNvPr id="5" name="Notes Placeholder 4"/>
          <p:cNvSpPr>
            <a:spLocks noGrp="1"/>
          </p:cNvSpPr>
          <p:nvPr>
            <p:ph type="body" sz="quarter" idx="3"/>
          </p:nvPr>
        </p:nvSpPr>
        <p:spPr>
          <a:xfrm>
            <a:off x="702311" y="4421824"/>
            <a:ext cx="5618480" cy="4189095"/>
          </a:xfrm>
          <a:prstGeom prst="rect">
            <a:avLst/>
          </a:prstGeom>
        </p:spPr>
        <p:txBody>
          <a:bodyPr vert="horz" lIns="93315" tIns="46657" rIns="93315" bIns="4665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30"/>
            <a:ext cx="3043343" cy="465455"/>
          </a:xfrm>
          <a:prstGeom prst="rect">
            <a:avLst/>
          </a:prstGeom>
        </p:spPr>
        <p:txBody>
          <a:bodyPr vert="horz" lIns="93315" tIns="46657" rIns="93315" bIns="46657" rtlCol="0" anchor="b"/>
          <a:lstStyle>
            <a:lvl1pPr algn="l">
              <a:defRPr sz="1200"/>
            </a:lvl1pPr>
          </a:lstStyle>
          <a:p>
            <a:endParaRPr lang="en-CA"/>
          </a:p>
        </p:txBody>
      </p:sp>
      <p:sp>
        <p:nvSpPr>
          <p:cNvPr id="7" name="Slide Number Placeholder 6"/>
          <p:cNvSpPr>
            <a:spLocks noGrp="1"/>
          </p:cNvSpPr>
          <p:nvPr>
            <p:ph type="sldNum" sz="quarter" idx="5"/>
          </p:nvPr>
        </p:nvSpPr>
        <p:spPr>
          <a:xfrm>
            <a:off x="3978134" y="8842030"/>
            <a:ext cx="3043343" cy="465455"/>
          </a:xfrm>
          <a:prstGeom prst="rect">
            <a:avLst/>
          </a:prstGeom>
        </p:spPr>
        <p:txBody>
          <a:bodyPr vert="horz" lIns="93315" tIns="46657" rIns="93315" bIns="46657"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demonstrate how to import a metadata file in XML format.</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171433" indent="-171433">
              <a:buFontTx/>
              <a:buChar char="-"/>
            </a:pPr>
            <a:endParaRPr lang="en-CA" dirty="0"/>
          </a:p>
          <a:p>
            <a:r>
              <a:rPr lang="en-CA" dirty="0" smtClean="0"/>
              <a:t>Various methods are possible to create a record in the FGP catalogue.</a:t>
            </a:r>
          </a:p>
          <a:p>
            <a:endParaRPr lang="en-CA" dirty="0"/>
          </a:p>
          <a:p>
            <a:r>
              <a:rPr lang="en-CA" dirty="0" smtClean="0"/>
              <a:t>You can:</a:t>
            </a:r>
          </a:p>
          <a:p>
            <a:r>
              <a:rPr lang="en-CA" dirty="0" smtClean="0"/>
              <a:t>- create a record interactively from the FGP catalogue;</a:t>
            </a:r>
          </a:p>
          <a:p>
            <a:r>
              <a:rPr lang="en-CA" dirty="0" smtClean="0"/>
              <a:t>- import a metadata file in xml format;</a:t>
            </a:r>
          </a:p>
          <a:p>
            <a:r>
              <a:rPr lang="en-CA" dirty="0" smtClean="0"/>
              <a:t>- call an API from a user application.</a:t>
            </a:r>
          </a:p>
          <a:p>
            <a:endParaRPr lang="en-CA" dirty="0"/>
          </a:p>
          <a:p>
            <a:r>
              <a:rPr lang="en-CA" dirty="0" smtClean="0"/>
              <a:t>In the following demo we will import a metadata file in XML format.</a:t>
            </a:r>
            <a:endParaRPr lang="en-CA" dirty="0"/>
          </a:p>
        </p:txBody>
      </p:sp>
      <p:sp>
        <p:nvSpPr>
          <p:cNvPr id="4" name="Slide Number Placeholder 3"/>
          <p:cNvSpPr>
            <a:spLocks noGrp="1"/>
          </p:cNvSpPr>
          <p:nvPr>
            <p:ph type="sldNum" sz="quarter" idx="10"/>
            <p:custDataLst>
              <p:tags r:id="rId3"/>
            </p:custDataLst>
          </p:nvPr>
        </p:nvSpPr>
        <p:spPr/>
        <p:txBody>
          <a:bodyPr/>
          <a:lstStyle/>
          <a:p>
            <a:fld id="{45986802-38FC-42D9-B26E-1EAD6091AB91}" type="slidenum">
              <a:rPr lang="en-CA" smtClean="0"/>
              <a:t>2</a:t>
            </a:fld>
            <a:endParaRPr lang="en-CA" dirty="0"/>
          </a:p>
        </p:txBody>
      </p:sp>
    </p:spTree>
    <p:extLst>
      <p:ext uri="{BB962C8B-B14F-4D97-AF65-F5344CB8AC3E}">
        <p14:creationId xmlns:p14="http://schemas.microsoft.com/office/powerpoint/2010/main" val="4149466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You can access the list of functions authorized by your account under “Administration”.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Select "Metadata insert".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default file type allows for the import of a single xml file.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selected Import actions will have an impact on the identifier provided in the XML file.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If we keep the default selection, i.e. No action on import, a new record with the identifier already provided in the xml file will be created.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If we choose “Overwrite metadata with the same UUID”, an existing record with the same identifier will be updated.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“Generate UUID for inserted metadata” can be chosen to assign a new identifier to the imported record.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This option makes it possible, among other things, to duplicate records.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Check Validate. If validation fails, errors will be reported and the metadata will not be loaded.</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If we keep the box unchecked, the metadata will be loaded even if it contains errors.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Select the workspace in which you want to save the metadata.</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Click Add Files and select all the metadata files to import.</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Then start upload.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presence of the comment "Metadata added with ID:" indicates that the record has been created.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yellow message indicating "</a:t>
            </a:r>
            <a:r>
              <a:rPr lang="en-CA" sz="1200" i="1" kern="1200" dirty="0" smtClean="0">
                <a:solidFill>
                  <a:schemeClr val="tx1"/>
                </a:solidFill>
                <a:effectLst/>
                <a:latin typeface="+mn-lt"/>
                <a:ea typeface="+mn-ea"/>
                <a:cs typeface="+mn-cs"/>
              </a:rPr>
              <a:t>Error registering the map services in RCS. Review the service </a:t>
            </a:r>
            <a:r>
              <a:rPr lang="en-CA" sz="1200" i="1" kern="1200" dirty="0" err="1" smtClean="0">
                <a:solidFill>
                  <a:schemeClr val="tx1"/>
                </a:solidFill>
                <a:effectLst/>
                <a:latin typeface="+mn-lt"/>
                <a:ea typeface="+mn-ea"/>
                <a:cs typeface="+mn-cs"/>
              </a:rPr>
              <a:t>urls</a:t>
            </a:r>
            <a:r>
              <a:rPr lang="en-CA" sz="1200" i="1" kern="1200" dirty="0" smtClean="0">
                <a:solidFill>
                  <a:schemeClr val="tx1"/>
                </a:solidFill>
                <a:effectLst/>
                <a:latin typeface="+mn-lt"/>
                <a:ea typeface="+mn-ea"/>
                <a:cs typeface="+mn-cs"/>
              </a:rPr>
              <a:t> to verify that they are correct</a:t>
            </a:r>
            <a:r>
              <a:rPr lang="en-CA" sz="1200" kern="1200" dirty="0" smtClean="0">
                <a:solidFill>
                  <a:schemeClr val="tx1"/>
                </a:solidFill>
                <a:effectLst/>
                <a:latin typeface="+mn-lt"/>
                <a:ea typeface="+mn-ea"/>
                <a:cs typeface="+mn-cs"/>
              </a:rPr>
              <a:t>" indicates a registration error of the map service.</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The metadata record has been created but the display of data in the viewer using the "View on Map" button will not work.</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Refer to the training module titled "Validating A Map Service".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the third case, the message "Error: duplicate key value violates unique </a:t>
            </a:r>
            <a:r>
              <a:rPr lang="en-CA" sz="1200" kern="1200" dirty="0" err="1" smtClean="0">
                <a:solidFill>
                  <a:schemeClr val="tx1"/>
                </a:solidFill>
                <a:effectLst/>
                <a:latin typeface="+mn-lt"/>
                <a:ea typeface="+mn-ea"/>
                <a:cs typeface="+mn-cs"/>
              </a:rPr>
              <a:t>contraint</a:t>
            </a:r>
            <a:r>
              <a:rPr lang="en-CA" sz="1200" kern="1200" dirty="0" smtClean="0">
                <a:solidFill>
                  <a:schemeClr val="tx1"/>
                </a:solidFill>
                <a:effectLst/>
                <a:latin typeface="+mn-lt"/>
                <a:ea typeface="+mn-ea"/>
                <a:cs typeface="+mn-cs"/>
              </a:rPr>
              <a:t>" indicates that a record already exists with this identifier.</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According to the Editor's intention, the option "Overwrite metadata with the same UUID" will be chosen to update the record, or the option "Generate UUID for inserted metadata" will be chosen to force the record to have a new UUID.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the catalog, we will have to find the two first records.</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Click on Back.</a:t>
            </a:r>
            <a:br>
              <a:rPr lang="en-CA" sz="1200" kern="1200" dirty="0" smtClean="0">
                <a:solidFill>
                  <a:schemeClr val="tx1"/>
                </a:solidFill>
                <a:effectLst/>
                <a:latin typeface="+mn-lt"/>
                <a:ea typeface="+mn-ea"/>
                <a:cs typeface="+mn-cs"/>
              </a:rPr>
            </a:br>
            <a:r>
              <a:rPr lang="en-CA" sz="1200" kern="1200" dirty="0" smtClean="0">
                <a:solidFill>
                  <a:schemeClr val="tx1"/>
                </a:solidFill>
                <a:effectLst/>
                <a:latin typeface="+mn-lt"/>
                <a:ea typeface="+mn-ea"/>
                <a:cs typeface="+mn-cs"/>
              </a:rPr>
              <a:t>Sort results by Change date.</a:t>
            </a:r>
            <a:br>
              <a:rPr lang="en-CA" sz="1200" kern="1200" dirty="0" smtClean="0">
                <a:solidFill>
                  <a:schemeClr val="tx1"/>
                </a:solidFill>
                <a:effectLst/>
                <a:latin typeface="+mn-lt"/>
                <a:ea typeface="+mn-ea"/>
                <a:cs typeface="+mn-cs"/>
              </a:rPr>
            </a:br>
            <a:r>
              <a:rPr lang="en-CA" sz="1200" kern="1200" smtClean="0">
                <a:solidFill>
                  <a:schemeClr val="tx1"/>
                </a:solidFill>
                <a:effectLst/>
                <a:latin typeface="+mn-lt"/>
                <a:ea typeface="+mn-ea"/>
                <a:cs typeface="+mn-cs"/>
              </a:rPr>
              <a:t>The first two records are the ones that were imported.</a:t>
            </a:r>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5772">
              <a:defRPr/>
            </a:pPr>
            <a:r>
              <a:rPr lang="en-CA" smtClean="0"/>
              <a:t>If you would like to know more about this topic, please contact the FGP customer service team</a:t>
            </a:r>
            <a:endParaRPr lang="en-CA" dirty="0" smtClean="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45777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2016224"/>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Importing a Metadata File </a:t>
            </a:r>
          </a:p>
          <a:p>
            <a:pPr algn="ctr">
              <a:spcBef>
                <a:spcPct val="20000"/>
              </a:spcBef>
            </a:pPr>
            <a:r>
              <a:rPr lang="en-CA" altLang="en-US" sz="2200" b="1" dirty="0">
                <a:latin typeface="Tahoma" panose="020B0604030504040204" pitchFamily="34" charset="0"/>
              </a:rPr>
              <a:t>in XML Format</a:t>
            </a:r>
            <a:endParaRPr lang="en-CA" altLang="en-US" sz="2200" b="1"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9868"/>
    </mc:Choice>
    <mc:Fallback xmlns="">
      <p:transition spd="slow" advTm="9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Metadata creation methods </a:t>
            </a:r>
          </a:p>
        </p:txBody>
      </p:sp>
      <p:sp>
        <p:nvSpPr>
          <p:cNvPr id="3" name="Content Placeholder 2"/>
          <p:cNvSpPr>
            <a:spLocks noGrp="1"/>
          </p:cNvSpPr>
          <p:nvPr>
            <p:ph idx="1"/>
            <p:custDataLst>
              <p:tags r:id="rId2"/>
            </p:custDataLst>
          </p:nvPr>
        </p:nvSpPr>
        <p:spPr/>
        <p:txBody>
          <a:bodyPr/>
          <a:lstStyle/>
          <a:p>
            <a:pPr marL="457200" indent="-457200">
              <a:buFont typeface="+mj-lt"/>
              <a:buAutoNum type="arabicPeriod"/>
            </a:pPr>
            <a:r>
              <a:rPr lang="en-CA" sz="2400" noProof="0" dirty="0"/>
              <a:t>Interactive creation from the </a:t>
            </a:r>
            <a:r>
              <a:rPr lang="en-CA" sz="2400" noProof="0" dirty="0" smtClean="0"/>
              <a:t>catalogue</a:t>
            </a:r>
            <a:endParaRPr lang="en-CA" sz="2400" noProof="0" dirty="0"/>
          </a:p>
          <a:p>
            <a:pPr marL="457200" indent="-457200">
              <a:buFont typeface="+mj-lt"/>
              <a:buAutoNum type="arabicPeriod"/>
            </a:pPr>
            <a:r>
              <a:rPr lang="en-CA" sz="2400" b="1" noProof="0" dirty="0" smtClean="0"/>
              <a:t>Importing </a:t>
            </a:r>
            <a:r>
              <a:rPr lang="en-CA" sz="2400" b="1" noProof="0" dirty="0"/>
              <a:t>an XML file</a:t>
            </a:r>
          </a:p>
          <a:p>
            <a:pPr marL="457200" indent="-457200">
              <a:buFont typeface="+mj-lt"/>
              <a:buAutoNum type="arabicPeriod"/>
            </a:pPr>
            <a:r>
              <a:rPr lang="en-CA" sz="2400" noProof="0" dirty="0"/>
              <a:t>Programming with an API call</a:t>
            </a:r>
          </a:p>
          <a:p>
            <a:pPr marL="0" indent="0">
              <a:buNone/>
            </a:pPr>
            <a:endParaRPr lang="en-CA" sz="2400" dirty="0"/>
          </a:p>
          <a:p>
            <a:pPr marL="0" indent="0">
              <a:buNone/>
            </a:pPr>
            <a:endParaRPr lang="en-CA" sz="2400" dirty="0"/>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67339222"/>
      </p:ext>
    </p:extLst>
  </p:cSld>
  <p:clrMapOvr>
    <a:masterClrMapping/>
  </p:clrMapOvr>
  <mc:AlternateContent xmlns:mc="http://schemas.openxmlformats.org/markup-compatibility/2006" xmlns:p14="http://schemas.microsoft.com/office/powerpoint/2010/main">
    <mc:Choice Requires="p14">
      <p:transition spd="slow" p14:dur="2000" advTm="27313"/>
    </mc:Choice>
    <mc:Fallback xmlns="">
      <p:transition spd="slow" advTm="27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smtClean="0"/>
              <a:t>Demo</a:t>
            </a:r>
            <a:r>
              <a:rPr lang="fr-CA" dirty="0" smtClean="0"/>
              <a:t>: How to import a </a:t>
            </a:r>
            <a:r>
              <a:rPr lang="fr-CA" dirty="0" err="1" smtClean="0"/>
              <a:t>metadata</a:t>
            </a:r>
            <a:r>
              <a:rPr lang="fr-CA" dirty="0" smtClean="0"/>
              <a:t> file </a:t>
            </a:r>
            <a:r>
              <a:rPr lang="fr-CA" smtClean="0"/>
              <a:t>in a XML format</a:t>
            </a:r>
            <a:r>
              <a:rPr lang="en-CA" smtClean="0"/>
              <a:t>?</a:t>
            </a:r>
            <a:endParaRPr lang="en-CA" dirty="0"/>
          </a:p>
        </p:txBody>
      </p:sp>
      <p:pic>
        <p:nvPicPr>
          <p:cNvPr id="11" name="30486C8">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65150" y="1143000"/>
            <a:ext cx="8013700" cy="4983163"/>
          </a:xfrm>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3290"/>
    </mc:Choice>
    <mc:Fallback xmlns="">
      <p:transition spd="slow" advTm="3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25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en-CA" dirty="0"/>
              <a:t>Want to know more?</a:t>
            </a:r>
          </a:p>
          <a:p>
            <a:pPr marL="0" indent="0">
              <a:buNone/>
            </a:pPr>
            <a:endParaRPr lang="en-CA" dirty="0"/>
          </a:p>
          <a:p>
            <a:pPr marL="0" indent="0" algn="ctr">
              <a:buNone/>
            </a:pPr>
            <a:r>
              <a:rPr lang="en-CA" dirty="0"/>
              <a:t>Contact the Customer Service Team</a:t>
            </a:r>
          </a:p>
          <a:p>
            <a:pPr marL="0" indent="0" algn="ctr">
              <a:buNone/>
            </a:pPr>
            <a:r>
              <a:rPr lang="en-CA"/>
              <a:t>NRCan.fgp-pgf.RNCan@Canada.ca</a:t>
            </a:r>
            <a:endParaRPr lang="en-CA"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2420853"/>
      </p:ext>
    </p:extLst>
  </p:cSld>
  <p:clrMapOvr>
    <a:masterClrMapping/>
  </p:clrMapOvr>
  <mc:AlternateContent xmlns:mc="http://schemas.openxmlformats.org/markup-compatibility/2006" xmlns:p14="http://schemas.microsoft.com/office/powerpoint/2010/main">
    <mc:Choice Requires="p14">
      <p:transition spd="slow" p14:dur="2000" advTm="10064"/>
    </mc:Choice>
    <mc:Fallback xmlns="">
      <p:transition spd="slow" advTm="100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1620</TotalTime>
  <Words>196</Words>
  <Application>Microsoft Office PowerPoint</Application>
  <PresentationFormat>On-screen Show (4:3)</PresentationFormat>
  <Paragraphs>48</Paragraphs>
  <Slides>4</Slides>
  <Notes>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Tahoma</vt:lpstr>
      <vt:lpstr>Wingdings</vt:lpstr>
      <vt:lpstr>Office Theme</vt:lpstr>
      <vt:lpstr>PowerPoint Presentation</vt:lpstr>
      <vt:lpstr>Metadata creation methods </vt:lpstr>
      <vt:lpstr>Demo: How to import a metadata file in a XML format?</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154</cp:revision>
  <cp:lastPrinted>2017-11-08T14:50:09Z</cp:lastPrinted>
  <dcterms:created xsi:type="dcterms:W3CDTF">2015-09-10T13:46:21Z</dcterms:created>
  <dcterms:modified xsi:type="dcterms:W3CDTF">2018-03-08T19:31:28Z</dcterms:modified>
</cp:coreProperties>
</file>