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"/>
  </p:notesMasterIdLst>
  <p:sldIdLst>
    <p:sldId id="256" r:id="rId3"/>
    <p:sldId id="266" r:id="rId4"/>
    <p:sldId id="270" r:id="rId5"/>
    <p:sldId id="263" r:id="rId6"/>
    <p:sldId id="267" r:id="rId7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05" autoAdjust="0"/>
    <p:restoredTop sz="68140" autoAdjust="0"/>
  </p:normalViewPr>
  <p:slideViewPr>
    <p:cSldViewPr>
      <p:cViewPr varScale="1">
        <p:scale>
          <a:sx n="77" d="100"/>
          <a:sy n="77" d="100"/>
        </p:scale>
        <p:origin x="123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slide" Target="../slides/slide2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slide" Target="../slides/slide5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In this module, we will see how to validate the compatibility of a Web map service in the FGP viewer.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975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</a:rPr>
              <a:t>The compatibility of a web </a:t>
            </a: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</a:rPr>
              <a:t>map 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</a:rPr>
              <a:t>service with the different components of the FGP is sometimes difficult to obtain.  </a:t>
            </a:r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Validation through the FGP viewer is therefore very useful in determining the cause of a failure when displaying data or refining the online map service.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baseline="0" dirty="0"/>
          </a:p>
          <a:p>
            <a:r>
              <a:rPr lang="en-CA" dirty="0" smtClean="0"/>
              <a:t>Refer to the module titled “What Types</a:t>
            </a:r>
            <a:r>
              <a:rPr lang="en-CA" baseline="0" dirty="0" smtClean="0"/>
              <a:t> of Web Map Services a</a:t>
            </a:r>
            <a:r>
              <a:rPr lang="en-CA" dirty="0" smtClean="0"/>
              <a:t>re Compatible?” for a list of service types that are compatible with the current version of the FGP.</a:t>
            </a:r>
          </a:p>
          <a:p>
            <a:endParaRPr lang="en-CA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Note that the FGP viewer allows for a wider range of web map services than the catalogue currently allows. </a:t>
            </a:r>
            <a:r>
              <a:rPr lang="en-CA" smtClean="0"/>
              <a:t>Therefore, a </a:t>
            </a:r>
            <a:r>
              <a:rPr lang="en-CA" dirty="0" smtClean="0"/>
              <a:t>success in the viewer does not imply success in the catalogue.</a:t>
            </a:r>
          </a:p>
          <a:p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During the demonstrations that follow, we will see how to check a service from the FGP viewer. We will discuss the most common errors for the various types of service.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986802-38FC-42D9-B26E-1EAD6091AB91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498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check if your Map Service is compatible with the FGP viewer, open the viewer by clicking the "View on map" button while the Map Cart is empty.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default projection is the Lambert Conformal Conic projection (LCC)</a:t>
            </a:r>
            <a:r>
              <a:rPr lang="en-CA" dirty="0" smtClean="0"/>
              <a:t> .</a:t>
            </a:r>
          </a:p>
          <a:p>
            <a:endParaRPr lang="en-CA" dirty="0" smtClean="0"/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</a:t>
            </a:r>
            <a:r>
              <a:rPr lang="en-CA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basemap</a:t>
            </a: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does not appear, notify the FGP customer service department.</a:t>
            </a: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organization may have a problem accessing the application hosted on the Shared Services Canada servers.</a:t>
            </a:r>
            <a:r>
              <a:rPr lang="en-CA" dirty="0" smtClean="0"/>
              <a:t> </a:t>
            </a:r>
          </a:p>
          <a:p>
            <a:endParaRPr lang="en-CA" dirty="0" smtClean="0"/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on the layer icon, located on the top left corner of the viewer.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on the + sign, to view the available options.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select "Import Service"</a:t>
            </a:r>
            <a:r>
              <a:rPr lang="en-CA" dirty="0" smtClean="0"/>
              <a:t>.</a:t>
            </a:r>
          </a:p>
          <a:p>
            <a:endParaRPr lang="en-CA" dirty="0" smtClean="0"/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Enter the Map service URL to validate.</a:t>
            </a:r>
          </a:p>
          <a:p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[Wrong address] The "Service layer URL * - Service does not respond" error message indicates an invalid URL.</a:t>
            </a:r>
            <a:r>
              <a:rPr lang="en-CA" dirty="0" smtClean="0"/>
              <a:t> </a:t>
            </a:r>
          </a:p>
          <a:p>
            <a:endParaRPr lang="en-CA" dirty="0" smtClean="0"/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Copy the URL into a web browser to confirm the cause of the error.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notice that this address is wrong (error code:500).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following case, there is a typo error in the URL. Two extra character 9s at the end of the URL were introduced by mistake.</a:t>
            </a:r>
          </a:p>
          <a:p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[Web service - ESRI REST - Feature layer] Here is a valid address that corresponds to an ESRI REST service - Feature layer type service that contains Point geometry features.</a:t>
            </a:r>
          </a:p>
          <a:p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 URL of this service.</a:t>
            </a:r>
          </a:p>
          <a:p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viewer recognizes the service, the compatible type will be selected.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Continue.</a:t>
            </a:r>
          </a:p>
          <a:p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Choose the attribute value to display as a tooltip for each item.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on Continue.</a:t>
            </a:r>
          </a:p>
          <a:p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the legend.</a:t>
            </a: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legend will be displayed when the layer displays multiple symbols.</a:t>
            </a:r>
            <a:r>
              <a:rPr lang="en-CA" dirty="0" smtClean="0"/>
              <a:t> </a:t>
            </a:r>
          </a:p>
          <a:p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the Details information for a feature.</a:t>
            </a: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characteristics of the features will be displayed when selecting an item on the screen.</a:t>
            </a:r>
            <a:r>
              <a:rPr lang="en-CA" dirty="0" smtClean="0"/>
              <a:t> </a:t>
            </a:r>
          </a:p>
          <a:p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let’s verify the map service compatibility with a Mercator projection. 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data is not displayed there is good reason to believe that the service does not recognize this projection.</a:t>
            </a:r>
          </a:p>
          <a:p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Choose a </a:t>
            </a:r>
            <a:r>
              <a:rPr lang="en-CA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basemap</a:t>
            </a: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the Mercator projection and repeat the same process to make sure that the service is compatible with the two projections supported by the FGP.</a:t>
            </a:r>
          </a:p>
          <a:p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6303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The process is similar for a WMS service.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on the layer icon.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on the + sign.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"Import Service“.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Enter the WMS Service URL.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Here we have an address of a WMS service generated from a </a:t>
            </a:r>
            <a:r>
              <a:rPr lang="en-CA" dirty="0" err="1" smtClean="0"/>
              <a:t>MapServer</a:t>
            </a:r>
            <a:r>
              <a:rPr lang="en-CA" dirty="0" smtClean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viewer recognizes the service, the compatible Service type "OGC Web Map Service" is displayed.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Continue</a:t>
            </a:r>
            <a:r>
              <a:rPr lang="en-CA" dirty="0" smtClean="0"/>
              <a:t>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information entered for the Name of the layer has no impact on the operation of the service.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Enter the title that will appear in the legend.</a:t>
            </a:r>
            <a:r>
              <a:rPr lang="en-CA" dirty="0" smtClean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a layer from the drop-down menu.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outside the drop-down menu and</a:t>
            </a:r>
            <a:r>
              <a:rPr lang="en-CA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Continue.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the legend and display information of the item.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WMS, it is possible that the legend provided by the service does not appear as expected. </a:t>
            </a:r>
            <a:b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will have access to additional features when the service is registered in the catalog.</a:t>
            </a:r>
            <a:endParaRPr lang="en-CA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select a Mercator projection </a:t>
            </a:r>
            <a:r>
              <a:rPr lang="en-CA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basemap</a:t>
            </a:r>
            <a:r>
              <a:rPr lang="en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and redo the same procedure to ensure that the service is compatible with the two projections supported by the FGP.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9346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If you would like to know more about this topic, please contact the FGP customer service team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986802-38FC-42D9-B26E-1EAD6091AB91}" type="slidenum">
              <a:rPr kumimoji="0" lang="en-CA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98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3629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6551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55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89419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85476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374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1204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52106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2119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67268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93759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 smtClean="0"/>
              <a:t>Version 1.0</a:t>
            </a:r>
            <a:endParaRPr lang="en-US" altLang="en-US" sz="1400" dirty="0"/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NRCan.fgp-pgf.RNCan@canada.ca</a:t>
            </a: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CA" altLang="en-US" sz="1400" dirty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GcGeo.gc.ca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NRCan.fgp-pgf.RNCan@canada.ca</a:t>
            </a:r>
          </a:p>
        </p:txBody>
      </p:sp>
    </p:spTree>
    <p:extLst>
      <p:ext uri="{BB962C8B-B14F-4D97-AF65-F5344CB8AC3E}">
        <p14:creationId xmlns:p14="http://schemas.microsoft.com/office/powerpoint/2010/main" val="359979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3.xml"/><Relationship Id="rId5" Type="http://schemas.openxmlformats.org/officeDocument/2006/relationships/audio" Target="../media/media2.m4a"/><Relationship Id="rId4" Type="http://schemas.microsoft.com/office/2007/relationships/media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7" Type="http://schemas.openxmlformats.org/officeDocument/2006/relationships/image" Target="../media/image3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5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CA" sz="2800" b="1" dirty="0"/>
              <a:t>Validating a Map Service</a:t>
            </a:r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61307"/>
            <a:ext cx="9180512" cy="270336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62"/>
    </mc:Choice>
    <mc:Fallback xmlns="">
      <p:transition spd="slow" advTm="120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fr-CA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sz="2800" noProof="0" dirty="0"/>
              <a:t>Checking a service from the </a:t>
            </a:r>
            <a:r>
              <a:rPr lang="en-CA" sz="2800" noProof="0" dirty="0" smtClean="0"/>
              <a:t>FGP </a:t>
            </a:r>
            <a:r>
              <a:rPr lang="en-CA" sz="2800" noProof="0" dirty="0"/>
              <a:t>viewer is useful for: </a:t>
            </a:r>
          </a:p>
          <a:p>
            <a:pPr lvl="1"/>
            <a:r>
              <a:rPr lang="en-CA" noProof="0" dirty="0"/>
              <a:t>determining the cause of a display failure</a:t>
            </a:r>
          </a:p>
          <a:p>
            <a:pPr lvl="1"/>
            <a:r>
              <a:rPr lang="en-CA" noProof="0" dirty="0"/>
              <a:t>Optimizing the </a:t>
            </a:r>
            <a:r>
              <a:rPr lang="en-CA" noProof="0" dirty="0" smtClean="0"/>
              <a:t>map </a:t>
            </a:r>
            <a:r>
              <a:rPr lang="en-CA" noProof="0" dirty="0"/>
              <a:t>service</a:t>
            </a:r>
          </a:p>
          <a:p>
            <a:r>
              <a:rPr lang="en-CA" sz="2800" noProof="0" dirty="0"/>
              <a:t>Refer to the module </a:t>
            </a:r>
            <a:r>
              <a:rPr lang="en-CA" sz="2800" noProof="0" dirty="0" smtClean="0"/>
              <a:t>“What Types of Web Map Services are Compatible?” </a:t>
            </a:r>
            <a:endParaRPr lang="en-CA" sz="2800" noProof="0" dirty="0"/>
          </a:p>
          <a:p>
            <a:endParaRPr lang="en-CA" sz="1600" noProof="0" dirty="0"/>
          </a:p>
          <a:p>
            <a:pPr marL="0" indent="0">
              <a:buNone/>
            </a:pPr>
            <a:endParaRPr lang="en-CA" sz="2400" noProof="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CA" sz="2400" noProof="0" dirty="0" smtClean="0">
                <a:solidFill>
                  <a:schemeClr val="accent1">
                    <a:lumMod val="75000"/>
                  </a:schemeClr>
                </a:solidFill>
              </a:rPr>
              <a:t>Note</a:t>
            </a:r>
            <a:r>
              <a:rPr lang="en-CA" sz="2400" noProof="0" dirty="0">
                <a:solidFill>
                  <a:schemeClr val="accent1">
                    <a:lumMod val="75000"/>
                  </a:schemeClr>
                </a:solidFill>
              </a:rPr>
              <a:t>:  Currently, the viewer allows for a wider range of </a:t>
            </a:r>
            <a:r>
              <a:rPr lang="en-CA" sz="2400" noProof="0" dirty="0" smtClean="0">
                <a:solidFill>
                  <a:schemeClr val="accent1">
                    <a:lumMod val="75000"/>
                  </a:schemeClr>
                </a:solidFill>
              </a:rPr>
              <a:t>map </a:t>
            </a:r>
            <a:r>
              <a:rPr lang="en-CA" sz="2400" noProof="0" dirty="0">
                <a:solidFill>
                  <a:schemeClr val="accent1">
                    <a:lumMod val="75000"/>
                  </a:schemeClr>
                </a:solidFill>
              </a:rPr>
              <a:t>services than the </a:t>
            </a:r>
            <a:r>
              <a:rPr lang="en-CA" sz="2400" noProof="0" dirty="0" smtClean="0">
                <a:solidFill>
                  <a:schemeClr val="accent1">
                    <a:lumMod val="75000"/>
                  </a:schemeClr>
                </a:solidFill>
              </a:rPr>
              <a:t>catalogue. </a:t>
            </a:r>
            <a:r>
              <a:rPr lang="en-CA" sz="2400" noProof="0" dirty="0">
                <a:solidFill>
                  <a:schemeClr val="accent1">
                    <a:lumMod val="75000"/>
                  </a:schemeClr>
                </a:solidFill>
              </a:rPr>
              <a:t>A success in the viewer does not always imply success </a:t>
            </a:r>
            <a:r>
              <a:rPr lang="en-CA" sz="2400" noProof="0" dirty="0" smtClean="0">
                <a:solidFill>
                  <a:schemeClr val="accent1">
                    <a:lumMod val="75000"/>
                  </a:schemeClr>
                </a:solidFill>
              </a:rPr>
              <a:t>in </a:t>
            </a:r>
            <a:r>
              <a:rPr lang="en-CA" sz="2400" noProof="0" dirty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CA" sz="2400" noProof="0" dirty="0" smtClean="0">
                <a:solidFill>
                  <a:schemeClr val="accent1">
                    <a:lumMod val="75000"/>
                  </a:schemeClr>
                </a:solidFill>
              </a:rPr>
              <a:t>catalogue.</a:t>
            </a:r>
            <a:endParaRPr lang="en-CA" sz="240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ounded Rectangle 4"/>
          <p:cNvSpPr/>
          <p:nvPr>
            <p:custDataLst>
              <p:tags r:id="rId3"/>
            </p:custDataLst>
          </p:nvPr>
        </p:nvSpPr>
        <p:spPr>
          <a:xfrm>
            <a:off x="274440" y="4259070"/>
            <a:ext cx="8435280" cy="18510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0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15"/>
    </mc:Choice>
    <mc:Fallback xmlns="">
      <p:transition spd="slow" advTm="617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Demo</a:t>
            </a:r>
            <a:r>
              <a:rPr lang="fr-CA" dirty="0"/>
              <a:t>: How to </a:t>
            </a:r>
            <a:r>
              <a:rPr lang="fr-CA" dirty="0" err="1"/>
              <a:t>validate</a:t>
            </a:r>
            <a:r>
              <a:rPr lang="fr-CA" dirty="0"/>
              <a:t> a </a:t>
            </a:r>
            <a:r>
              <a:rPr lang="fr-CA" dirty="0" smtClean="0"/>
              <a:t>ESRI REST web service </a:t>
            </a:r>
            <a:r>
              <a:rPr lang="fr-CA" dirty="0" err="1"/>
              <a:t>from</a:t>
            </a:r>
            <a:r>
              <a:rPr lang="fr-CA" dirty="0"/>
              <a:t> the </a:t>
            </a:r>
            <a:r>
              <a:rPr lang="fr-CA" dirty="0" err="1"/>
              <a:t>viewer</a:t>
            </a:r>
            <a:endParaRPr lang="en-CA" dirty="0"/>
          </a:p>
        </p:txBody>
      </p:sp>
      <p:pic>
        <p:nvPicPr>
          <p:cNvPr id="10" name="048177C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1208088"/>
            <a:ext cx="8229600" cy="4851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855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0"/>
    </mc:Choice>
    <mc:Fallback xmlns="">
      <p:transition spd="slow" advTm="40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6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Demo</a:t>
            </a:r>
            <a:r>
              <a:rPr lang="fr-CA" dirty="0"/>
              <a:t>: </a:t>
            </a:r>
            <a:r>
              <a:rPr lang="fr-CA" dirty="0" smtClean="0"/>
              <a:t>How to </a:t>
            </a:r>
            <a:r>
              <a:rPr lang="fr-CA" dirty="0" err="1" smtClean="0"/>
              <a:t>validate</a:t>
            </a:r>
            <a:r>
              <a:rPr lang="fr-CA" dirty="0" smtClean="0"/>
              <a:t> a WMS web </a:t>
            </a:r>
            <a:r>
              <a:rPr lang="fr-CA" dirty="0"/>
              <a:t>service (</a:t>
            </a:r>
            <a:r>
              <a:rPr lang="fr-CA" dirty="0" err="1"/>
              <a:t>generated</a:t>
            </a:r>
            <a:r>
              <a:rPr lang="fr-CA" dirty="0"/>
              <a:t> </a:t>
            </a:r>
            <a:r>
              <a:rPr lang="fr-CA" dirty="0" err="1"/>
              <a:t>from</a:t>
            </a:r>
            <a:r>
              <a:rPr lang="fr-CA" dirty="0"/>
              <a:t> a </a:t>
            </a:r>
            <a:r>
              <a:rPr lang="fr-CA" dirty="0" err="1"/>
              <a:t>MapServer</a:t>
            </a:r>
            <a:r>
              <a:rPr lang="fr-CA" dirty="0"/>
              <a:t>) </a:t>
            </a:r>
            <a:r>
              <a:rPr lang="fr-CA" dirty="0" err="1"/>
              <a:t>from</a:t>
            </a:r>
            <a:r>
              <a:rPr lang="fr-CA" dirty="0"/>
              <a:t> </a:t>
            </a:r>
            <a:r>
              <a:rPr lang="fr-CA" dirty="0" smtClean="0"/>
              <a:t>the </a:t>
            </a:r>
            <a:r>
              <a:rPr lang="fr-CA" dirty="0" err="1" smtClean="0"/>
              <a:t>viewer</a:t>
            </a:r>
            <a:endParaRPr lang="fr-CA" dirty="0"/>
          </a:p>
        </p:txBody>
      </p:sp>
      <p:pic>
        <p:nvPicPr>
          <p:cNvPr id="11" name="B08121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1208088"/>
            <a:ext cx="8229600" cy="4851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36143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0"/>
    </mc:Choice>
    <mc:Fallback xmlns="">
      <p:transition spd="slow" advTm="2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0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fr-CA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endParaRPr lang="en-CA" noProof="0" dirty="0"/>
          </a:p>
          <a:p>
            <a:pPr marL="0" indent="0">
              <a:buNone/>
            </a:pPr>
            <a:r>
              <a:rPr lang="en-CA" noProof="0" dirty="0"/>
              <a:t>Want to know more?</a:t>
            </a:r>
          </a:p>
          <a:p>
            <a:pPr marL="0" indent="0">
              <a:buNone/>
            </a:pPr>
            <a:endParaRPr lang="en-CA" noProof="0" dirty="0"/>
          </a:p>
          <a:p>
            <a:pPr marL="0" indent="0" algn="ctr">
              <a:buNone/>
            </a:pPr>
            <a:r>
              <a:rPr lang="en-CA" noProof="0" dirty="0"/>
              <a:t>Contact the Customer Service Team</a:t>
            </a:r>
          </a:p>
          <a:p>
            <a:pPr marL="0" indent="0" algn="ctr">
              <a:buNone/>
            </a:pPr>
            <a:r>
              <a:rPr lang="en-CA"/>
              <a:t>NRCan.fgp-pgf.RNCan@Canada.ca</a:t>
            </a:r>
            <a:endParaRPr lang="en-CA" noProof="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9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72"/>
    </mc:Choice>
    <mc:Fallback xmlns="">
      <p:transition spd="slow" advTm="12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  <p:tag name="{FUSIONTAGSHAPEID}" val="SlideShape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  <p:tag name="{FUSIONTAGSHAPEID}" val="SlideShape_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  <p:tag name="{FUSIONTAGSHAPEID}" val="SlideShape_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  <p:tag name="{FUSIONTAGSHAPEID}" val="SlideShape_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  <p:tag name="{FUSIONTAGSHAPEID}" val="SlideShape_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352</Words>
  <Application>Microsoft Office PowerPoint</Application>
  <PresentationFormat>On-screen Show (4:3)</PresentationFormat>
  <Paragraphs>77</Paragraphs>
  <Slides>5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ＭＳ Ｐゴシック</vt:lpstr>
      <vt:lpstr>Arial</vt:lpstr>
      <vt:lpstr>Calibri</vt:lpstr>
      <vt:lpstr>Tahoma</vt:lpstr>
      <vt:lpstr>Wingdings</vt:lpstr>
      <vt:lpstr>Office Theme</vt:lpstr>
      <vt:lpstr>1_Office Theme</vt:lpstr>
      <vt:lpstr>PowerPoint Presentation</vt:lpstr>
      <vt:lpstr>PowerPoint Presentation</vt:lpstr>
      <vt:lpstr>Demo: How to validate a ESRI REST web service from the viewer</vt:lpstr>
      <vt:lpstr>Demo: How to validate a WMS web service (generated from a MapServer) from the viewer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Merry, Andrea</cp:lastModifiedBy>
  <cp:revision>150</cp:revision>
  <cp:lastPrinted>2017-08-30T17:12:49Z</cp:lastPrinted>
  <dcterms:created xsi:type="dcterms:W3CDTF">2015-09-10T13:46:21Z</dcterms:created>
  <dcterms:modified xsi:type="dcterms:W3CDTF">2018-03-08T19:30:47Z</dcterms:modified>
</cp:coreProperties>
</file>