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61" r:id="rId3"/>
    <p:sldId id="264" r:id="rId4"/>
    <p:sldId id="263" r:id="rId5"/>
    <p:sldId id="265" r:id="rId6"/>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68140" autoAdjust="0"/>
  </p:normalViewPr>
  <p:slideViewPr>
    <p:cSldViewPr>
      <p:cViewPr varScale="1">
        <p:scale>
          <a:sx n="74" d="100"/>
          <a:sy n="74" d="100"/>
        </p:scale>
        <p:origin x="129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ce module, nous</a:t>
            </a:r>
            <a:r>
              <a:rPr lang="fr-CA" baseline="0" dirty="0"/>
              <a:t> verrons comment valider la compatibilité d’un service cartographique WEB </a:t>
            </a:r>
            <a:r>
              <a:rPr lang="fr-CA" baseline="0" dirty="0" smtClean="0"/>
              <a:t>dans le </a:t>
            </a:r>
            <a:r>
              <a:rPr lang="fr-CA" baseline="0" dirty="0" err="1" smtClean="0"/>
              <a:t>visualiseur</a:t>
            </a:r>
            <a:r>
              <a:rPr lang="fr-CA" baseline="0" dirty="0" smtClean="0"/>
              <a:t> de la PGF.</a:t>
            </a:r>
            <a:endParaRPr lang="fr-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33797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a:solidFill>
                  <a:schemeClr val="tx1"/>
                </a:solidFill>
                <a:effectLst/>
                <a:latin typeface="+mn-lt"/>
                <a:ea typeface="+mn-ea"/>
                <a:cs typeface="+mn-cs"/>
              </a:rPr>
              <a:t>La compatibilité d'un service cartographique </a:t>
            </a:r>
            <a:r>
              <a:rPr lang="fr-CA" sz="1200" b="0" i="0" u="none" strike="noStrike" kern="1200" dirty="0" smtClean="0">
                <a:solidFill>
                  <a:schemeClr val="tx1"/>
                </a:solidFill>
                <a:effectLst/>
                <a:latin typeface="+mn-lt"/>
                <a:ea typeface="+mn-ea"/>
                <a:cs typeface="+mn-cs"/>
              </a:rPr>
              <a:t>Web avec </a:t>
            </a:r>
            <a:r>
              <a:rPr lang="fr-CA" sz="1200" b="0" i="0" u="none" strike="noStrike" kern="1200" dirty="0">
                <a:solidFill>
                  <a:schemeClr val="tx1"/>
                </a:solidFill>
                <a:effectLst/>
                <a:latin typeface="+mn-lt"/>
                <a:ea typeface="+mn-ea"/>
                <a:cs typeface="+mn-cs"/>
              </a:rPr>
              <a:t>les différentes </a:t>
            </a:r>
            <a:r>
              <a:rPr lang="fr-CA" sz="1200" b="0" i="0" u="none" strike="noStrike" kern="1200" dirty="0" smtClean="0">
                <a:solidFill>
                  <a:schemeClr val="tx1"/>
                </a:solidFill>
                <a:effectLst/>
                <a:latin typeface="+mn-lt"/>
                <a:ea typeface="+mn-ea"/>
                <a:cs typeface="+mn-cs"/>
              </a:rPr>
              <a:t>composantes de la PGF est</a:t>
            </a:r>
            <a:r>
              <a:rPr lang="fr-CA" sz="1200" b="0" i="0" u="none" strike="noStrike" kern="1200" baseline="0" dirty="0" smtClean="0">
                <a:solidFill>
                  <a:schemeClr val="tx1"/>
                </a:solidFill>
                <a:effectLst/>
                <a:latin typeface="+mn-lt"/>
                <a:ea typeface="+mn-ea"/>
                <a:cs typeface="+mn-cs"/>
              </a:rPr>
              <a:t> parfois difficile à obtenir</a:t>
            </a:r>
            <a:r>
              <a:rPr lang="fr-CA" sz="1200" b="0" i="0" u="none" strike="noStrike" kern="1200" dirty="0" smtClean="0">
                <a:solidFill>
                  <a:schemeClr val="tx1"/>
                </a:solidFill>
                <a:effectLst/>
                <a:latin typeface="+mn-lt"/>
                <a:ea typeface="+mn-ea"/>
                <a:cs typeface="+mn-cs"/>
              </a:rPr>
              <a:t>.  </a:t>
            </a: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smtClean="0"/>
              <a:t>La validation à partir du </a:t>
            </a:r>
            <a:r>
              <a:rPr lang="fr-CA" baseline="0" dirty="0" err="1" smtClean="0"/>
              <a:t>visualiseur</a:t>
            </a:r>
            <a:r>
              <a:rPr lang="fr-CA" baseline="0" dirty="0" smtClean="0"/>
              <a:t> de la PGF est donc très utile afin de déterminer la cause d’un échec lors de l’affichage de données ou encore pour raffiner le service cartographique mis en ligne.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smtClean="0"/>
          </a:p>
          <a:p>
            <a:r>
              <a:rPr lang="fr-CA" dirty="0" err="1" smtClean="0"/>
              <a:t>Reférez</a:t>
            </a:r>
            <a:r>
              <a:rPr lang="fr-CA" dirty="0" smtClean="0"/>
              <a:t>-vous au module</a:t>
            </a:r>
            <a:r>
              <a:rPr lang="fr-CA" baseline="0" dirty="0" smtClean="0"/>
              <a:t> « Quels sont les services cartographiques compatibles » pour connaître la liste des types de services compatibles avec la version actuelle de la PGF.</a:t>
            </a:r>
          </a:p>
          <a:p>
            <a:endParaRPr lang="fr-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Notez que le </a:t>
            </a:r>
            <a:r>
              <a:rPr lang="fr-CA" dirty="0" err="1" smtClean="0"/>
              <a:t>visualiseur</a:t>
            </a:r>
            <a:r>
              <a:rPr lang="fr-CA" dirty="0" smtClean="0"/>
              <a:t> de la PGF</a:t>
            </a:r>
            <a:r>
              <a:rPr lang="fr-CA" baseline="0" dirty="0" smtClean="0"/>
              <a:t> permet un plus large éventail de services cartographiques Web que le catalogue, lui-même, ne le permet actuellement. Un succès dans le </a:t>
            </a:r>
            <a:r>
              <a:rPr lang="fr-CA" baseline="0" dirty="0" err="1" smtClean="0"/>
              <a:t>visualiseur</a:t>
            </a:r>
            <a:r>
              <a:rPr lang="fr-CA" baseline="0" dirty="0" smtClean="0"/>
              <a:t> n’implique pas nécessaire un succès à partir du catalogue.</a:t>
            </a:r>
          </a:p>
          <a:p>
            <a:endParaRPr lang="fr-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Au</a:t>
            </a:r>
            <a:r>
              <a:rPr lang="fr-CA" baseline="0" dirty="0" smtClean="0"/>
              <a:t> </a:t>
            </a:r>
            <a:r>
              <a:rPr lang="fr-CA" baseline="0" dirty="0"/>
              <a:t>cours des </a:t>
            </a:r>
            <a:r>
              <a:rPr lang="fr-CA" baseline="0" dirty="0" smtClean="0"/>
              <a:t>démonstrations qui suivent, nous </a:t>
            </a:r>
            <a:r>
              <a:rPr lang="fr-CA" dirty="0" smtClean="0"/>
              <a:t>verrons comment</a:t>
            </a:r>
            <a:r>
              <a:rPr lang="fr-CA" baseline="0" dirty="0" smtClean="0"/>
              <a:t> vérifier un service à partir du </a:t>
            </a:r>
            <a:r>
              <a:rPr lang="fr-CA" baseline="0" dirty="0" err="1" smtClean="0"/>
              <a:t>visualiseur</a:t>
            </a:r>
            <a:r>
              <a:rPr lang="fr-CA" baseline="0" dirty="0" smtClean="0"/>
              <a:t> de la PGF . Nous </a:t>
            </a:r>
            <a:r>
              <a:rPr lang="fr-CA" baseline="0" dirty="0"/>
              <a:t>aborderons les erreurs les plus fréquentes </a:t>
            </a:r>
            <a:r>
              <a:rPr lang="fr-CA" baseline="0" dirty="0" smtClean="0"/>
              <a:t>selon </a:t>
            </a:r>
            <a:r>
              <a:rPr lang="fr-CA" baseline="0" dirty="0"/>
              <a:t>les différents types de service.</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3934979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Dans </a:t>
            </a:r>
            <a:r>
              <a:rPr lang="fr-CA" sz="1200" b="0" i="0" u="none" strike="noStrike" kern="1200" dirty="0">
                <a:solidFill>
                  <a:schemeClr val="tx1"/>
                </a:solidFill>
                <a:effectLst/>
                <a:latin typeface="+mn-lt"/>
                <a:ea typeface="+mn-ea"/>
                <a:cs typeface="+mn-cs"/>
              </a:rPr>
              <a:t>cette démonstration, nous verrons comment valider un service cartographique</a:t>
            </a:r>
            <a:r>
              <a:rPr lang="fr-CA" sz="1200" b="0" i="0" u="none" strike="noStrike" kern="1200" baseline="0" dirty="0">
                <a:solidFill>
                  <a:schemeClr val="tx1"/>
                </a:solidFill>
                <a:effectLst/>
                <a:latin typeface="+mn-lt"/>
                <a:ea typeface="+mn-ea"/>
                <a:cs typeface="+mn-cs"/>
              </a:rPr>
              <a:t> ESRI REST à partir du </a:t>
            </a:r>
            <a:r>
              <a:rPr lang="fr-CA" sz="1200" b="0" i="0" u="none" strike="noStrike" kern="1200" baseline="0" dirty="0" err="1" smtClean="0">
                <a:solidFill>
                  <a:schemeClr val="tx1"/>
                </a:solidFill>
                <a:effectLst/>
                <a:latin typeface="+mn-lt"/>
                <a:ea typeface="+mn-ea"/>
                <a:cs typeface="+mn-cs"/>
              </a:rPr>
              <a:t>visualiseur</a:t>
            </a:r>
            <a:r>
              <a:rPr lang="fr-CA" sz="1200" b="0" i="0" u="none" strike="noStrike" kern="1200" baseline="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Pour vérifier si votre Service cartographique est compatible avec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ouvrir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de la PGF en cliquant sur le bouton Afficher la carte alors que le panier est vide. La projection par défaut est la projection Conique Conforme de Lambert.</a:t>
            </a:r>
            <a:endParaRPr lang="fr-CA"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Si cette carte de base ne s'affiche pas, avisez le service à la clientèle de la PGF.  Votre organisation peut avoir un problème d'accès à l'application logée sur les serveurs de Services Partagées Canada.</a:t>
            </a:r>
            <a:r>
              <a:rPr lang="fr-CA" dirty="0" smtClean="0"/>
              <a:t> </a:t>
            </a:r>
            <a:r>
              <a:rPr lang="fr-CA" sz="1200" b="0" i="0" u="none" strike="noStrike" kern="1200" dirty="0" smtClean="0">
                <a:solidFill>
                  <a:schemeClr val="tx1"/>
                </a:solidFill>
                <a:effectLst/>
                <a:latin typeface="+mn-lt"/>
                <a:ea typeface="+mn-ea"/>
                <a:cs typeface="+mn-cs"/>
              </a:rPr>
              <a:t>Cliquer sur l'icone des couches.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le signe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Sélectionner Importer un service</a:t>
            </a:r>
            <a:r>
              <a:rPr lang="fr-CA" dirty="0" smtClean="0"/>
              <a:t> </a:t>
            </a:r>
            <a:r>
              <a:rPr lang="fr-CA" sz="1200" b="0" i="0" u="none" strike="noStrike" kern="1200" dirty="0" smtClean="0">
                <a:solidFill>
                  <a:schemeClr val="tx1"/>
                </a:solidFill>
                <a:effectLst/>
                <a:latin typeface="+mn-lt"/>
                <a:ea typeface="+mn-ea"/>
                <a:cs typeface="+mn-cs"/>
              </a:rPr>
              <a:t>Inscrire l'adresse URL du service. </a:t>
            </a:r>
            <a:r>
              <a:rPr lang="fr-CA" dirty="0" smtClean="0"/>
              <a:t> </a:t>
            </a:r>
            <a:r>
              <a:rPr lang="fr-CA" sz="1200" b="0" i="0" u="none" strike="noStrike" kern="1200" dirty="0" smtClean="0">
                <a:solidFill>
                  <a:schemeClr val="tx1"/>
                </a:solidFill>
                <a:effectLst/>
                <a:latin typeface="+mn-lt"/>
                <a:ea typeface="+mn-ea"/>
                <a:cs typeface="+mn-cs"/>
              </a:rPr>
              <a:t> [Adresse erronées] Le message d'erreur "import service </a:t>
            </a:r>
            <a:r>
              <a:rPr lang="fr-CA" sz="1200" b="0" i="0" u="none" strike="noStrike" kern="1200" dirty="0" err="1" smtClean="0">
                <a:solidFill>
                  <a:schemeClr val="tx1"/>
                </a:solidFill>
                <a:effectLst/>
                <a:latin typeface="+mn-lt"/>
                <a:ea typeface="+mn-ea"/>
                <a:cs typeface="+mn-cs"/>
              </a:rPr>
              <a:t>connect</a:t>
            </a:r>
            <a:r>
              <a:rPr lang="fr-CA" sz="1200" b="0" i="0" u="none" strike="noStrike" kern="1200" dirty="0" smtClean="0">
                <a:solidFill>
                  <a:schemeClr val="tx1"/>
                </a:solidFill>
                <a:effectLst/>
                <a:latin typeface="+mn-lt"/>
                <a:ea typeface="+mn-ea"/>
                <a:cs typeface="+mn-cs"/>
              </a:rPr>
              <a:t> </a:t>
            </a:r>
            <a:r>
              <a:rPr lang="fr-CA" sz="1200" b="0" i="0" u="none" strike="noStrike" kern="1200" dirty="0" err="1" smtClean="0">
                <a:solidFill>
                  <a:schemeClr val="tx1"/>
                </a:solidFill>
                <a:effectLst/>
                <a:latin typeface="+mn-lt"/>
                <a:ea typeface="+mn-ea"/>
                <a:cs typeface="+mn-cs"/>
              </a:rPr>
              <a:t>broken</a:t>
            </a:r>
            <a:r>
              <a:rPr lang="fr-CA" sz="1200" b="0" i="0" u="none" strike="noStrike" kern="1200" dirty="0" smtClean="0">
                <a:solidFill>
                  <a:schemeClr val="tx1"/>
                </a:solidFill>
                <a:effectLst/>
                <a:latin typeface="+mn-lt"/>
                <a:ea typeface="+mn-ea"/>
                <a:cs typeface="+mn-cs"/>
              </a:rPr>
              <a:t>" indique qu’une adresse URL est non valide.  </a:t>
            </a:r>
            <a:r>
              <a:rPr lang="fr-CA" dirty="0" smtClean="0"/>
              <a:t> </a:t>
            </a:r>
            <a:r>
              <a:rPr lang="fr-CA" sz="1200" b="0" i="0" u="none" strike="noStrike" kern="1200" dirty="0" smtClean="0">
                <a:solidFill>
                  <a:schemeClr val="tx1"/>
                </a:solidFill>
                <a:effectLst/>
                <a:latin typeface="+mn-lt"/>
                <a:ea typeface="+mn-ea"/>
                <a:cs typeface="+mn-cs"/>
              </a:rPr>
              <a:t>Copier cette adresse dans un fureteur pour confirmer la cause.  On remarque que cette adresse est erronée.</a:t>
            </a:r>
            <a:r>
              <a:rPr lang="fr-CA" dirty="0" smtClean="0"/>
              <a:t> </a:t>
            </a:r>
            <a:r>
              <a:rPr lang="fr-CA" sz="1200" b="0" i="0" u="none" strike="noStrike" kern="1200" dirty="0" smtClean="0">
                <a:solidFill>
                  <a:schemeClr val="tx1"/>
                </a:solidFill>
                <a:effectLst/>
                <a:latin typeface="+mn-lt"/>
                <a:ea typeface="+mn-ea"/>
                <a:cs typeface="+mn-cs"/>
              </a:rPr>
              <a:t>[Service Web - ESRI REST - </a:t>
            </a:r>
            <a:r>
              <a:rPr lang="fr-CA" sz="1200" b="0" i="0" u="none" strike="noStrike" kern="1200" dirty="0" err="1" smtClean="0">
                <a:solidFill>
                  <a:schemeClr val="tx1"/>
                </a:solidFill>
                <a:effectLst/>
                <a:latin typeface="+mn-lt"/>
                <a:ea typeface="+mn-ea"/>
                <a:cs typeface="+mn-cs"/>
              </a:rPr>
              <a:t>Feature</a:t>
            </a:r>
            <a:r>
              <a:rPr lang="fr-CA" sz="1200" b="0" i="0" u="none" strike="noStrike" kern="1200" dirty="0" smtClean="0">
                <a:solidFill>
                  <a:schemeClr val="tx1"/>
                </a:solidFill>
                <a:effectLst/>
                <a:latin typeface="+mn-lt"/>
                <a:ea typeface="+mn-ea"/>
                <a:cs typeface="+mn-cs"/>
              </a:rPr>
              <a:t> layer]  Voici une adresse qui correspond à un service ESRI REST comportant une couche d'éléments ponctuels - </a:t>
            </a:r>
            <a:r>
              <a:rPr lang="fr-CA" sz="1200" b="0" i="0" u="none" strike="noStrike" kern="1200" dirty="0" err="1" smtClean="0">
                <a:solidFill>
                  <a:schemeClr val="tx1"/>
                </a:solidFill>
                <a:effectLst/>
                <a:latin typeface="+mn-lt"/>
                <a:ea typeface="+mn-ea"/>
                <a:cs typeface="+mn-cs"/>
              </a:rPr>
              <a:t>Feature</a:t>
            </a:r>
            <a:r>
              <a:rPr lang="fr-CA" sz="1200" b="0" i="0" u="none" strike="noStrike" kern="1200" dirty="0" smtClean="0">
                <a:solidFill>
                  <a:schemeClr val="tx1"/>
                </a:solidFill>
                <a:effectLst/>
                <a:latin typeface="+mn-lt"/>
                <a:ea typeface="+mn-ea"/>
                <a:cs typeface="+mn-cs"/>
              </a:rPr>
              <a:t> layer</a:t>
            </a:r>
            <a:r>
              <a:rPr lang="fr-CA" dirty="0" smtClean="0"/>
              <a:t> </a:t>
            </a:r>
            <a:r>
              <a:rPr lang="fr-CA" sz="1200" b="0" i="0" u="none" strike="noStrike" kern="1200" dirty="0" smtClean="0">
                <a:solidFill>
                  <a:schemeClr val="tx1"/>
                </a:solidFill>
                <a:effectLst/>
                <a:latin typeface="+mn-lt"/>
                <a:ea typeface="+mn-ea"/>
                <a:cs typeface="+mn-cs"/>
              </a:rPr>
              <a:t>utilise l'URL de ce service.</a:t>
            </a:r>
            <a:r>
              <a:rPr lang="fr-CA" dirty="0" smtClean="0"/>
              <a:t> </a:t>
            </a:r>
            <a:r>
              <a:rPr lang="fr-CA" sz="1200" b="0" i="0" u="none" strike="noStrike" kern="1200" dirty="0" smtClean="0">
                <a:solidFill>
                  <a:schemeClr val="tx1"/>
                </a:solidFill>
                <a:effectLst/>
                <a:latin typeface="+mn-lt"/>
                <a:ea typeface="+mn-ea"/>
                <a:cs typeface="+mn-cs"/>
              </a:rPr>
              <a:t>Si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reconnait le service, le type compatible sera sélectionné.</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Continuer.</a:t>
            </a:r>
            <a:r>
              <a:rPr lang="fr-CA" dirty="0" smtClean="0"/>
              <a:t> </a:t>
            </a:r>
            <a:r>
              <a:rPr lang="fr-CA" sz="1200" b="0" i="0" u="none" strike="noStrike" kern="1200" dirty="0" smtClean="0">
                <a:solidFill>
                  <a:schemeClr val="tx1"/>
                </a:solidFill>
                <a:effectLst/>
                <a:latin typeface="+mn-lt"/>
                <a:ea typeface="+mn-ea"/>
                <a:cs typeface="+mn-cs"/>
              </a:rPr>
              <a:t>Choisir un champs qui s'affichera comme info-bulle pour chaque élément.</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Continuer</a:t>
            </a:r>
            <a:r>
              <a:rPr lang="fr-CA" dirty="0" smtClean="0"/>
              <a:t> et v</a:t>
            </a:r>
            <a:r>
              <a:rPr lang="fr-CA" sz="1200" b="0" i="0" u="none" strike="noStrike" kern="1200" dirty="0" smtClean="0">
                <a:solidFill>
                  <a:schemeClr val="tx1"/>
                </a:solidFill>
                <a:effectLst/>
                <a:latin typeface="+mn-lt"/>
                <a:ea typeface="+mn-ea"/>
                <a:cs typeface="+mn-cs"/>
              </a:rPr>
              <a:t>érifier la légende.  La légende s'affichera lorsque la couche affiche plusieurs symboles. </a:t>
            </a:r>
            <a:r>
              <a:rPr lang="fr-CA" dirty="0" smtClean="0"/>
              <a:t> </a:t>
            </a:r>
            <a:r>
              <a:rPr lang="fr-CA" sz="1200" b="0" i="0" u="none" strike="noStrike" kern="1200" dirty="0" smtClean="0">
                <a:solidFill>
                  <a:schemeClr val="tx1"/>
                </a:solidFill>
                <a:effectLst/>
                <a:latin typeface="+mn-lt"/>
                <a:ea typeface="+mn-ea"/>
                <a:cs typeface="+mn-cs"/>
              </a:rPr>
              <a:t>Vérifier l'affichage des informations d'un élément. Les caractéristiques des éléments s'afficheront lors de la sélection d'un élément.</a:t>
            </a:r>
            <a:r>
              <a:rPr lang="fr-CA" dirty="0" smtClean="0"/>
              <a:t> </a:t>
            </a:r>
            <a:r>
              <a:rPr lang="fr-CA" sz="1200" b="0" i="0" u="none" strike="noStrike" kern="1200" dirty="0" smtClean="0">
                <a:solidFill>
                  <a:schemeClr val="tx1"/>
                </a:solidFill>
                <a:effectLst/>
                <a:latin typeface="+mn-lt"/>
                <a:ea typeface="+mn-ea"/>
                <a:cs typeface="+mn-cs"/>
              </a:rPr>
              <a:t> Changer le fond de carte pour la projection Mercator.  Si les données ne s'affiche pas, il y a de bonnes raisons de croire que le service ne reconnait pas cette projection.</a:t>
            </a:r>
            <a:r>
              <a:rPr lang="fr-CA" dirty="0" smtClean="0"/>
              <a:t> </a:t>
            </a:r>
            <a:r>
              <a:rPr lang="fr-CA" sz="1200" b="0" i="0" u="none" strike="noStrike" kern="1200" dirty="0" smtClean="0">
                <a:solidFill>
                  <a:schemeClr val="tx1"/>
                </a:solidFill>
                <a:effectLst/>
                <a:latin typeface="+mn-lt"/>
                <a:ea typeface="+mn-ea"/>
                <a:cs typeface="+mn-cs"/>
              </a:rPr>
              <a:t>Choisir un fond de carte avec la projection Mercator et refaire le même procédé pour vous assurer que le service est bien compatible avec les deux projections supportées par la PGF.</a:t>
            </a:r>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70203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Maintenant, </a:t>
            </a:r>
            <a:r>
              <a:rPr lang="fr-CA" sz="1200" b="0" i="0" u="none" strike="noStrike" kern="1200" dirty="0">
                <a:solidFill>
                  <a:schemeClr val="tx1"/>
                </a:solidFill>
                <a:effectLst/>
                <a:latin typeface="+mn-lt"/>
                <a:ea typeface="+mn-ea"/>
                <a:cs typeface="+mn-cs"/>
              </a:rPr>
              <a:t>nous verrons </a:t>
            </a:r>
            <a:r>
              <a:rPr lang="fr-CA" sz="1200" b="0" i="0" u="none" strike="noStrike" kern="1200" dirty="0" smtClean="0">
                <a:solidFill>
                  <a:schemeClr val="tx1"/>
                </a:solidFill>
                <a:effectLst/>
                <a:latin typeface="+mn-lt"/>
                <a:ea typeface="+mn-ea"/>
                <a:cs typeface="+mn-cs"/>
              </a:rPr>
              <a:t>comment </a:t>
            </a:r>
            <a:r>
              <a:rPr lang="fr-CA" sz="1200" b="0" i="0" u="none" strike="noStrike" kern="1200" dirty="0">
                <a:solidFill>
                  <a:schemeClr val="tx1"/>
                </a:solidFill>
                <a:effectLst/>
                <a:latin typeface="+mn-lt"/>
                <a:ea typeface="+mn-ea"/>
                <a:cs typeface="+mn-cs"/>
              </a:rPr>
              <a:t>valider un service cartographique</a:t>
            </a:r>
            <a:r>
              <a:rPr lang="fr-CA" sz="1200" b="0" i="0" u="none" strike="noStrike" kern="1200" baseline="0" dirty="0">
                <a:solidFill>
                  <a:schemeClr val="tx1"/>
                </a:solidFill>
                <a:effectLst/>
                <a:latin typeface="+mn-lt"/>
                <a:ea typeface="+mn-ea"/>
                <a:cs typeface="+mn-cs"/>
              </a:rPr>
              <a:t> WMS de l’OGC à partir du </a:t>
            </a:r>
            <a:r>
              <a:rPr lang="fr-CA" sz="1200" b="0" i="0" u="none" strike="noStrike" kern="1200" baseline="0" dirty="0" err="1" smtClean="0">
                <a:solidFill>
                  <a:schemeClr val="tx1"/>
                </a:solidFill>
                <a:effectLst/>
                <a:latin typeface="+mn-lt"/>
                <a:ea typeface="+mn-ea"/>
                <a:cs typeface="+mn-cs"/>
              </a:rPr>
              <a:t>visualiseur</a:t>
            </a:r>
            <a:r>
              <a:rPr lang="fr-CA" sz="1200" b="0" i="0" u="none" strike="noStrike" kern="1200" baseline="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dirty="0" smtClean="0">
                <a:solidFill>
                  <a:schemeClr val="tx1"/>
                </a:solidFill>
                <a:effectLst/>
                <a:latin typeface="+mn-lt"/>
                <a:ea typeface="+mn-ea"/>
                <a:cs typeface="+mn-cs"/>
              </a:rPr>
              <a:t>Le processus est similaire pour un service WMS.</a:t>
            </a:r>
            <a:r>
              <a:rPr lang="fr-CA" dirty="0" smtClean="0"/>
              <a:t> </a:t>
            </a:r>
            <a:r>
              <a:rPr lang="fr-CA" sz="1200" b="0" i="0" u="none" strike="noStrike" kern="1200" dirty="0" smtClean="0">
                <a:solidFill>
                  <a:schemeClr val="tx1"/>
                </a:solidFill>
                <a:effectLst/>
                <a:latin typeface="+mn-lt"/>
                <a:ea typeface="+mn-ea"/>
                <a:cs typeface="+mn-cs"/>
              </a:rPr>
              <a:t>Cliquer sur l'icone des couches.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le signe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Sélectionner Importer un service.</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Inscrire l'adresse URL du service. </a:t>
            </a:r>
            <a:r>
              <a:rPr lang="fr-CA" dirty="0" smtClean="0"/>
              <a:t> </a:t>
            </a:r>
            <a:r>
              <a:rPr lang="fr-CA" sz="1200" b="0" i="0" u="none" strike="noStrike" kern="1200" dirty="0" smtClean="0">
                <a:solidFill>
                  <a:schemeClr val="tx1"/>
                </a:solidFill>
                <a:effectLst/>
                <a:latin typeface="+mn-lt"/>
                <a:ea typeface="+mn-ea"/>
                <a:cs typeface="+mn-cs"/>
              </a:rPr>
              <a:t>Nous avons ici une adresse d'un service WMS généré à partir d'un service </a:t>
            </a:r>
            <a:r>
              <a:rPr lang="fr-CA" sz="1200" b="0" i="0" u="none" strike="noStrike" kern="1200" dirty="0" err="1" smtClean="0">
                <a:solidFill>
                  <a:schemeClr val="tx1"/>
                </a:solidFill>
                <a:effectLst/>
                <a:latin typeface="+mn-lt"/>
                <a:ea typeface="+mn-ea"/>
                <a:cs typeface="+mn-cs"/>
              </a:rPr>
              <a:t>MapServer</a:t>
            </a:r>
            <a:r>
              <a:rPr lang="fr-CA" sz="1200" b="0" i="0" u="none" strike="noStrike" kern="1200" dirty="0" smtClean="0">
                <a:solidFill>
                  <a:schemeClr val="tx1"/>
                </a:solidFill>
                <a:effectLst/>
                <a:latin typeface="+mn-lt"/>
                <a:ea typeface="+mn-ea"/>
                <a:cs typeface="+mn-cs"/>
              </a:rPr>
              <a:t>.</a:t>
            </a:r>
            <a:r>
              <a:rPr lang="fr-CA" dirty="0" smtClean="0"/>
              <a:t> </a:t>
            </a:r>
            <a:r>
              <a:rPr lang="fr-CA" sz="1200" b="0" i="0" u="none" strike="noStrike" kern="1200" dirty="0" smtClean="0">
                <a:solidFill>
                  <a:schemeClr val="tx1"/>
                </a:solidFill>
                <a:effectLst/>
                <a:latin typeface="+mn-lt"/>
                <a:ea typeface="+mn-ea"/>
                <a:cs typeface="+mn-cs"/>
              </a:rPr>
              <a:t>Lorsque le </a:t>
            </a:r>
            <a:r>
              <a:rPr lang="fr-CA" sz="1200" b="0" i="0" u="none" strike="noStrike" kern="1200" dirty="0" err="1" smtClean="0">
                <a:solidFill>
                  <a:schemeClr val="tx1"/>
                </a:solidFill>
                <a:effectLst/>
                <a:latin typeface="+mn-lt"/>
                <a:ea typeface="+mn-ea"/>
                <a:cs typeface="+mn-cs"/>
              </a:rPr>
              <a:t>visualiseur</a:t>
            </a:r>
            <a:r>
              <a:rPr lang="fr-CA" sz="1200" b="0" i="0" u="none" strike="noStrike" kern="1200" dirty="0" smtClean="0">
                <a:solidFill>
                  <a:schemeClr val="tx1"/>
                </a:solidFill>
                <a:effectLst/>
                <a:latin typeface="+mn-lt"/>
                <a:ea typeface="+mn-ea"/>
                <a:cs typeface="+mn-cs"/>
              </a:rPr>
              <a:t> reconnait le service, le type compatible "Couche WMS de l'OGC" est affiché. </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sur  Continuer. L'information inscrite pour le Nom de la couche n'a pas d'impact sur le fonctionnement du service. Inscrire un titre qui s'affichera dans la légende.</a:t>
            </a:r>
            <a:r>
              <a:rPr lang="fr-CA" dirty="0" smtClean="0"/>
              <a:t> </a:t>
            </a:r>
            <a:r>
              <a:rPr lang="fr-CA" sz="1200" b="0" i="0" u="none" strike="noStrike" kern="1200" dirty="0" smtClean="0">
                <a:solidFill>
                  <a:schemeClr val="tx1"/>
                </a:solidFill>
                <a:effectLst/>
                <a:latin typeface="+mn-lt"/>
                <a:ea typeface="+mn-ea"/>
                <a:cs typeface="+mn-cs"/>
              </a:rPr>
              <a:t>Choisir une couche de données.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Cliquer à l'extérieur du menu déroulant et continuer.</a:t>
            </a:r>
            <a:r>
              <a:rPr lang="fr-CA" dirty="0" smtClean="0"/>
              <a:t> </a:t>
            </a:r>
            <a:r>
              <a:rPr lang="fr-CA" sz="1200" b="0" i="0" u="none" strike="noStrike" kern="1200" dirty="0" smtClean="0">
                <a:solidFill>
                  <a:schemeClr val="tx1"/>
                </a:solidFill>
                <a:effectLst/>
                <a:latin typeface="+mn-lt"/>
                <a:ea typeface="+mn-ea"/>
                <a:cs typeface="+mn-cs"/>
              </a:rPr>
              <a:t>Vérifier la légende et l'affichage des informations d'un élément. </a:t>
            </a:r>
            <a:r>
              <a:rPr lang="fr-CA" dirty="0" smtClean="0"/>
              <a:t> </a:t>
            </a:r>
            <a:r>
              <a:rPr lang="fr-CA" sz="1200" b="0" i="0" u="none" strike="noStrike" kern="1200" dirty="0" smtClean="0">
                <a:solidFill>
                  <a:schemeClr val="tx1"/>
                </a:solidFill>
                <a:effectLst/>
                <a:latin typeface="+mn-lt"/>
                <a:ea typeface="+mn-ea"/>
                <a:cs typeface="+mn-cs"/>
              </a:rPr>
              <a:t>Pour les services WMS, il est possible que la légende fournie par le service ne s'affiche pas tel qu'attendu. Vous aurez accès à des fonctionnalités supplémentaires lorsque le service sera enregistré à partir du catalogue. </a:t>
            </a:r>
            <a:r>
              <a:rPr lang="fr-CA" dirty="0" smtClean="0"/>
              <a:t> </a:t>
            </a:r>
            <a:r>
              <a:rPr lang="fr-CA" sz="1200" b="0" i="0" u="none" strike="noStrike" kern="1200" dirty="0" smtClean="0">
                <a:solidFill>
                  <a:schemeClr val="tx1"/>
                </a:solidFill>
                <a:effectLst/>
                <a:latin typeface="+mn-lt"/>
                <a:ea typeface="+mn-ea"/>
                <a:cs typeface="+mn-cs"/>
              </a:rPr>
              <a:t>Choisir un fond de carte avec la projection Mercator et refaire le même procédé pour vous assurez que le service est bien compatible avec les deux projections supportées par la PGF.</a:t>
            </a:r>
            <a:r>
              <a:rPr lang="fr-CA" dirty="0" smtClean="0"/>
              <a:t> </a:t>
            </a:r>
            <a:r>
              <a:rPr lang="fr-CA" sz="1200" b="0" i="0" u="none" strike="noStrike" kern="1200" dirty="0" smtClean="0">
                <a:solidFill>
                  <a:schemeClr val="tx1"/>
                </a:solidFill>
                <a:effectLst/>
                <a:latin typeface="+mn-lt"/>
                <a:ea typeface="+mn-ea"/>
                <a:cs typeface="+mn-cs"/>
              </a:rPr>
              <a:t>Nous allons maintenant valider un service WMS généré à partir d'un serveur </a:t>
            </a:r>
            <a:r>
              <a:rPr lang="fr-CA" sz="1200" b="0" i="0" u="none" strike="noStrike" kern="1200" dirty="0" err="1" smtClean="0">
                <a:solidFill>
                  <a:schemeClr val="tx1"/>
                </a:solidFill>
                <a:effectLst/>
                <a:latin typeface="+mn-lt"/>
                <a:ea typeface="+mn-ea"/>
                <a:cs typeface="+mn-cs"/>
              </a:rPr>
              <a:t>ArcGis</a:t>
            </a:r>
            <a:r>
              <a:rPr lang="fr-CA" sz="1200" b="0" i="0" u="none" strike="noStrike" kern="1200" dirty="0" smtClean="0">
                <a:solidFill>
                  <a:schemeClr val="tx1"/>
                </a:solidFill>
                <a:effectLst/>
                <a:latin typeface="+mn-lt"/>
                <a:ea typeface="+mn-ea"/>
                <a:cs typeface="+mn-cs"/>
              </a:rPr>
              <a:t>. </a:t>
            </a:r>
            <a:r>
              <a:rPr lang="fr-CA" dirty="0" smtClean="0"/>
              <a:t> </a:t>
            </a:r>
            <a:r>
              <a:rPr lang="fr-CA" sz="1200" b="0" i="0" u="none" strike="noStrike" kern="1200" dirty="0" smtClean="0">
                <a:solidFill>
                  <a:schemeClr val="tx1"/>
                </a:solidFill>
                <a:effectLst/>
                <a:latin typeface="+mn-lt"/>
                <a:ea typeface="+mn-ea"/>
                <a:cs typeface="+mn-cs"/>
              </a:rPr>
              <a:t>Une ligne rouge indique généralement que la couche n'est pas définie tel qu'attendu.  </a:t>
            </a:r>
            <a:r>
              <a:rPr lang="fr-CA" dirty="0" smtClean="0"/>
              <a:t> </a:t>
            </a:r>
            <a:r>
              <a:rPr lang="fr-CA" sz="1200" b="0" i="0" u="none" strike="noStrike" kern="1200" dirty="0" smtClean="0">
                <a:solidFill>
                  <a:schemeClr val="tx1"/>
                </a:solidFill>
                <a:effectLst/>
                <a:latin typeface="+mn-lt"/>
                <a:ea typeface="+mn-ea"/>
                <a:cs typeface="+mn-cs"/>
              </a:rPr>
              <a:t>Si le service WMS a été généré à partir de </a:t>
            </a:r>
            <a:r>
              <a:rPr lang="fr-CA" sz="1200" b="0" i="0" u="none" strike="noStrike" kern="1200" dirty="0" err="1" smtClean="0">
                <a:solidFill>
                  <a:schemeClr val="tx1"/>
                </a:solidFill>
                <a:effectLst/>
                <a:latin typeface="+mn-lt"/>
                <a:ea typeface="+mn-ea"/>
                <a:cs typeface="+mn-cs"/>
              </a:rPr>
              <a:t>ArcGis</a:t>
            </a:r>
            <a:r>
              <a:rPr lang="fr-CA" sz="1200" b="0" i="0" u="none" strike="noStrike" kern="1200" dirty="0" smtClean="0">
                <a:solidFill>
                  <a:schemeClr val="tx1"/>
                </a:solidFill>
                <a:effectLst/>
                <a:latin typeface="+mn-lt"/>
                <a:ea typeface="+mn-ea"/>
                <a:cs typeface="+mn-cs"/>
              </a:rPr>
              <a:t> Online, une attention particulière doit être portée à la sélection des couches.  Pour les service WMS générés à partir de ARCGIS seulement, on ne peut choisir une couche de niveau supérieure qui comporte des sous-couches de données.</a:t>
            </a:r>
            <a:br>
              <a:rPr lang="fr-CA" sz="1200" b="0" i="0" u="none" strike="noStrike" kern="1200" dirty="0" smtClean="0">
                <a:solidFill>
                  <a:schemeClr val="tx1"/>
                </a:solidFill>
                <a:effectLst/>
                <a:latin typeface="+mn-lt"/>
                <a:ea typeface="+mn-ea"/>
                <a:cs typeface="+mn-cs"/>
              </a:rPr>
            </a:br>
            <a:r>
              <a:rPr lang="fr-CA" sz="1200" b="0" i="0" u="none" strike="noStrike" kern="1200" dirty="0" smtClean="0">
                <a:solidFill>
                  <a:schemeClr val="tx1"/>
                </a:solidFill>
                <a:effectLst/>
                <a:latin typeface="+mn-lt"/>
                <a:ea typeface="+mn-ea"/>
                <a:cs typeface="+mn-cs"/>
              </a:rPr>
              <a:t>Assurez-vous de spécifier une couche de données qui comporte la balise </a:t>
            </a:r>
            <a:r>
              <a:rPr lang="fr-CA" sz="1200" b="0" i="0" u="none" strike="noStrike" kern="1200" dirty="0" err="1" smtClean="0">
                <a:solidFill>
                  <a:schemeClr val="tx1"/>
                </a:solidFill>
                <a:effectLst/>
                <a:latin typeface="+mn-lt"/>
                <a:ea typeface="+mn-ea"/>
                <a:cs typeface="+mn-cs"/>
              </a:rPr>
              <a:t>xml</a:t>
            </a:r>
            <a:r>
              <a:rPr lang="fr-CA" sz="1200" b="0" i="0" u="none" strike="noStrike" kern="1200" dirty="0" smtClean="0">
                <a:solidFill>
                  <a:schemeClr val="tx1"/>
                </a:solidFill>
                <a:effectLst/>
                <a:latin typeface="+mn-lt"/>
                <a:ea typeface="+mn-ea"/>
                <a:cs typeface="+mn-cs"/>
              </a:rPr>
              <a:t> "Name".</a:t>
            </a:r>
            <a:r>
              <a:rPr lang="fr-CA" dirty="0" smtClean="0"/>
              <a:t> </a:t>
            </a:r>
            <a:r>
              <a:rPr lang="fr-CA" sz="1200" b="0" i="0" u="none" strike="noStrike" kern="1200" dirty="0" smtClean="0">
                <a:solidFill>
                  <a:schemeClr val="tx1"/>
                </a:solidFill>
                <a:effectLst/>
                <a:latin typeface="+mn-lt"/>
                <a:ea typeface="+mn-ea"/>
                <a:cs typeface="+mn-cs"/>
              </a:rPr>
              <a:t>Nous allons refaire l'exercice en sélectionnant </a:t>
            </a:r>
            <a:r>
              <a:rPr lang="fr-CA" sz="1200" b="0" i="0" u="none" strike="noStrike" kern="1200" smtClean="0">
                <a:solidFill>
                  <a:schemeClr val="tx1"/>
                </a:solidFill>
                <a:effectLst/>
                <a:latin typeface="+mn-lt"/>
                <a:ea typeface="+mn-ea"/>
                <a:cs typeface="+mn-cs"/>
              </a:rPr>
              <a:t>la 2ème </a:t>
            </a:r>
            <a:r>
              <a:rPr lang="fr-CA" sz="1200" b="0" i="0" u="none" strike="noStrike" kern="1200" dirty="0" smtClean="0">
                <a:solidFill>
                  <a:schemeClr val="tx1"/>
                </a:solidFill>
                <a:effectLst/>
                <a:latin typeface="+mn-lt"/>
                <a:ea typeface="+mn-ea"/>
                <a:cs typeface="+mn-cs"/>
              </a:rPr>
              <a:t>couche du service, celle qui comporte la balise XML Name.</a:t>
            </a:r>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4099346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976543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15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18838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69560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255537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708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3957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4186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639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endParaRPr lang="en-US" altLang="en-US" sz="1400" dirty="0"/>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4a"/><Relationship Id="rId7" Type="http://schemas.openxmlformats.org/officeDocument/2006/relationships/image" Target="../media/image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4.m4a"/></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6.mp4"/><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video" Target="../media/media6.mp4"/></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fr-CA" sz="2800" b="1" dirty="0"/>
              <a:t>V</a:t>
            </a:r>
            <a:r>
              <a:rPr lang="fr-CA" sz="2800" b="1" dirty="0" smtClean="0"/>
              <a:t>alider </a:t>
            </a:r>
            <a:r>
              <a:rPr lang="fr-CA" sz="2800" b="1" dirty="0"/>
              <a:t>un service </a:t>
            </a:r>
            <a:r>
              <a:rPr lang="fr-CA" sz="2800" b="1" dirty="0" smtClean="0"/>
              <a:t>cartographique</a:t>
            </a:r>
            <a:endParaRPr lang="fr-CA" sz="2800" b="1" dirty="0"/>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3000"/>
    </mc:Choice>
    <mc:Fallback xmlns="">
      <p:transition spd="slow"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r>
              <a:rPr lang="fr-CA" sz="2800" dirty="0" smtClean="0"/>
              <a:t>Vérifier un </a:t>
            </a:r>
            <a:r>
              <a:rPr lang="fr-CA" sz="2800" dirty="0"/>
              <a:t>service à partir du </a:t>
            </a:r>
            <a:r>
              <a:rPr lang="fr-CA" sz="2800" dirty="0" err="1"/>
              <a:t>visualiseur</a:t>
            </a:r>
            <a:r>
              <a:rPr lang="fr-CA" sz="2800" dirty="0"/>
              <a:t> de la </a:t>
            </a:r>
            <a:r>
              <a:rPr lang="fr-CA" sz="2800" dirty="0" smtClean="0"/>
              <a:t>PGF est utile pour : </a:t>
            </a:r>
          </a:p>
          <a:p>
            <a:pPr lvl="1"/>
            <a:r>
              <a:rPr lang="fr-CA" dirty="0" smtClean="0"/>
              <a:t>déterminer la cause d’un échec d’affichage</a:t>
            </a:r>
          </a:p>
          <a:p>
            <a:pPr lvl="1"/>
            <a:r>
              <a:rPr lang="fr-CA" dirty="0" smtClean="0"/>
              <a:t>optimiser le service cartographique</a:t>
            </a:r>
          </a:p>
          <a:p>
            <a:r>
              <a:rPr lang="fr-CA" sz="2800" dirty="0" smtClean="0"/>
              <a:t>Référez-vous </a:t>
            </a:r>
            <a:r>
              <a:rPr lang="fr-CA" sz="2800" dirty="0"/>
              <a:t>au module « Quels sont les services cartographiques compatibles » </a:t>
            </a:r>
            <a:endParaRPr lang="fr-CA" sz="2800" dirty="0" smtClean="0"/>
          </a:p>
          <a:p>
            <a:endParaRPr lang="fr-CA" sz="1600" dirty="0" smtClean="0"/>
          </a:p>
          <a:p>
            <a:pPr marL="0" indent="0">
              <a:buNone/>
            </a:pPr>
            <a:r>
              <a:rPr lang="fr-CA" sz="2400" dirty="0" smtClean="0">
                <a:solidFill>
                  <a:schemeClr val="accent1">
                    <a:lumMod val="75000"/>
                  </a:schemeClr>
                </a:solidFill>
              </a:rPr>
              <a:t>Note:  Actuellement, </a:t>
            </a:r>
            <a:r>
              <a:rPr lang="fr-CA" sz="2400" dirty="0">
                <a:solidFill>
                  <a:schemeClr val="accent1">
                    <a:lumMod val="75000"/>
                  </a:schemeClr>
                </a:solidFill>
              </a:rPr>
              <a:t>l</a:t>
            </a:r>
            <a:r>
              <a:rPr lang="fr-CA" sz="2400" dirty="0" smtClean="0">
                <a:solidFill>
                  <a:schemeClr val="accent1">
                    <a:lumMod val="75000"/>
                  </a:schemeClr>
                </a:solidFill>
              </a:rPr>
              <a:t>e </a:t>
            </a:r>
            <a:r>
              <a:rPr lang="fr-CA" sz="2400" dirty="0" err="1" smtClean="0">
                <a:solidFill>
                  <a:schemeClr val="accent1">
                    <a:lumMod val="75000"/>
                  </a:schemeClr>
                </a:solidFill>
              </a:rPr>
              <a:t>visualiseur</a:t>
            </a:r>
            <a:r>
              <a:rPr lang="fr-CA" sz="2400" dirty="0" smtClean="0">
                <a:solidFill>
                  <a:schemeClr val="accent1">
                    <a:lumMod val="75000"/>
                  </a:schemeClr>
                </a:solidFill>
              </a:rPr>
              <a:t> permet un plus large éventail de services cartographiques que le catalogue. Un succès dans le </a:t>
            </a:r>
            <a:r>
              <a:rPr lang="fr-CA" sz="2400" dirty="0" err="1" smtClean="0">
                <a:solidFill>
                  <a:schemeClr val="accent1">
                    <a:lumMod val="75000"/>
                  </a:schemeClr>
                </a:solidFill>
              </a:rPr>
              <a:t>visualiseur</a:t>
            </a:r>
            <a:r>
              <a:rPr lang="fr-CA" sz="2400" dirty="0" smtClean="0">
                <a:solidFill>
                  <a:schemeClr val="accent1">
                    <a:lumMod val="75000"/>
                  </a:schemeClr>
                </a:solidFill>
              </a:rPr>
              <a:t>, n’implique pas toujours un succès à partir du catalogue.</a:t>
            </a:r>
            <a:endParaRPr lang="fr-CA" sz="2400" dirty="0">
              <a:solidFill>
                <a:schemeClr val="accent1">
                  <a:lumMod val="75000"/>
                </a:schemeClr>
              </a:solidFill>
            </a:endParaRPr>
          </a:p>
        </p:txBody>
      </p:sp>
      <p:sp>
        <p:nvSpPr>
          <p:cNvPr id="5" name="Rounded Rectangle 4"/>
          <p:cNvSpPr/>
          <p:nvPr/>
        </p:nvSpPr>
        <p:spPr>
          <a:xfrm>
            <a:off x="274440" y="4259070"/>
            <a:ext cx="8435280" cy="18510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95972561"/>
      </p:ext>
    </p:extLst>
  </p:cSld>
  <p:clrMapOvr>
    <a:masterClrMapping/>
  </p:clrMapOvr>
  <mc:AlternateContent xmlns:mc="http://schemas.openxmlformats.org/markup-compatibility/2006" xmlns:p14="http://schemas.microsoft.com/office/powerpoint/2010/main">
    <mc:Choice Requires="p14">
      <p:transition spd="slow" p14:dur="2000" advTm="63268"/>
    </mc:Choice>
    <mc:Fallback xmlns="">
      <p:transition spd="slow" advTm="63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mod="1">
    <p:ext uri="{3A86A75C-4F4B-4683-9AE1-C65F6400EC91}">
      <p14:laserTraceLst xmlns:p14="http://schemas.microsoft.com/office/powerpoint/2010/main">
        <p14:tracePtLst>
          <p14:tracePt t="14934" x="25400" y="1968500"/>
          <p14:tracePt t="14943" x="31750" y="1968500"/>
          <p14:tracePt t="14958" x="44450" y="1962150"/>
          <p14:tracePt t="14974" x="57150" y="1962150"/>
          <p14:tracePt t="15062" x="63500" y="1962150"/>
          <p14:tracePt t="15150" x="69850" y="1962150"/>
          <p14:tracePt t="15166" x="76200" y="1962150"/>
          <p14:tracePt t="15174" x="82550" y="1962150"/>
          <p14:tracePt t="15190" x="82550" y="1955800"/>
          <p14:tracePt t="15222" x="88900" y="1955800"/>
          <p14:tracePt t="15238" x="95250" y="1955800"/>
          <p14:tracePt t="15255" x="101600" y="1949450"/>
          <p14:tracePt t="15270" x="107950" y="1949450"/>
          <p14:tracePt t="15278" x="120650" y="1949450"/>
          <p14:tracePt t="15290" x="127000" y="1949450"/>
          <p14:tracePt t="15307" x="139700" y="1949450"/>
          <p14:tracePt t="15324" x="158750" y="1943100"/>
          <p14:tracePt t="15341" x="177800" y="1943100"/>
          <p14:tracePt t="15358" x="209550" y="1943100"/>
          <p14:tracePt t="15374" x="222250" y="1943100"/>
          <p14:tracePt t="15390" x="241300" y="1943100"/>
          <p14:tracePt t="15407" x="254000" y="1943100"/>
          <p14:tracePt t="15424" x="266700" y="1943100"/>
          <p14:tracePt t="15441" x="273050" y="1943100"/>
          <p14:tracePt t="15474" x="279400" y="1943100"/>
          <p14:tracePt t="15490" x="292100" y="1943100"/>
          <p14:tracePt t="15507" x="304800" y="1943100"/>
          <p14:tracePt t="15524" x="317500" y="1943100"/>
          <p14:tracePt t="15540" x="330200" y="1943100"/>
          <p14:tracePt t="15557" x="342900" y="1943100"/>
          <p14:tracePt t="15574" x="387350" y="1955800"/>
          <p14:tracePt t="15590" x="412750" y="1955800"/>
          <p14:tracePt t="15607" x="438150" y="1962150"/>
          <p14:tracePt t="15624" x="450850" y="1962150"/>
          <p14:tracePt t="15640" x="476250" y="1974850"/>
          <p14:tracePt t="15657" x="482600" y="1974850"/>
          <p14:tracePt t="15674" x="495300" y="1987550"/>
          <p14:tracePt t="15690" x="508000" y="2000250"/>
          <p14:tracePt t="15707" x="514350" y="2012950"/>
          <p14:tracePt t="15723" x="520700" y="2025650"/>
          <p14:tracePt t="15740" x="533400" y="2044700"/>
          <p14:tracePt t="15757" x="552450" y="2057400"/>
          <p14:tracePt t="15774" x="584200" y="2101850"/>
          <p14:tracePt t="15790" x="603250" y="2120900"/>
          <p14:tracePt t="15807" x="622300" y="2139950"/>
          <p14:tracePt t="15823" x="635000" y="2165350"/>
          <p14:tracePt t="15840" x="647700" y="2184400"/>
          <p14:tracePt t="15857" x="654050" y="2209800"/>
          <p14:tracePt t="15873" x="660400" y="2235200"/>
          <p14:tracePt t="15890" x="679450" y="2266950"/>
          <p14:tracePt t="15907" x="717550" y="2305050"/>
          <p14:tracePt t="15923" x="755650" y="2330450"/>
          <p14:tracePt t="15940" x="787400" y="2343150"/>
          <p14:tracePt t="15957" x="819150" y="2349500"/>
          <p14:tracePt t="15973" x="819150" y="2355850"/>
          <p14:tracePt t="15990" x="825500" y="2362200"/>
          <p14:tracePt t="16023" x="825500" y="2368550"/>
          <p14:tracePt t="16040" x="831850" y="2374900"/>
          <p14:tracePt t="16056" x="838200" y="2387600"/>
          <p14:tracePt t="16073" x="844550" y="2387600"/>
          <p14:tracePt t="16090" x="857250" y="2393950"/>
          <p14:tracePt t="16107" x="876300" y="2393950"/>
          <p14:tracePt t="16123" x="882650" y="2393950"/>
          <p14:tracePt t="16140" x="895350" y="2393950"/>
          <p14:tracePt t="16703" x="889000" y="2393950"/>
          <p14:tracePt t="16743" x="882650" y="2393950"/>
          <p14:tracePt t="16918" x="876300" y="2393950"/>
          <p14:tracePt t="17046" x="869950" y="2393950"/>
          <p14:tracePt t="17191" x="863600" y="2393950"/>
          <p14:tracePt t="18135" x="857250" y="2393950"/>
          <p14:tracePt t="18375" x="850900" y="2393950"/>
          <p14:tracePt t="18439" x="844550" y="2393950"/>
          <p14:tracePt t="18631" x="838200" y="2393950"/>
          <p14:tracePt t="18799" x="831850" y="2393950"/>
          <p14:tracePt t="18807" x="825500" y="2393950"/>
          <p14:tracePt t="18831" x="819150" y="2393950"/>
          <p14:tracePt t="18855" x="812800" y="2393950"/>
          <p14:tracePt t="18919" x="806450" y="2393950"/>
          <p14:tracePt t="18951" x="793750" y="2393950"/>
          <p14:tracePt t="18967" x="787400" y="2393950"/>
          <p14:tracePt t="18983" x="781050" y="2393950"/>
          <p14:tracePt t="19007" x="774700" y="2400300"/>
          <p14:tracePt t="19031" x="768350" y="2406650"/>
          <p14:tracePt t="19047" x="768350" y="2413000"/>
          <p14:tracePt t="19055" x="768350" y="2425700"/>
          <p14:tracePt t="19071" x="768350" y="2432050"/>
          <p14:tracePt t="19087" x="768350" y="2444750"/>
          <p14:tracePt t="19103" x="768350" y="2451100"/>
          <p14:tracePt t="19127" x="762000" y="2463800"/>
          <p14:tracePt t="19159" x="762000" y="2470150"/>
          <p14:tracePt t="19167" x="755650" y="2476500"/>
          <p14:tracePt t="19175" x="755650" y="2482850"/>
          <p14:tracePt t="19191" x="755650" y="2489200"/>
          <p14:tracePt t="19204" x="755650" y="2495550"/>
          <p14:tracePt t="19220" x="755650" y="2501900"/>
          <p14:tracePt t="19237" x="755650" y="2508250"/>
          <p14:tracePt t="19254" x="755650" y="2520950"/>
          <p14:tracePt t="19287" x="755650" y="2533650"/>
          <p14:tracePt t="19304" x="755650" y="2546350"/>
          <p14:tracePt t="19320" x="755650" y="2559050"/>
          <p14:tracePt t="19337" x="755650" y="2571750"/>
          <p14:tracePt t="19354" x="755650" y="2584450"/>
          <p14:tracePt t="19370" x="755650" y="2597150"/>
          <p14:tracePt t="19387" x="755650" y="2609850"/>
          <p14:tracePt t="19404" x="755650" y="2616200"/>
          <p14:tracePt t="19407" x="755650" y="2622550"/>
          <p14:tracePt t="19431" x="755650" y="2628900"/>
          <p14:tracePt t="19446" x="755650" y="2635250"/>
          <p14:tracePt t="19454" x="755650" y="2641600"/>
          <p14:tracePt t="19470" x="755650" y="2654300"/>
          <p14:tracePt t="19487" x="755650" y="2673350"/>
          <p14:tracePt t="19503" x="762000" y="2692400"/>
          <p14:tracePt t="19520" x="762000" y="2705100"/>
          <p14:tracePt t="19537" x="768350" y="2717800"/>
          <p14:tracePt t="19553" x="774700" y="2730500"/>
          <p14:tracePt t="19587" x="781050" y="2736850"/>
          <p14:tracePt t="19603" x="787400" y="2743200"/>
          <p14:tracePt t="19647" x="787400" y="2749550"/>
          <p14:tracePt t="19671" x="793750" y="2749550"/>
          <p14:tracePt t="19695" x="800100" y="2755900"/>
          <p14:tracePt t="19719" x="800100" y="2762250"/>
          <p14:tracePt t="19735" x="806450" y="2762250"/>
          <p14:tracePt t="19751" x="806450" y="2768600"/>
          <p14:tracePt t="19767" x="812800" y="2768600"/>
          <p14:tracePt t="19815" x="812800" y="2774950"/>
          <p14:tracePt t="19839" x="819150" y="2781300"/>
          <p14:tracePt t="19847" x="825500" y="2787650"/>
          <p14:tracePt t="19871" x="825500" y="2794000"/>
          <p14:tracePt t="19887" x="825500" y="2800350"/>
          <p14:tracePt t="19903" x="825500" y="2806700"/>
          <p14:tracePt t="19920" x="831850" y="2813050"/>
          <p14:tracePt t="19943" x="831850" y="2819400"/>
          <p14:tracePt t="19959" x="831850" y="2825750"/>
          <p14:tracePt t="19967" x="838200" y="2832100"/>
          <p14:tracePt t="19999" x="844550" y="2832100"/>
          <p14:tracePt t="20015" x="844550" y="2838450"/>
          <p14:tracePt t="20095" x="844550" y="2844800"/>
          <p14:tracePt t="20110" x="850900" y="2851150"/>
          <p14:tracePt t="20118" x="850900" y="2857500"/>
          <p14:tracePt t="20142" x="857250" y="2857500"/>
          <p14:tracePt t="20175" x="863600" y="2863850"/>
          <p14:tracePt t="20207" x="869950" y="2870200"/>
          <p14:tracePt t="20255" x="876300" y="2876550"/>
          <p14:tracePt t="20279" x="882650" y="2876550"/>
          <p14:tracePt t="20319" x="889000" y="2882900"/>
          <p14:tracePt t="20607" x="882650" y="2882900"/>
          <p14:tracePt t="21295" x="876300" y="2882900"/>
          <p14:tracePt t="21535" x="869950" y="2882900"/>
          <p14:tracePt t="23767" x="863600" y="2882900"/>
          <p14:tracePt t="23775" x="857250" y="2882900"/>
          <p14:tracePt t="23784" x="844550" y="2882900"/>
          <p14:tracePt t="23800" x="812800" y="2882900"/>
          <p14:tracePt t="23817" x="774700" y="2882900"/>
          <p14:tracePt t="23833" x="749300" y="2882900"/>
          <p14:tracePt t="23850" x="736600" y="2882900"/>
          <p14:tracePt t="23866" x="730250" y="2882900"/>
          <p14:tracePt t="23900" x="717550" y="2882900"/>
          <p14:tracePt t="23916" x="704850" y="2882900"/>
          <p14:tracePt t="23933" x="685800" y="2882900"/>
          <p14:tracePt t="23950" x="673100" y="2882900"/>
          <p14:tracePt t="23967" x="647700" y="2889250"/>
          <p14:tracePt t="23983" x="622300" y="2908300"/>
          <p14:tracePt t="24000" x="596900" y="2921000"/>
          <p14:tracePt t="24016" x="590550" y="2933700"/>
          <p14:tracePt t="24033" x="577850" y="2940050"/>
          <p14:tracePt t="24050" x="546100" y="2946400"/>
          <p14:tracePt t="24066" x="520700" y="2965450"/>
          <p14:tracePt t="24083" x="501650" y="2971800"/>
          <p14:tracePt t="24099" x="482600" y="2990850"/>
          <p14:tracePt t="24116" x="457200" y="3009900"/>
          <p14:tracePt t="24133" x="431800" y="3028950"/>
          <p14:tracePt t="24149" x="406400" y="3048000"/>
          <p14:tracePt t="24166" x="374650" y="3067050"/>
          <p14:tracePt t="24183" x="361950" y="3079750"/>
          <p14:tracePt t="24199" x="355600" y="3086100"/>
          <p14:tracePt t="24216" x="355600" y="3092450"/>
          <p14:tracePt t="24255" x="355600" y="3098800"/>
          <p14:tracePt t="24303" x="355600" y="3105150"/>
          <p14:tracePt t="24327" x="355600" y="3111500"/>
          <p14:tracePt t="24335" x="355600" y="3117850"/>
          <p14:tracePt t="24359" x="361950" y="3124200"/>
          <p14:tracePt t="24375" x="361950" y="3136900"/>
          <p14:tracePt t="24384" x="361950" y="3143250"/>
          <p14:tracePt t="24392" x="361950" y="3149600"/>
          <p14:tracePt t="24400" x="361950" y="3162300"/>
          <p14:tracePt t="24416" x="368300" y="3175000"/>
          <p14:tracePt t="24433" x="368300" y="3181350"/>
          <p14:tracePt t="24449" x="368300" y="3194050"/>
          <p14:tracePt t="24466" x="368300" y="3206750"/>
          <p14:tracePt t="24482" x="368300" y="3213100"/>
          <p14:tracePt t="24499" x="374650" y="3219450"/>
          <p14:tracePt t="24516" x="374650" y="3225800"/>
          <p14:tracePt t="24549" x="374650" y="3232150"/>
          <p14:tracePt t="24566" x="374650" y="3238500"/>
          <p14:tracePt t="24583" x="381000" y="3244850"/>
          <p14:tracePt t="24599" x="387350" y="3251200"/>
          <p14:tracePt t="24632" x="387350" y="3257550"/>
          <p14:tracePt t="24663" x="387350" y="3263900"/>
          <p14:tracePt t="24679" x="387350" y="3270250"/>
          <p14:tracePt t="24695" x="393700" y="3270250"/>
          <p14:tracePt t="24712" x="393700" y="3276600"/>
          <p14:tracePt t="24752" x="393700" y="3282950"/>
          <p14:tracePt t="24792" x="400050" y="3289300"/>
          <p14:tracePt t="24823" x="406400" y="3289300"/>
          <p14:tracePt t="24855" x="406400" y="3295650"/>
          <p14:tracePt t="24879" x="412750" y="3295650"/>
          <p14:tracePt t="24887" x="412750" y="3302000"/>
          <p14:tracePt t="24899" x="419100" y="3308350"/>
          <p14:tracePt t="24943" x="419100" y="3314700"/>
          <p14:tracePt t="24975" x="425450" y="3314700"/>
          <p14:tracePt t="24984" x="431800" y="3314700"/>
          <p14:tracePt t="25024" x="431800" y="3321050"/>
          <p14:tracePt t="25039" x="438150" y="3327400"/>
          <p14:tracePt t="25055" x="438150" y="3333750"/>
          <p14:tracePt t="25079" x="444500" y="3333750"/>
          <p14:tracePt t="25087" x="450850" y="3340100"/>
          <p14:tracePt t="25192" x="457200" y="3340100"/>
          <p14:tracePt t="25295" x="463550" y="3340100"/>
          <p14:tracePt t="25528" x="463550" y="3346450"/>
          <p14:tracePt t="32424" x="463550" y="3352800"/>
          <p14:tracePt t="34393" x="463550" y="3365500"/>
          <p14:tracePt t="34402" x="457200" y="3371850"/>
          <p14:tracePt t="34412" x="457200" y="3378200"/>
          <p14:tracePt t="34424" x="444500" y="3409950"/>
          <p14:tracePt t="34441" x="444500" y="3454400"/>
          <p14:tracePt t="34457" x="444500" y="3492500"/>
          <p14:tracePt t="34473" x="444500" y="3536950"/>
          <p14:tracePt t="34490" x="444500" y="3562350"/>
          <p14:tracePt t="34507" x="438150" y="3575050"/>
          <p14:tracePt t="34524" x="431800" y="3587750"/>
          <p14:tracePt t="34540" x="431800" y="3594100"/>
          <p14:tracePt t="34557" x="425450" y="3600450"/>
          <p14:tracePt t="34574" x="419100" y="3613150"/>
          <p14:tracePt t="34607" x="419100" y="3625850"/>
          <p14:tracePt t="34624" x="412750" y="3638550"/>
          <p14:tracePt t="34640" x="412750" y="3644900"/>
          <p14:tracePt t="34657" x="406400" y="3651250"/>
          <p14:tracePt t="34674" x="406400" y="3657600"/>
          <p14:tracePt t="34690" x="400050" y="3663950"/>
          <p14:tracePt t="34707" x="393700" y="3676650"/>
          <p14:tracePt t="34724" x="393700" y="3683000"/>
          <p14:tracePt t="34740" x="387350" y="3689350"/>
          <p14:tracePt t="34757" x="387350" y="3714750"/>
          <p14:tracePt t="34773" x="387350" y="3733800"/>
          <p14:tracePt t="34790" x="387350" y="3759200"/>
          <p14:tracePt t="34807" x="381000" y="3778250"/>
          <p14:tracePt t="34823" x="374650" y="3790950"/>
          <p14:tracePt t="34840" x="374650" y="3810000"/>
          <p14:tracePt t="34857" x="374650" y="3816350"/>
          <p14:tracePt t="34873" x="368300" y="3829050"/>
          <p14:tracePt t="34890" x="361950" y="3841750"/>
          <p14:tracePt t="34907" x="355600" y="3860800"/>
          <p14:tracePt t="34923" x="342900" y="3886200"/>
          <p14:tracePt t="34940" x="342900" y="3905250"/>
          <p14:tracePt t="34957" x="342900" y="3924300"/>
          <p14:tracePt t="34973" x="336550" y="3943350"/>
          <p14:tracePt t="34990" x="336550" y="3956050"/>
          <p14:tracePt t="35007" x="336550" y="3968750"/>
          <p14:tracePt t="35023" x="336550" y="3975100"/>
          <p14:tracePt t="35040" x="330200" y="4006850"/>
          <p14:tracePt t="35056" x="330200" y="4025900"/>
          <p14:tracePt t="35073" x="330200" y="4044950"/>
          <p14:tracePt t="35090" x="330200" y="4070350"/>
          <p14:tracePt t="35106" x="330200" y="4089400"/>
          <p14:tracePt t="35123" x="323850" y="4114800"/>
          <p14:tracePt t="35140" x="323850" y="4140200"/>
          <p14:tracePt t="35156" x="317500" y="4152900"/>
          <p14:tracePt t="35173" x="311150" y="4171950"/>
          <p14:tracePt t="35190" x="311150" y="4178300"/>
          <p14:tracePt t="35206" x="311150" y="4191000"/>
          <p14:tracePt t="35223" x="311150" y="4197350"/>
          <p14:tracePt t="35240" x="311150" y="4210050"/>
          <p14:tracePt t="35256" x="311150" y="4222750"/>
          <p14:tracePt t="35273" x="311150" y="4241800"/>
          <p14:tracePt t="35290" x="311150" y="4260850"/>
          <p14:tracePt t="35306" x="317500" y="4273550"/>
          <p14:tracePt t="35323" x="317500" y="4279900"/>
          <p14:tracePt t="35340" x="317500" y="4292600"/>
          <p14:tracePt t="35356" x="317500" y="4305300"/>
          <p14:tracePt t="35373" x="323850" y="4305300"/>
          <p14:tracePt t="35390" x="330200" y="4311650"/>
          <p14:tracePt t="35406" x="330200" y="4318000"/>
          <p14:tracePt t="35423" x="330200" y="4324350"/>
          <p14:tracePt t="35439" x="336550" y="4337050"/>
          <p14:tracePt t="35456" x="349250" y="4362450"/>
          <p14:tracePt t="35473" x="361950" y="4381500"/>
          <p14:tracePt t="35489" x="368300" y="4394200"/>
          <p14:tracePt t="35506" x="368300" y="4406900"/>
          <p14:tracePt t="35523" x="374650" y="4413250"/>
          <p14:tracePt t="35539" x="374650" y="4419600"/>
          <p14:tracePt t="35577" x="381000" y="4425950"/>
          <p14:tracePt t="35633" x="381000" y="4432300"/>
          <p14:tracePt t="35649" x="387350" y="4432300"/>
          <p14:tracePt t="35657" x="387350" y="4438650"/>
          <p14:tracePt t="35665" x="387350" y="4445000"/>
          <p14:tracePt t="35673" x="393700" y="4451350"/>
          <p14:tracePt t="35705" x="393700" y="4457700"/>
          <p14:tracePt t="35721" x="400050" y="4464050"/>
          <p14:tracePt t="35745" x="400050" y="4476750"/>
          <p14:tracePt t="35768" x="406400" y="4476750"/>
          <p14:tracePt t="35801" x="412750" y="4483100"/>
          <p14:tracePt t="35841" x="412750" y="4489450"/>
          <p14:tracePt t="35857" x="412750" y="4495800"/>
          <p14:tracePt t="35913" x="412750" y="4502150"/>
          <p14:tracePt t="35929" x="419100" y="4502150"/>
          <p14:tracePt t="35953" x="419100" y="4508500"/>
          <p14:tracePt t="35961" x="425450" y="4514850"/>
          <p14:tracePt t="35985" x="431800" y="4521200"/>
          <p14:tracePt t="36033" x="431800" y="4527550"/>
          <p14:tracePt t="36073" x="431800" y="4533900"/>
          <p14:tracePt t="36082" x="431800" y="4540250"/>
          <p14:tracePt t="36089" x="438150" y="4540250"/>
          <p14:tracePt t="36113" x="438150" y="4546600"/>
          <p14:tracePt t="36145" x="444500" y="4552950"/>
          <p14:tracePt t="36985" x="450850" y="4552950"/>
          <p14:tracePt t="37857" x="444500" y="4552950"/>
          <p14:tracePt t="42810" x="450850" y="4546600"/>
          <p14:tracePt t="47306" x="457200" y="4540250"/>
          <p14:tracePt t="53963" x="457200" y="4533900"/>
          <p14:tracePt t="55963" x="463550" y="4533900"/>
          <p14:tracePt t="55979" x="469900" y="4533900"/>
          <p14:tracePt t="58180" x="476250" y="452755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Démo: Comment valider un service ESRI REST à partir du </a:t>
            </a:r>
            <a:r>
              <a:rPr lang="fr-CA" dirty="0" err="1"/>
              <a:t>visualiseur</a:t>
            </a:r>
            <a:endParaRPr lang="fr-CA" dirty="0"/>
          </a:p>
        </p:txBody>
      </p:sp>
      <p:pic>
        <p:nvPicPr>
          <p:cNvPr id="5" name="BE8F66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a:stretch>
            <a:fillRect/>
          </a:stretch>
        </p:blipFill>
        <p:spPr>
          <a:xfrm>
            <a:off x="1395413" y="1143000"/>
            <a:ext cx="635158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32330955"/>
      </p:ext>
    </p:extLst>
  </p:cSld>
  <p:clrMapOvr>
    <a:masterClrMapping/>
  </p:clrMapOvr>
  <mc:AlternateContent xmlns:mc="http://schemas.openxmlformats.org/markup-compatibility/2006" xmlns:p14="http://schemas.microsoft.com/office/powerpoint/2010/main">
    <mc:Choice Requires="p14">
      <p:transition spd="slow" p14:dur="2000" advTm="203000"/>
    </mc:Choice>
    <mc:Fallback xmlns="">
      <p:transition spd="slow" advTm="20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video>
              <p:cMediaNode vol="80000">
                <p:cTn id="8"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Démo: Comment valider un service WMS à partir du </a:t>
            </a:r>
            <a:r>
              <a:rPr lang="fr-CA" dirty="0" err="1"/>
              <a:t>visualiseur</a:t>
            </a:r>
            <a:endParaRPr lang="fr-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9" name="6647816">
            <a:hlinkClick r:id="" action="ppaction://media"/>
          </p:cNvPr>
          <p:cNvPicPr>
            <a:picLocks noGrp="1" noChangeAspect="1"/>
          </p:cNvPicPr>
          <p:nvPr>
            <p:ph idx="1"/>
            <a:videoFile r:link="rId4"/>
            <p:extLst>
              <p:ext uri="{DAA4B4D4-6D71-4841-9C94-3DE7FCFB9230}">
                <p14:media xmlns:p14="http://schemas.microsoft.com/office/powerpoint/2010/main" r:embed="rId3"/>
              </p:ext>
            </p:extLst>
          </p:nvPr>
        </p:nvPicPr>
        <p:blipFill>
          <a:blip r:embed="rId8"/>
          <a:stretch>
            <a:fillRect/>
          </a:stretch>
        </p:blipFill>
        <p:spPr>
          <a:xfrm>
            <a:off x="1395413" y="1143000"/>
            <a:ext cx="6351587"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361437907"/>
      </p:ext>
    </p:extLst>
  </p:cSld>
  <p:clrMapOvr>
    <a:masterClrMapping/>
  </p:clrMapOvr>
  <mc:AlternateContent xmlns:mc="http://schemas.openxmlformats.org/markup-compatibility/2006" xmlns:p14="http://schemas.microsoft.com/office/powerpoint/2010/main">
    <mc:Choice Requires="p14">
      <p:transition spd="slow" p14:dur="2000" advTm="176000"/>
    </mc:Choice>
    <mc:Fallback xmlns="">
      <p:transition spd="slow" advTm="17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video>
              <p:cMediaNode vol="80000">
                <p:cTn id="8" fill="hold" display="0">
                  <p:stCondLst>
                    <p:cond delay="indefinite"/>
                  </p:stCondLst>
                </p:cTn>
                <p:tgtEl>
                  <p:spTgt spid="9"/>
                </p:tgtEl>
              </p:cMediaNode>
            </p:video>
          </p:childTnLst>
        </p:cTn>
      </p:par>
    </p:tnLst>
  </p:timing>
  <p:extLst mod="1">
    <p:ext uri="{3A86A75C-4F4B-4683-9AE1-C65F6400EC91}">
      <p14:laserTraceLst xmlns:p14="http://schemas.microsoft.com/office/powerpoint/2010/main">
        <p14:tracePtLst>
          <p14:tracePt t="160" x="609600" y="2228850"/>
          <p14:tracePt t="176" x="603250" y="2235200"/>
          <p14:tracePt t="193" x="596900" y="2235200"/>
          <p14:tracePt t="208" x="596900" y="2241550"/>
          <p14:tracePt t="216" x="590550" y="2241550"/>
          <p14:tracePt t="240" x="577850" y="2247900"/>
          <p14:tracePt t="256" x="571500" y="2254250"/>
          <p14:tracePt t="264" x="565150" y="2254250"/>
          <p14:tracePt t="274" x="552450" y="2260600"/>
          <p14:tracePt t="291" x="533400" y="2266950"/>
          <p14:tracePt t="308" x="508000" y="2279650"/>
          <p14:tracePt t="325" x="482600" y="2286000"/>
          <p14:tracePt t="341" x="450850" y="2298700"/>
          <p14:tracePt t="358" x="431800" y="2305050"/>
          <p14:tracePt t="375" x="419100" y="2311400"/>
          <p14:tracePt t="391" x="400050" y="2317750"/>
          <p14:tracePt t="408" x="387350" y="2317750"/>
          <p14:tracePt t="425" x="355600" y="2317750"/>
          <p14:tracePt t="441" x="304800" y="2317750"/>
          <p14:tracePt t="458" x="215900" y="2317750"/>
          <p14:tracePt t="475" x="146050" y="2317750"/>
          <p14:tracePt t="491" x="88900" y="2317750"/>
          <p14:tracePt t="508" x="0" y="233680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smtClean="0"/>
              <a:t>Vous </a:t>
            </a:r>
            <a:r>
              <a:rPr lang="fr-CA" dirty="0"/>
              <a:t>n’arrivez pas à identifier la cause du problème …</a:t>
            </a:r>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3450646"/>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1188</TotalTime>
  <Words>315</Words>
  <Application>Microsoft Office PowerPoint</Application>
  <PresentationFormat>On-screen Show (4:3)</PresentationFormat>
  <Paragraphs>37</Paragraphs>
  <Slides>5</Slides>
  <Notes>5</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ＭＳ Ｐゴシック</vt:lpstr>
      <vt:lpstr>Arial</vt:lpstr>
      <vt:lpstr>Calibri</vt:lpstr>
      <vt:lpstr>Tahoma</vt:lpstr>
      <vt:lpstr>Wingdings</vt:lpstr>
      <vt:lpstr>Office Theme</vt:lpstr>
      <vt:lpstr>PowerPoint Presentation</vt:lpstr>
      <vt:lpstr>PowerPoint Presentation</vt:lpstr>
      <vt:lpstr>Démo: Comment valider un service ESRI REST à partir du visualiseur</vt:lpstr>
      <vt:lpstr>Démo: Comment valider un service WMS à partir du visualiseur</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133</cp:revision>
  <cp:lastPrinted>2017-08-30T17:12:49Z</cp:lastPrinted>
  <dcterms:created xsi:type="dcterms:W3CDTF">2015-09-10T13:46:21Z</dcterms:created>
  <dcterms:modified xsi:type="dcterms:W3CDTF">2018-03-08T19:44:44Z</dcterms:modified>
</cp:coreProperties>
</file>