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3" r:id="rId4"/>
    <p:sldId id="264" r:id="rId5"/>
    <p:sldId id="265" r:id="rId6"/>
    <p:sldId id="275" r:id="rId7"/>
    <p:sldId id="276" r:id="rId8"/>
    <p:sldId id="268" r:id="rId9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62791" autoAdjust="0"/>
  </p:normalViewPr>
  <p:slideViewPr>
    <p:cSldViewPr>
      <p:cViewPr varScale="1">
        <p:scale>
          <a:sx n="71" d="100"/>
          <a:sy n="71" d="100"/>
        </p:scale>
        <p:origin x="138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2445" tIns="46222" rIns="92445" bIns="4622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4" y="0"/>
            <a:ext cx="3043343" cy="465455"/>
          </a:xfrm>
          <a:prstGeom prst="rect">
            <a:avLst/>
          </a:prstGeom>
        </p:spPr>
        <p:txBody>
          <a:bodyPr vert="horz" lIns="92445" tIns="46222" rIns="92445" bIns="4622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5" tIns="46222" rIns="92445" bIns="4622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4"/>
            <a:ext cx="5618480" cy="4189095"/>
          </a:xfrm>
          <a:prstGeom prst="rect">
            <a:avLst/>
          </a:prstGeom>
        </p:spPr>
        <p:txBody>
          <a:bodyPr vert="horz" lIns="92445" tIns="46222" rIns="92445" bIns="4622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2445" tIns="46222" rIns="92445" bIns="4622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4" y="8842031"/>
            <a:ext cx="3043343" cy="465455"/>
          </a:xfrm>
          <a:prstGeom prst="rect">
            <a:avLst/>
          </a:prstGeom>
        </p:spPr>
        <p:txBody>
          <a:bodyPr vert="horz" lIns="92445" tIns="46222" rIns="92445" bIns="4622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go over the checks that the Editor must perform before proceeding with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7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5790">
              <a:defRPr/>
            </a:pPr>
            <a:r>
              <a:rPr lang="en-CA" dirty="0"/>
              <a:t>When a metadata record is published, it can be consulted by all government employees through the FGP catalogue, and possibly also by the public through Open Maps. </a:t>
            </a:r>
          </a:p>
          <a:p>
            <a:pPr defTabSz="905790">
              <a:defRPr/>
            </a:pPr>
            <a:endParaRPr lang="en-CA" dirty="0"/>
          </a:p>
          <a:p>
            <a:pPr defTabSz="905790">
              <a:defRPr/>
            </a:pPr>
            <a:r>
              <a:rPr lang="en-CA" dirty="0"/>
              <a:t>The Editor must therefore ensure that the data to be published meet the publication criteria and also the criteria of </a:t>
            </a:r>
            <a:r>
              <a:rPr lang="en-CA" dirty="0" smtClean="0"/>
              <a:t>their </a:t>
            </a:r>
            <a:r>
              <a:rPr lang="en-CA" dirty="0"/>
              <a:t>own organization. 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A basic checklist is provided in Help for contributors. The Content Reviewer should ensure that these checks have been made.</a:t>
            </a:r>
            <a:r>
              <a:rPr lang="en-CA" dirty="0" smtClean="0"/>
              <a:t>  </a:t>
            </a:r>
          </a:p>
          <a:p>
            <a:pPr defTabSz="905790">
              <a:defRPr/>
            </a:pPr>
            <a:r>
              <a:rPr lang="en-CA" dirty="0" smtClean="0"/>
              <a:t> </a:t>
            </a:r>
          </a:p>
          <a:p>
            <a:pPr defTabSz="905790">
              <a:defRPr/>
            </a:pPr>
            <a:r>
              <a:rPr lang="en-CA" dirty="0" smtClean="0"/>
              <a:t>We will review this checklist, providing details as needed.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979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5790">
              <a:defRPr/>
            </a:pPr>
            <a:r>
              <a:rPr lang="en-CA" dirty="0" smtClean="0"/>
              <a:t>In the Overall section:</a:t>
            </a:r>
          </a:p>
          <a:p>
            <a:pPr defTabSz="905790">
              <a:defRPr/>
            </a:pPr>
            <a:r>
              <a:rPr lang="en-CA" dirty="0" smtClean="0"/>
              <a:t>Has the “Check" operation, accessible in edit mode, been executed successfully?</a:t>
            </a:r>
          </a:p>
          <a:p>
            <a:pPr defTabSz="905790">
              <a:defRPr/>
            </a:pPr>
            <a:r>
              <a:rPr lang="en-CA" dirty="0" smtClean="0"/>
              <a:t>Is the content of the metadata correct? Are there any spelling or grammatical errors?</a:t>
            </a:r>
          </a:p>
          <a:p>
            <a:pPr defTabSz="905790">
              <a:defRPr/>
            </a:pPr>
            <a:r>
              <a:rPr lang="en-CA" dirty="0" smtClean="0"/>
              <a:t>Is the translation correct?</a:t>
            </a:r>
          </a:p>
          <a:p>
            <a:pPr defTabSz="905790">
              <a:defRPr/>
            </a:pPr>
            <a:r>
              <a:rPr lang="en-CA" dirty="0" smtClean="0"/>
              <a:t>Does the organization name follow the rules of the HNAP standard?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9346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5790">
              <a:defRPr/>
            </a:pPr>
            <a:r>
              <a:rPr lang="en-CA" dirty="0" smtClean="0"/>
              <a:t>In the dataset information section:</a:t>
            </a:r>
          </a:p>
          <a:p>
            <a:pPr defTabSz="905790">
              <a:defRPr/>
            </a:pPr>
            <a:endParaRPr lang="en-CA" dirty="0" smtClean="0"/>
          </a:p>
          <a:p>
            <a:pPr defTabSz="905790">
              <a:defRPr/>
            </a:pPr>
            <a:r>
              <a:rPr lang="en-CA" dirty="0" smtClean="0"/>
              <a:t>Is the title significant? Does it respect the naming principles?</a:t>
            </a:r>
          </a:p>
          <a:p>
            <a:pPr defTabSz="905790">
              <a:defRPr/>
            </a:pPr>
            <a:r>
              <a:rPr lang="en-CA" dirty="0" smtClean="0"/>
              <a:t>Is the abstract clear and concise? Do the first words or lines of the abstract describe the data well?</a:t>
            </a:r>
          </a:p>
          <a:p>
            <a:pPr defTabSz="905790">
              <a:defRPr/>
            </a:pPr>
            <a:r>
              <a:rPr lang="en-CA" dirty="0" smtClean="0"/>
              <a:t>Are the keywords appropriate?</a:t>
            </a:r>
          </a:p>
          <a:p>
            <a:pPr defTabSz="905790">
              <a:defRPr/>
            </a:pPr>
            <a:r>
              <a:rPr lang="en-CA" dirty="0" smtClean="0"/>
              <a:t>Do the geographic extent and temporal extent correspond to the data provided?</a:t>
            </a:r>
          </a:p>
          <a:p>
            <a:pPr defTabSz="905790">
              <a:defRPr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734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 </a:t>
            </a:r>
            <a:r>
              <a:rPr lang="en-CA" dirty="0" smtClean="0"/>
              <a:t>the </a:t>
            </a:r>
            <a:r>
              <a:rPr lang="en-CA" dirty="0"/>
              <a:t>section for </a:t>
            </a:r>
            <a:r>
              <a:rPr lang="en-CA" dirty="0" smtClean="0"/>
              <a:t>distribution information</a:t>
            </a:r>
            <a:br>
              <a:rPr lang="en-CA" dirty="0" smtClean="0"/>
            </a:br>
            <a:endParaRPr lang="en-CA" dirty="0"/>
          </a:p>
          <a:p>
            <a:r>
              <a:rPr lang="en-CA" dirty="0"/>
              <a:t>Are the distribution formats all listed?  </a:t>
            </a:r>
            <a:r>
              <a:rPr lang="en-CA" dirty="0" smtClean="0"/>
              <a:t>These are mainly </a:t>
            </a:r>
            <a:r>
              <a:rPr lang="en-CA" dirty="0"/>
              <a:t>formats that relate to geospatial data.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Do the names of the resources respect the naming principles?</a:t>
            </a:r>
          </a:p>
          <a:p>
            <a:r>
              <a:rPr lang="en-CA" dirty="0"/>
              <a:t>Are URL links for online resources all accessible? Do they point to the appropriate files or directories?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Has at least one Web map source been provided for each language?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For </a:t>
            </a:r>
            <a:r>
              <a:rPr lang="en-CA" dirty="0"/>
              <a:t>the online resources provided,</a:t>
            </a:r>
          </a:p>
          <a:p>
            <a:pPr marL="171707" indent="-171707">
              <a:buFontTx/>
              <a:buChar char="-"/>
            </a:pPr>
            <a:r>
              <a:rPr lang="en-CA" dirty="0"/>
              <a:t>Do they give you access to geospatial data for download?</a:t>
            </a:r>
          </a:p>
          <a:p>
            <a:pPr marL="171707" indent="-171707">
              <a:buFontTx/>
              <a:buChar char="-"/>
            </a:pPr>
            <a:r>
              <a:rPr lang="en-CA" dirty="0"/>
              <a:t>Do they provide access to supporting documentation and other related resources?</a:t>
            </a:r>
          </a:p>
          <a:p>
            <a:r>
              <a:rPr lang="en-CA" dirty="0"/>
              <a:t>Does the protocol correspond to the URL address?</a:t>
            </a:r>
          </a:p>
          <a:p>
            <a:r>
              <a:rPr lang="en-CA" dirty="0"/>
              <a:t>Does the description element, consisting of the content type, format, and language, correspond to the resource provided?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9278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When rendering the </a:t>
            </a:r>
            <a:r>
              <a:rPr lang="en-CA" dirty="0"/>
              <a:t>w</a:t>
            </a:r>
            <a:r>
              <a:rPr lang="en-CA" dirty="0" smtClean="0"/>
              <a:t>eb service </a:t>
            </a:r>
            <a:r>
              <a:rPr lang="en-CA" dirty="0"/>
              <a:t>in the </a:t>
            </a:r>
            <a:r>
              <a:rPr lang="en-CA" dirty="0" smtClean="0"/>
              <a:t>viewer, </a:t>
            </a:r>
            <a:r>
              <a:rPr lang="en-CA" dirty="0"/>
              <a:t>you must ensure that the service associated with the metadata is appropriate.</a:t>
            </a:r>
          </a:p>
          <a:p>
            <a:r>
              <a:rPr lang="en-CA" dirty="0"/>
              <a:t>Add the service to the </a:t>
            </a:r>
            <a:r>
              <a:rPr lang="en-CA" dirty="0" smtClean="0"/>
              <a:t>map </a:t>
            </a:r>
            <a:r>
              <a:rPr lang="en-CA" dirty="0"/>
              <a:t>cart and </a:t>
            </a:r>
            <a:r>
              <a:rPr lang="en-CA" dirty="0" smtClean="0"/>
              <a:t>click Display </a:t>
            </a:r>
            <a:r>
              <a:rPr lang="en-CA" dirty="0"/>
              <a:t>on Map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1- Are </a:t>
            </a:r>
            <a:r>
              <a:rPr lang="en-CA" dirty="0"/>
              <a:t>the data displayed? </a:t>
            </a:r>
          </a:p>
          <a:p>
            <a:r>
              <a:rPr lang="en-CA" dirty="0" smtClean="0"/>
              <a:t>2- Do </a:t>
            </a:r>
            <a:r>
              <a:rPr lang="en-CA" dirty="0"/>
              <a:t>they appear in a reasonable time?</a:t>
            </a:r>
          </a:p>
          <a:p>
            <a:r>
              <a:rPr lang="en-CA" dirty="0" smtClean="0"/>
              <a:t>3-</a:t>
            </a:r>
            <a:r>
              <a:rPr lang="en-CA" baseline="0" dirty="0" smtClean="0"/>
              <a:t> </a:t>
            </a:r>
            <a:r>
              <a:rPr lang="en-CA" dirty="0" smtClean="0"/>
              <a:t>Is </a:t>
            </a:r>
            <a:r>
              <a:rPr lang="en-CA" dirty="0"/>
              <a:t>the name of the layer meaningful?</a:t>
            </a:r>
          </a:p>
          <a:p>
            <a:r>
              <a:rPr lang="en-CA" dirty="0" smtClean="0"/>
              <a:t>4- Does </a:t>
            </a:r>
            <a:r>
              <a:rPr lang="en-CA" dirty="0"/>
              <a:t>the legend appear and correspond to the service </a:t>
            </a:r>
            <a:r>
              <a:rPr lang="en-CA" dirty="0" err="1"/>
              <a:t>symbology</a:t>
            </a:r>
            <a:r>
              <a:rPr lang="en-CA" dirty="0"/>
              <a:t>? Are the terms used correct and useful?</a:t>
            </a:r>
          </a:p>
          <a:p>
            <a:r>
              <a:rPr lang="en-CA" dirty="0" smtClean="0"/>
              <a:t>5- Does </a:t>
            </a:r>
            <a:r>
              <a:rPr lang="en-CA" dirty="0"/>
              <a:t>the data-related information display correctly? Are the values and attributes meaningful and understandable?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969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 the Licensing section, </a:t>
            </a:r>
          </a:p>
          <a:p>
            <a:r>
              <a:rPr lang="en-CA" dirty="0"/>
              <a:t>The approval of the Department’s Chief Information Officer will be required </a:t>
            </a:r>
            <a:r>
              <a:rPr lang="en-CA" dirty="0" smtClean="0"/>
              <a:t>if an </a:t>
            </a:r>
            <a:r>
              <a:rPr lang="en-CA" dirty="0"/>
              <a:t>Open Maps publication is requested. It is recommended to use the Release Checklist provided in Quick Links to ensure compliance with the Open Maps Licence. </a:t>
            </a:r>
          </a:p>
          <a:p>
            <a:r>
              <a:rPr lang="en-CA" dirty="0"/>
              <a:t>For publication in the FGP only, the approval process is the responsibility of each </a:t>
            </a:r>
            <a:r>
              <a:rPr lang="en-CA" dirty="0" smtClean="0"/>
              <a:t>department.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2259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772">
              <a:defRPr/>
            </a:pPr>
            <a:r>
              <a:rPr lang="en-CA" smtClean="0"/>
              <a:t>If you would like to know more about this topic, please contact the FGP customer service team</a:t>
            </a:r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2982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5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image" Target="../media/image5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5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5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5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sz="2800" b="1" dirty="0"/>
              <a:t>Preparing for Publication</a:t>
            </a:r>
          </a:p>
          <a:p>
            <a:pPr algn="ctr">
              <a:spcBef>
                <a:spcPct val="20000"/>
              </a:spcBef>
            </a:pPr>
            <a:r>
              <a:rPr lang="en-CA" sz="2800" dirty="0"/>
              <a:t>Checklist</a:t>
            </a:r>
          </a:p>
          <a:p>
            <a:pPr algn="ctr">
              <a:spcBef>
                <a:spcPct val="20000"/>
              </a:spcBef>
            </a:pPr>
            <a:endParaRPr lang="fr-CA" sz="2800" dirty="0"/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20"/>
    </mc:Choice>
    <mc:Fallback xmlns="">
      <p:transition spd="slow" advTm="13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validate before the publication request?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purpose of the pre-publication check is to ensure compliance with departmental publication standards</a:t>
            </a:r>
          </a:p>
          <a:p>
            <a:r>
              <a:rPr lang="en-CA" dirty="0"/>
              <a:t>A checklist is available in Help for contributors</a:t>
            </a:r>
            <a:endParaRPr lang="en-CA" dirty="0"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n-CA" sz="280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http://gcgeo.gc.ca/en/publishingChecklist.html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76"/>
    </mc:Choice>
    <mc:Fallback xmlns="">
      <p:transition spd="slow" advTm="41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Checklist – Overall</a:t>
            </a:r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426563"/>
            <a:ext cx="8568952" cy="3226573"/>
          </a:xfrm>
          <a:prstGeom prst="rect">
            <a:avLst/>
          </a:prstGeom>
        </p:spPr>
      </p:pic>
      <p:pic>
        <p:nvPicPr>
          <p:cNvPr id="1026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4" y="2228775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32" y="3278846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32" y="3665627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32" y="2863415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14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3612"/>
    </mc:Choice>
    <mc:Fallback xmlns="">
      <p:transition advTm="33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Checklist – Dataset information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65252"/>
            <a:ext cx="8547772" cy="3767455"/>
          </a:xfrm>
          <a:prstGeom prst="rect">
            <a:avLst/>
          </a:prstGeom>
        </p:spPr>
      </p:pic>
      <p:pic>
        <p:nvPicPr>
          <p:cNvPr id="5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49" y="2117624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49" y="3037307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49" y="3633008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49" y="4224292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46" y="4597487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73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01"/>
    </mc:Choice>
    <mc:Fallback xmlns="">
      <p:transition spd="slow" advTm="36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Checklist – Distribution information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33854"/>
            <a:ext cx="8392416" cy="4698645"/>
          </a:xfrm>
          <a:prstGeom prst="rect">
            <a:avLst/>
          </a:prstGeom>
        </p:spPr>
      </p:pic>
      <p:pic>
        <p:nvPicPr>
          <p:cNvPr id="5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06904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1182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90819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49557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88780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28343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01" y="4820651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04929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386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374"/>
    </mc:Choice>
    <mc:Fallback xmlns="">
      <p:transition spd="slow" advTm="75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Checklist – Rendering of the Web Service in the Viewer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01935"/>
            <a:ext cx="8363272" cy="3049659"/>
          </a:xfrm>
          <a:prstGeom prst="rect">
            <a:avLst/>
          </a:prstGeom>
        </p:spPr>
      </p:pic>
      <p:pic>
        <p:nvPicPr>
          <p:cNvPr id="5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5" y="2073097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96" y="2428933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5" y="2815749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4" y="3160131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5" y="3558401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5" y="3933764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873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62"/>
    </mc:Choice>
    <mc:Fallback xmlns="">
      <p:transition spd="slow" advTm="53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Checklist – Licensing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80242"/>
            <a:ext cx="8363272" cy="1797841"/>
          </a:xfrm>
          <a:prstGeom prst="rect">
            <a:avLst/>
          </a:prstGeom>
        </p:spPr>
      </p:pic>
      <p:pic>
        <p:nvPicPr>
          <p:cNvPr id="5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4" y="1988839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ésultats de recherche d'images pour « check mark transparent background 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7" y="2533461"/>
            <a:ext cx="432048" cy="4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0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52"/>
    </mc:Choice>
    <mc:Fallback xmlns="">
      <p:transition spd="slow" advTm="34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83417"/>
          </a:xfrm>
        </p:spPr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en-CA" dirty="0"/>
              <a:t>Want to know more?</a:t>
            </a:r>
          </a:p>
          <a:p>
            <a:pPr marL="0" indent="0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/>
              <a:t>Contact the Customer Service Team</a:t>
            </a:r>
          </a:p>
          <a:p>
            <a:pPr marL="0" indent="0" algn="ctr">
              <a:buNone/>
            </a:pPr>
            <a:r>
              <a:rPr lang="en-CA"/>
              <a:t>NRCan.fgp-pgf.RNCan@Canada.ca</a:t>
            </a:r>
            <a:endParaRPr lang="en-CA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3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91"/>
    </mc:Choice>
    <mc:Fallback xmlns="">
      <p:transition spd="slow" advTm="12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8|7.6|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7.4|10.1|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8.5|5.7|9.7|9.8|6.6|8.1|6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4|4.2|3.6|9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446</Words>
  <Application>Microsoft Office PowerPoint</Application>
  <PresentationFormat>On-screen Show (4:3)</PresentationFormat>
  <Paragraphs>60</Paragraphs>
  <Slides>8</Slides>
  <Notes>8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Why validate before the publication request?</vt:lpstr>
      <vt:lpstr>Checklist – Overall</vt:lpstr>
      <vt:lpstr>Checklist – Dataset information</vt:lpstr>
      <vt:lpstr>Checklist – Distribution information</vt:lpstr>
      <vt:lpstr>Checklist – Rendering of the Web Service in the Viewer</vt:lpstr>
      <vt:lpstr>Checklist – Licensing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144</cp:revision>
  <cp:lastPrinted>2018-02-16T15:13:22Z</cp:lastPrinted>
  <dcterms:created xsi:type="dcterms:W3CDTF">2015-09-10T13:46:21Z</dcterms:created>
  <dcterms:modified xsi:type="dcterms:W3CDTF">2018-03-08T19:29:57Z</dcterms:modified>
</cp:coreProperties>
</file>