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61" r:id="rId3"/>
    <p:sldId id="263" r:id="rId4"/>
    <p:sldId id="264" r:id="rId5"/>
    <p:sldId id="265" r:id="rId6"/>
    <p:sldId id="266" r:id="rId7"/>
    <p:sldId id="267" r:id="rId8"/>
    <p:sldId id="268" r:id="rId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05" autoAdjust="0"/>
    <p:restoredTop sz="62791" autoAdjust="0"/>
  </p:normalViewPr>
  <p:slideViewPr>
    <p:cSldViewPr>
      <p:cViewPr varScale="1">
        <p:scale>
          <a:sx n="71" d="100"/>
          <a:sy n="71" d="100"/>
        </p:scale>
        <p:origin x="1386" y="6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2307" tIns="46153" rIns="92307" bIns="46153" rtlCol="0"/>
          <a:lstStyle>
            <a:lvl1pPr algn="l">
              <a:defRPr sz="1200"/>
            </a:lvl1pPr>
          </a:lstStyle>
          <a:p>
            <a:endParaRPr lang="en-CA"/>
          </a:p>
        </p:txBody>
      </p:sp>
      <p:sp>
        <p:nvSpPr>
          <p:cNvPr id="3" name="Date Placeholder 2"/>
          <p:cNvSpPr>
            <a:spLocks noGrp="1"/>
          </p:cNvSpPr>
          <p:nvPr>
            <p:ph type="dt" idx="1"/>
          </p:nvPr>
        </p:nvSpPr>
        <p:spPr>
          <a:xfrm>
            <a:off x="3970940" y="0"/>
            <a:ext cx="3037840" cy="464820"/>
          </a:xfrm>
          <a:prstGeom prst="rect">
            <a:avLst/>
          </a:prstGeom>
        </p:spPr>
        <p:txBody>
          <a:bodyPr vert="horz" lIns="92307" tIns="46153" rIns="92307" bIns="46153" rtlCol="0"/>
          <a:lstStyle>
            <a:lvl1pPr algn="r">
              <a:defRPr sz="1200"/>
            </a:lvl1pPr>
          </a:lstStyle>
          <a:p>
            <a:fld id="{969F7C5A-D6FC-4359-B0A6-322DAD039A3C}" type="datetimeFigureOut">
              <a:rPr lang="en-CA" smtClean="0"/>
              <a:t>2018-03-06</a:t>
            </a:fld>
            <a:endParaRPr lang="en-CA"/>
          </a:p>
        </p:txBody>
      </p:sp>
      <p:sp>
        <p:nvSpPr>
          <p:cNvPr id="4" name="Slide Image Placeholder 3"/>
          <p:cNvSpPr>
            <a:spLocks noGrp="1" noRot="1" noChangeAspect="1"/>
          </p:cNvSpPr>
          <p:nvPr>
            <p:ph type="sldImg" idx="2"/>
          </p:nvPr>
        </p:nvSpPr>
        <p:spPr>
          <a:xfrm>
            <a:off x="1179513" y="695325"/>
            <a:ext cx="4651375" cy="3487738"/>
          </a:xfrm>
          <a:prstGeom prst="rect">
            <a:avLst/>
          </a:prstGeom>
          <a:noFill/>
          <a:ln w="12700">
            <a:solidFill>
              <a:prstClr val="black"/>
            </a:solidFill>
          </a:ln>
        </p:spPr>
        <p:txBody>
          <a:bodyPr vert="horz" lIns="92307" tIns="46153" rIns="92307" bIns="46153" rtlCol="0" anchor="ctr"/>
          <a:lstStyle/>
          <a:p>
            <a:endParaRPr lang="en-CA"/>
          </a:p>
        </p:txBody>
      </p:sp>
      <p:sp>
        <p:nvSpPr>
          <p:cNvPr id="5" name="Notes Placeholder 4"/>
          <p:cNvSpPr>
            <a:spLocks noGrp="1"/>
          </p:cNvSpPr>
          <p:nvPr>
            <p:ph type="body" sz="quarter" idx="3"/>
          </p:nvPr>
        </p:nvSpPr>
        <p:spPr>
          <a:xfrm>
            <a:off x="701041" y="4415791"/>
            <a:ext cx="5608320" cy="4183380"/>
          </a:xfrm>
          <a:prstGeom prst="rect">
            <a:avLst/>
          </a:prstGeom>
        </p:spPr>
        <p:txBody>
          <a:bodyPr vert="horz" lIns="92307" tIns="46153" rIns="92307" bIns="4615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1" y="8829968"/>
            <a:ext cx="3037840" cy="464820"/>
          </a:xfrm>
          <a:prstGeom prst="rect">
            <a:avLst/>
          </a:prstGeom>
        </p:spPr>
        <p:txBody>
          <a:bodyPr vert="horz" lIns="92307" tIns="46153" rIns="92307" bIns="46153" rtlCol="0" anchor="b"/>
          <a:lstStyle>
            <a:lvl1pPr algn="l">
              <a:defRPr sz="1200"/>
            </a:lvl1pPr>
          </a:lstStyle>
          <a:p>
            <a:endParaRPr lang="en-CA"/>
          </a:p>
        </p:txBody>
      </p:sp>
      <p:sp>
        <p:nvSpPr>
          <p:cNvPr id="7" name="Slide Number Placeholder 6"/>
          <p:cNvSpPr>
            <a:spLocks noGrp="1"/>
          </p:cNvSpPr>
          <p:nvPr>
            <p:ph type="sldNum" sz="quarter" idx="5"/>
          </p:nvPr>
        </p:nvSpPr>
        <p:spPr>
          <a:xfrm>
            <a:off x="3970940" y="8829968"/>
            <a:ext cx="3037840" cy="464820"/>
          </a:xfrm>
          <a:prstGeom prst="rect">
            <a:avLst/>
          </a:prstGeom>
        </p:spPr>
        <p:txBody>
          <a:bodyPr vert="horz" lIns="92307" tIns="46153" rIns="92307" bIns="46153"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Dans ce module, nous</a:t>
            </a:r>
            <a:r>
              <a:rPr lang="fr-CA" baseline="0" dirty="0"/>
              <a:t> verrons les vérifications que l’éditeur doit effectuer avant de procéder à la publication.</a:t>
            </a:r>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337975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04433">
              <a:defRPr/>
            </a:pPr>
            <a:r>
              <a:rPr lang="fr-CA" sz="1200" b="0" i="0" u="none" strike="noStrike" kern="1200" dirty="0">
                <a:solidFill>
                  <a:schemeClr val="tx1"/>
                </a:solidFill>
                <a:effectLst/>
                <a:latin typeface="+mn-lt"/>
                <a:ea typeface="+mn-ea"/>
                <a:cs typeface="+mn-cs"/>
              </a:rPr>
              <a:t>Lorsque la métadonnée sera publié elle pourra être consultée par tous les employés du gouvernement, via le catalogue de la PGF,  et possiblement aussi, par</a:t>
            </a:r>
            <a:r>
              <a:rPr lang="fr-CA" sz="1200" b="0" i="0" u="none" strike="noStrike" kern="1200" baseline="0" dirty="0">
                <a:solidFill>
                  <a:schemeClr val="tx1"/>
                </a:solidFill>
                <a:effectLst/>
                <a:latin typeface="+mn-lt"/>
                <a:ea typeface="+mn-ea"/>
                <a:cs typeface="+mn-cs"/>
              </a:rPr>
              <a:t> le</a:t>
            </a:r>
            <a:r>
              <a:rPr lang="fr-CA" sz="1200" b="0" i="0" u="none" strike="noStrike" kern="1200" dirty="0">
                <a:solidFill>
                  <a:schemeClr val="tx1"/>
                </a:solidFill>
                <a:effectLst/>
                <a:latin typeface="+mn-lt"/>
                <a:ea typeface="+mn-ea"/>
                <a:cs typeface="+mn-cs"/>
              </a:rPr>
              <a:t> public, via Cartes Ouvertes. </a:t>
            </a:r>
          </a:p>
          <a:p>
            <a:pPr defTabSz="904433">
              <a:defRPr/>
            </a:pPr>
            <a:endParaRPr lang="fr-CA" sz="1200" b="0" i="0" u="none" strike="noStrike" kern="1200" dirty="0">
              <a:solidFill>
                <a:schemeClr val="tx1"/>
              </a:solidFill>
              <a:effectLst/>
              <a:latin typeface="+mn-lt"/>
              <a:ea typeface="+mn-ea"/>
              <a:cs typeface="+mn-cs"/>
            </a:endParaRPr>
          </a:p>
          <a:p>
            <a:pPr defTabSz="904433">
              <a:defRPr/>
            </a:pPr>
            <a:r>
              <a:rPr lang="fr-CA" sz="1200" b="0" i="0" u="none" strike="noStrike" kern="1200" dirty="0">
                <a:solidFill>
                  <a:schemeClr val="tx1"/>
                </a:solidFill>
                <a:effectLst/>
                <a:latin typeface="+mn-lt"/>
                <a:ea typeface="+mn-ea"/>
                <a:cs typeface="+mn-cs"/>
              </a:rPr>
              <a:t>L'éditeur doit donc s'assurer que les données à publier répondent aux critères de publication et aussi aux critères de sa propre organisation.  </a:t>
            </a:r>
            <a:br>
              <a:rPr lang="fr-CA" sz="1200" b="0" i="0" u="none" strike="noStrike" kern="1200" dirty="0">
                <a:solidFill>
                  <a:schemeClr val="tx1"/>
                </a:solidFill>
                <a:effectLst/>
                <a:latin typeface="+mn-lt"/>
                <a:ea typeface="+mn-ea"/>
                <a:cs typeface="+mn-cs"/>
              </a:rPr>
            </a:br>
            <a:r>
              <a:rPr lang="fr-CA" sz="1200" b="0" i="0" u="none" strike="noStrike" kern="1200" dirty="0">
                <a:solidFill>
                  <a:schemeClr val="tx1"/>
                </a:solidFill>
                <a:effectLst/>
                <a:latin typeface="+mn-lt"/>
                <a:ea typeface="+mn-ea"/>
                <a:cs typeface="+mn-cs"/>
              </a:rPr>
              <a:t/>
            </a:r>
            <a:br>
              <a:rPr lang="fr-CA" sz="1200" b="0" i="0" u="none" strike="noStrike" kern="1200" dirty="0">
                <a:solidFill>
                  <a:schemeClr val="tx1"/>
                </a:solidFill>
                <a:effectLst/>
                <a:latin typeface="+mn-lt"/>
                <a:ea typeface="+mn-ea"/>
                <a:cs typeface="+mn-cs"/>
              </a:rPr>
            </a:br>
            <a:r>
              <a:rPr lang="fr-CA" sz="1200" b="0" i="0" u="none" strike="noStrike" kern="1200" dirty="0">
                <a:solidFill>
                  <a:schemeClr val="tx1"/>
                </a:solidFill>
                <a:effectLst/>
                <a:latin typeface="+mn-lt"/>
                <a:ea typeface="+mn-ea"/>
                <a:cs typeface="+mn-cs"/>
              </a:rPr>
              <a:t>Une liste de vérifications de base est fournie dans l'aide au contributeur. Le réviseur de contenu devrait s'assurer que ces vérifications aient été faites.</a:t>
            </a:r>
            <a:r>
              <a:rPr lang="fr-CA" dirty="0"/>
              <a:t>  </a:t>
            </a:r>
          </a:p>
          <a:p>
            <a:pPr defTabSz="904433">
              <a:defRPr/>
            </a:pPr>
            <a:r>
              <a:rPr lang="fr-CA" dirty="0"/>
              <a:t> </a:t>
            </a:r>
          </a:p>
          <a:p>
            <a:pPr defTabSz="904433">
              <a:defRPr/>
            </a:pPr>
            <a:r>
              <a:rPr lang="fr-CA" dirty="0"/>
              <a:t>Nous allons revoir cette liste de vérification en apportant des précisions au</a:t>
            </a:r>
            <a:r>
              <a:rPr lang="fr-CA" baseline="0" dirty="0"/>
              <a:t> besoin.</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2</a:t>
            </a:fld>
            <a:endParaRPr lang="en-CA"/>
          </a:p>
        </p:txBody>
      </p:sp>
    </p:spTree>
    <p:extLst>
      <p:ext uri="{BB962C8B-B14F-4D97-AF65-F5344CB8AC3E}">
        <p14:creationId xmlns:p14="http://schemas.microsoft.com/office/powerpoint/2010/main" val="3934979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04433">
              <a:defRPr/>
            </a:pPr>
            <a:r>
              <a:rPr lang="fr-CA" dirty="0"/>
              <a:t>Dans la section générale:</a:t>
            </a:r>
          </a:p>
          <a:p>
            <a:pPr defTabSz="904433">
              <a:defRPr/>
            </a:pPr>
            <a:r>
              <a:rPr lang="fr-CA" dirty="0"/>
              <a:t>Est-ce que l'opération </a:t>
            </a:r>
            <a:r>
              <a:rPr lang="fr-CA" dirty="0" smtClean="0"/>
              <a:t>« Vérifier », accessible en mode édition, a </a:t>
            </a:r>
            <a:r>
              <a:rPr lang="fr-CA" dirty="0"/>
              <a:t>été exécuter avec succès?</a:t>
            </a:r>
          </a:p>
          <a:p>
            <a:pPr defTabSz="904433">
              <a:defRPr/>
            </a:pPr>
            <a:r>
              <a:rPr lang="fr-CA" dirty="0"/>
              <a:t>Est-ce que le contenu des métadonnées est exact ? Y-a-t-il des </a:t>
            </a:r>
            <a:r>
              <a:rPr lang="fr-CA" dirty="0" smtClean="0"/>
              <a:t>erreurs d’orthographe</a:t>
            </a:r>
            <a:r>
              <a:rPr lang="fr-CA" baseline="0" dirty="0" smtClean="0"/>
              <a:t> ou grammaticales</a:t>
            </a:r>
            <a:r>
              <a:rPr lang="fr-CA" dirty="0" smtClean="0"/>
              <a:t>?</a:t>
            </a:r>
            <a:endParaRPr lang="fr-CA" dirty="0"/>
          </a:p>
          <a:p>
            <a:pPr defTabSz="904433">
              <a:defRPr/>
            </a:pPr>
            <a:r>
              <a:rPr lang="fr-CA" dirty="0"/>
              <a:t>Est-ce que la traduction est </a:t>
            </a:r>
            <a:r>
              <a:rPr lang="fr-CA" dirty="0" smtClean="0"/>
              <a:t>conforme?</a:t>
            </a:r>
          </a:p>
          <a:p>
            <a:pPr defTabSz="904433">
              <a:defRPr/>
            </a:pPr>
            <a:r>
              <a:rPr lang="fr-CA" dirty="0" smtClean="0"/>
              <a:t>Est-ce que le nom de l’organisation suit les règles de la norme</a:t>
            </a:r>
            <a:r>
              <a:rPr lang="fr-CA" baseline="0" dirty="0" smtClean="0"/>
              <a:t> PNAH ?</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3</a:t>
            </a:fld>
            <a:endParaRPr lang="en-CA"/>
          </a:p>
        </p:txBody>
      </p:sp>
    </p:spTree>
    <p:extLst>
      <p:ext uri="{BB962C8B-B14F-4D97-AF65-F5344CB8AC3E}">
        <p14:creationId xmlns:p14="http://schemas.microsoft.com/office/powerpoint/2010/main" val="4099346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04433">
              <a:defRPr/>
            </a:pPr>
            <a:r>
              <a:rPr lang="fr-CA" dirty="0"/>
              <a:t>Dans la section spécifique à l'information du jeu de donnée</a:t>
            </a:r>
            <a:r>
              <a:rPr lang="fr-CA" dirty="0" smtClean="0"/>
              <a:t>:</a:t>
            </a:r>
          </a:p>
          <a:p>
            <a:pPr defTabSz="904433">
              <a:defRPr/>
            </a:pPr>
            <a:endParaRPr lang="fr-CA" dirty="0"/>
          </a:p>
          <a:p>
            <a:pPr defTabSz="904433">
              <a:defRPr/>
            </a:pPr>
            <a:r>
              <a:rPr lang="fr-CA" dirty="0"/>
              <a:t>Est-ce que le titre est significatif? Est-ce qu'il respecte les principes de nommages?</a:t>
            </a:r>
          </a:p>
          <a:p>
            <a:pPr defTabSz="904433">
              <a:defRPr/>
            </a:pPr>
            <a:r>
              <a:rPr lang="fr-CA" dirty="0"/>
              <a:t>Est-ce que le résumé est clair et concis? Est-ce que les premiers mots du résumé, les premières lignes </a:t>
            </a:r>
            <a:r>
              <a:rPr lang="fr-CA" dirty="0" smtClean="0"/>
              <a:t>décrivent</a:t>
            </a:r>
            <a:r>
              <a:rPr lang="fr-CA" baseline="0" dirty="0" smtClean="0"/>
              <a:t> bien </a:t>
            </a:r>
            <a:r>
              <a:rPr lang="fr-CA" dirty="0" smtClean="0"/>
              <a:t>les</a:t>
            </a:r>
            <a:r>
              <a:rPr lang="fr-CA" baseline="0" dirty="0" smtClean="0"/>
              <a:t> </a:t>
            </a:r>
            <a:r>
              <a:rPr lang="fr-CA" dirty="0"/>
              <a:t>données?</a:t>
            </a:r>
          </a:p>
          <a:p>
            <a:pPr defTabSz="904433">
              <a:defRPr/>
            </a:pPr>
            <a:r>
              <a:rPr lang="fr-CA" dirty="0"/>
              <a:t>Est-ce que les mots-clés sont appropriés?</a:t>
            </a:r>
          </a:p>
          <a:p>
            <a:pPr defTabSz="904433">
              <a:defRPr/>
            </a:pPr>
            <a:r>
              <a:rPr lang="fr-CA" dirty="0"/>
              <a:t>Est-ce que l'étendue géographique et l'étendue temporelle correspondent aux données fournies ?</a:t>
            </a:r>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4</a:t>
            </a:fld>
            <a:endParaRPr lang="en-CA"/>
          </a:p>
        </p:txBody>
      </p:sp>
    </p:spTree>
    <p:extLst>
      <p:ext uri="{BB962C8B-B14F-4D97-AF65-F5344CB8AC3E}">
        <p14:creationId xmlns:p14="http://schemas.microsoft.com/office/powerpoint/2010/main" val="192734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sz="1200" b="0" i="0" u="none" strike="noStrike" kern="1200" dirty="0">
                <a:solidFill>
                  <a:schemeClr val="tx1"/>
                </a:solidFill>
                <a:effectLst/>
                <a:latin typeface="+mn-lt"/>
                <a:ea typeface="+mn-ea"/>
                <a:cs typeface="+mn-cs"/>
              </a:rPr>
              <a:t>Dans la section spécifique à la distribution</a:t>
            </a:r>
            <a:br>
              <a:rPr lang="fr-CA" sz="1200" b="0" i="0" u="none" strike="noStrike" kern="1200" dirty="0">
                <a:solidFill>
                  <a:schemeClr val="tx1"/>
                </a:solidFill>
                <a:effectLst/>
                <a:latin typeface="+mn-lt"/>
                <a:ea typeface="+mn-ea"/>
                <a:cs typeface="+mn-cs"/>
              </a:rPr>
            </a:br>
            <a:endParaRPr lang="fr-CA" sz="1200" b="0" i="0" u="none" strike="noStrike" kern="1200" dirty="0" smtClean="0">
              <a:solidFill>
                <a:schemeClr val="tx1"/>
              </a:solidFill>
              <a:effectLst/>
              <a:latin typeface="+mn-lt"/>
              <a:ea typeface="+mn-ea"/>
              <a:cs typeface="+mn-cs"/>
            </a:endParaRPr>
          </a:p>
          <a:p>
            <a:r>
              <a:rPr lang="fr-CA" sz="1200" b="0" i="0" u="none" strike="noStrike" kern="1200" dirty="0" smtClean="0">
                <a:solidFill>
                  <a:schemeClr val="tx1"/>
                </a:solidFill>
                <a:effectLst/>
                <a:latin typeface="+mn-lt"/>
                <a:ea typeface="+mn-ea"/>
                <a:cs typeface="+mn-cs"/>
              </a:rPr>
              <a:t>Est-ce </a:t>
            </a:r>
            <a:r>
              <a:rPr lang="fr-CA" sz="1200" b="0" i="0" u="none" strike="noStrike" kern="1200" dirty="0">
                <a:solidFill>
                  <a:schemeClr val="tx1"/>
                </a:solidFill>
                <a:effectLst/>
                <a:latin typeface="+mn-lt"/>
                <a:ea typeface="+mn-ea"/>
                <a:cs typeface="+mn-cs"/>
              </a:rPr>
              <a:t>que les formats de distribution sont tous listés?  Principalement les formats qui ont trait aux données </a:t>
            </a:r>
            <a:r>
              <a:rPr lang="fr-CA" sz="1200" b="0" i="0" u="none" strike="noStrike" kern="1200" dirty="0" err="1">
                <a:solidFill>
                  <a:schemeClr val="tx1"/>
                </a:solidFill>
                <a:effectLst/>
                <a:latin typeface="+mn-lt"/>
                <a:ea typeface="+mn-ea"/>
                <a:cs typeface="+mn-cs"/>
              </a:rPr>
              <a:t>géospatiales</a:t>
            </a:r>
            <a:r>
              <a:rPr lang="fr-CA" sz="1200" b="0" i="0" u="none" strike="noStrike" kern="1200" dirty="0">
                <a:solidFill>
                  <a:schemeClr val="tx1"/>
                </a:solidFill>
                <a:effectLst/>
                <a:latin typeface="+mn-lt"/>
                <a:ea typeface="+mn-ea"/>
                <a:cs typeface="+mn-cs"/>
              </a:rPr>
              <a:t>.</a:t>
            </a:r>
            <a:br>
              <a:rPr lang="fr-CA" sz="1200" b="0" i="0" u="none" strike="noStrike" kern="1200" dirty="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Est-ce que le nom des ressources respecte les principes de nommages ?</a:t>
            </a:r>
          </a:p>
          <a:p>
            <a:r>
              <a:rPr lang="fr-CA" sz="1200" b="0" i="0" u="none" strike="noStrike" kern="1200" dirty="0" smtClean="0">
                <a:solidFill>
                  <a:schemeClr val="tx1"/>
                </a:solidFill>
                <a:effectLst/>
                <a:latin typeface="+mn-lt"/>
                <a:ea typeface="+mn-ea"/>
                <a:cs typeface="+mn-cs"/>
              </a:rPr>
              <a:t>Est-ce que les liens URL des ressources en ligne sont tous accessibles?  Est-ce qu'ils pointent aux fichiers ou aux répertoires appropriés?</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Est-ce </a:t>
            </a:r>
            <a:r>
              <a:rPr lang="fr-CA" sz="1200" b="0" i="0" u="none" strike="noStrike" kern="1200" dirty="0">
                <a:solidFill>
                  <a:schemeClr val="tx1"/>
                </a:solidFill>
                <a:effectLst/>
                <a:latin typeface="+mn-lt"/>
                <a:ea typeface="+mn-ea"/>
                <a:cs typeface="+mn-cs"/>
              </a:rPr>
              <a:t>qu'au moins une source cartographique Web a été fourni pour chacune</a:t>
            </a:r>
            <a:r>
              <a:rPr lang="fr-CA" sz="1200" b="0" i="0" u="none" strike="noStrike" kern="1200" baseline="0" dirty="0">
                <a:solidFill>
                  <a:schemeClr val="tx1"/>
                </a:solidFill>
                <a:effectLst/>
                <a:latin typeface="+mn-lt"/>
                <a:ea typeface="+mn-ea"/>
                <a:cs typeface="+mn-cs"/>
              </a:rPr>
              <a:t> des</a:t>
            </a:r>
            <a:r>
              <a:rPr lang="fr-CA" sz="1200" b="0" i="0" u="none" strike="noStrike" kern="1200" dirty="0">
                <a:solidFill>
                  <a:schemeClr val="tx1"/>
                </a:solidFill>
                <a:effectLst/>
                <a:latin typeface="+mn-lt"/>
                <a:ea typeface="+mn-ea"/>
                <a:cs typeface="+mn-cs"/>
              </a:rPr>
              <a:t> langues?</a:t>
            </a:r>
            <a:br>
              <a:rPr lang="fr-CA" sz="1200" b="0" i="0" u="none" strike="noStrike" kern="1200" dirty="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Parmi</a:t>
            </a:r>
            <a:r>
              <a:rPr lang="fr-CA" sz="1200" b="0" i="0" u="none" strike="noStrike" kern="1200" baseline="0" dirty="0" smtClean="0">
                <a:solidFill>
                  <a:schemeClr val="tx1"/>
                </a:solidFill>
                <a:effectLst/>
                <a:latin typeface="+mn-lt"/>
                <a:ea typeface="+mn-ea"/>
                <a:cs typeface="+mn-cs"/>
              </a:rPr>
              <a:t> les ressources en ligne fournies,</a:t>
            </a:r>
          </a:p>
          <a:p>
            <a:pPr marL="171450" indent="-171450">
              <a:buFontTx/>
              <a:buChar char="-"/>
            </a:pPr>
            <a:r>
              <a:rPr lang="fr-CA" sz="1200" b="0" i="0" u="none" strike="noStrike" kern="1200" baseline="0" dirty="0" smtClean="0">
                <a:solidFill>
                  <a:schemeClr val="tx1"/>
                </a:solidFill>
                <a:effectLst/>
                <a:latin typeface="+mn-lt"/>
                <a:ea typeface="+mn-ea"/>
                <a:cs typeface="+mn-cs"/>
              </a:rPr>
              <a:t>donne t’on accès aux données </a:t>
            </a:r>
            <a:r>
              <a:rPr lang="fr-CA" sz="1200" b="0" i="0" u="none" strike="noStrike" kern="1200" baseline="0" dirty="0" err="1" smtClean="0">
                <a:solidFill>
                  <a:schemeClr val="tx1"/>
                </a:solidFill>
                <a:effectLst/>
                <a:latin typeface="+mn-lt"/>
                <a:ea typeface="+mn-ea"/>
                <a:cs typeface="+mn-cs"/>
              </a:rPr>
              <a:t>géospatiales</a:t>
            </a:r>
            <a:r>
              <a:rPr lang="fr-CA" sz="1200" b="0" i="0" u="none" strike="noStrike" kern="1200" baseline="0" dirty="0" smtClean="0">
                <a:solidFill>
                  <a:schemeClr val="tx1"/>
                </a:solidFill>
                <a:effectLst/>
                <a:latin typeface="+mn-lt"/>
                <a:ea typeface="+mn-ea"/>
                <a:cs typeface="+mn-cs"/>
              </a:rPr>
              <a:t> en téléchargement</a:t>
            </a:r>
          </a:p>
          <a:p>
            <a:pPr marL="171450" indent="-171450">
              <a:buFontTx/>
              <a:buChar char="-"/>
            </a:pPr>
            <a:r>
              <a:rPr lang="fr-CA" sz="1200" b="0" i="0" u="none" strike="noStrike" kern="1200" baseline="0" dirty="0" smtClean="0">
                <a:solidFill>
                  <a:schemeClr val="tx1"/>
                </a:solidFill>
                <a:effectLst/>
                <a:latin typeface="+mn-lt"/>
                <a:ea typeface="+mn-ea"/>
                <a:cs typeface="+mn-cs"/>
              </a:rPr>
              <a:t>donne t’on accès à des documents d’appoints, ou à d’autres type de ressources disponibles</a:t>
            </a:r>
          </a:p>
          <a:p>
            <a:pPr marL="0" indent="0">
              <a:buFontTx/>
              <a:buNone/>
            </a:pPr>
            <a:r>
              <a:rPr lang="fr-CA" sz="1200" b="0" i="0" u="none" strike="noStrike" kern="1200" baseline="0" dirty="0" smtClean="0">
                <a:solidFill>
                  <a:schemeClr val="tx1"/>
                </a:solidFill>
                <a:effectLst/>
                <a:latin typeface="+mn-lt"/>
                <a:ea typeface="+mn-ea"/>
                <a:cs typeface="+mn-cs"/>
              </a:rPr>
              <a:t>Est-ce que le protocole correspond à celui de l’adresse URL</a:t>
            </a:r>
          </a:p>
          <a:p>
            <a:pPr marL="0" indent="0">
              <a:buFontTx/>
              <a:buNone/>
            </a:pPr>
            <a:r>
              <a:rPr lang="fr-CA" sz="1200" b="0" i="0" u="none" strike="noStrike" kern="1200" dirty="0" smtClean="0">
                <a:solidFill>
                  <a:schemeClr val="tx1"/>
                </a:solidFill>
                <a:effectLst/>
                <a:latin typeface="+mn-lt"/>
                <a:ea typeface="+mn-ea"/>
                <a:cs typeface="+mn-cs"/>
              </a:rPr>
              <a:t>Est-ce que l’élément description,</a:t>
            </a:r>
            <a:r>
              <a:rPr lang="fr-CA" sz="1200" b="0" i="0" u="none" strike="noStrike" kern="1200" baseline="0" dirty="0" smtClean="0">
                <a:solidFill>
                  <a:schemeClr val="tx1"/>
                </a:solidFill>
                <a:effectLst/>
                <a:latin typeface="+mn-lt"/>
                <a:ea typeface="+mn-ea"/>
                <a:cs typeface="+mn-cs"/>
              </a:rPr>
              <a:t> composé du type de contenu, du format et de la langue correspond à la ressource fournie</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5</a:t>
            </a:fld>
            <a:endParaRPr lang="en-CA"/>
          </a:p>
        </p:txBody>
      </p:sp>
    </p:spTree>
    <p:extLst>
      <p:ext uri="{BB962C8B-B14F-4D97-AF65-F5344CB8AC3E}">
        <p14:creationId xmlns:p14="http://schemas.microsoft.com/office/powerpoint/2010/main" val="2799278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sz="1200" b="0" i="0" u="none" strike="noStrike" kern="1200" dirty="0">
                <a:solidFill>
                  <a:schemeClr val="tx1"/>
                </a:solidFill>
                <a:effectLst/>
                <a:latin typeface="+mn-lt"/>
                <a:ea typeface="+mn-ea"/>
                <a:cs typeface="+mn-cs"/>
              </a:rPr>
              <a:t>Dans la section « Rendu du service Web », on doit s'assurer que le service associé à la métadonnée est adéquat.</a:t>
            </a:r>
          </a:p>
          <a:p>
            <a:r>
              <a:rPr lang="fr-CA" sz="1200" b="0" i="0" u="none" strike="noStrike" kern="1200" dirty="0">
                <a:solidFill>
                  <a:schemeClr val="tx1"/>
                </a:solidFill>
                <a:effectLst/>
                <a:latin typeface="+mn-lt"/>
                <a:ea typeface="+mn-ea"/>
                <a:cs typeface="+mn-cs"/>
              </a:rPr>
              <a:t>Ajouter le service au panier de cartes et Afficher sur la carte.</a:t>
            </a:r>
          </a:p>
          <a:p>
            <a:r>
              <a:rPr lang="fr-CA" sz="1200" b="0" i="0" u="none" strike="noStrike" kern="1200" dirty="0">
                <a:solidFill>
                  <a:schemeClr val="tx1"/>
                </a:solidFill>
                <a:effectLst/>
                <a:latin typeface="+mn-lt"/>
                <a:ea typeface="+mn-ea"/>
                <a:cs typeface="+mn-cs"/>
              </a:rPr>
              <a:t>Est-ce que les données s'affichent ? </a:t>
            </a:r>
          </a:p>
          <a:p>
            <a:r>
              <a:rPr lang="fr-CA" sz="1200" b="0" i="0" u="none" strike="noStrike" kern="1200" dirty="0">
                <a:solidFill>
                  <a:schemeClr val="tx1"/>
                </a:solidFill>
                <a:effectLst/>
                <a:latin typeface="+mn-lt"/>
                <a:ea typeface="+mn-ea"/>
                <a:cs typeface="+mn-cs"/>
              </a:rPr>
              <a:t>Est-ce qu'elle s'affiche dans un temps raisonnables?</a:t>
            </a:r>
          </a:p>
          <a:p>
            <a:r>
              <a:rPr lang="fr-CA" sz="1200" b="0" i="0" u="none" strike="noStrike" kern="1200" dirty="0">
                <a:solidFill>
                  <a:schemeClr val="tx1"/>
                </a:solidFill>
                <a:effectLst/>
                <a:latin typeface="+mn-lt"/>
                <a:ea typeface="+mn-ea"/>
                <a:cs typeface="+mn-cs"/>
              </a:rPr>
              <a:t>Est-ce que le nom de la couche est significatif?</a:t>
            </a:r>
          </a:p>
          <a:p>
            <a:r>
              <a:rPr lang="fr-CA" sz="1200" b="0" i="0" u="none" strike="noStrike" kern="1200" dirty="0">
                <a:solidFill>
                  <a:schemeClr val="tx1"/>
                </a:solidFill>
                <a:effectLst/>
                <a:latin typeface="+mn-lt"/>
                <a:ea typeface="+mn-ea"/>
                <a:cs typeface="+mn-cs"/>
              </a:rPr>
              <a:t>Est-ce que la légende s'affiche et correspond à la </a:t>
            </a:r>
            <a:r>
              <a:rPr lang="fr-CA" sz="1200" b="0" i="0" u="none" strike="noStrike" kern="1200" dirty="0" err="1">
                <a:solidFill>
                  <a:schemeClr val="tx1"/>
                </a:solidFill>
                <a:effectLst/>
                <a:latin typeface="+mn-lt"/>
                <a:ea typeface="+mn-ea"/>
                <a:cs typeface="+mn-cs"/>
              </a:rPr>
              <a:t>symbologie</a:t>
            </a:r>
            <a:r>
              <a:rPr lang="fr-CA" sz="1200" b="0" i="0" u="none" strike="noStrike" kern="1200" dirty="0">
                <a:solidFill>
                  <a:schemeClr val="tx1"/>
                </a:solidFill>
                <a:effectLst/>
                <a:latin typeface="+mn-lt"/>
                <a:ea typeface="+mn-ea"/>
                <a:cs typeface="+mn-cs"/>
              </a:rPr>
              <a:t> du service? Est-ce que les termes utilisés sont justes et utiles?</a:t>
            </a:r>
          </a:p>
          <a:p>
            <a:r>
              <a:rPr lang="fr-CA" sz="1200" b="0" i="0" u="none" strike="noStrike" kern="1200" dirty="0">
                <a:solidFill>
                  <a:schemeClr val="tx1"/>
                </a:solidFill>
                <a:effectLst/>
                <a:latin typeface="+mn-lt"/>
                <a:ea typeface="+mn-ea"/>
                <a:cs typeface="+mn-cs"/>
              </a:rPr>
              <a:t>Est-ce que l'information liée aux données s'affiche correctement ? Est-ce que les valeurs et les noms d'attributs sont représentatifs et compréhensibles?</a:t>
            </a:r>
            <a:br>
              <a:rPr lang="fr-CA" sz="1200" b="0" i="0" u="none" strike="noStrike" kern="1200" dirty="0">
                <a:solidFill>
                  <a:schemeClr val="tx1"/>
                </a:solidFill>
                <a:effectLst/>
                <a:latin typeface="+mn-lt"/>
                <a:ea typeface="+mn-ea"/>
                <a:cs typeface="+mn-cs"/>
              </a:rPr>
            </a:b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6</a:t>
            </a:fld>
            <a:endParaRPr lang="en-CA"/>
          </a:p>
        </p:txBody>
      </p:sp>
    </p:spTree>
    <p:extLst>
      <p:ext uri="{BB962C8B-B14F-4D97-AF65-F5344CB8AC3E}">
        <p14:creationId xmlns:p14="http://schemas.microsoft.com/office/powerpoint/2010/main" val="2498320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sz="1200" b="0" i="0" u="none" strike="noStrike" kern="1200" dirty="0">
                <a:solidFill>
                  <a:schemeClr val="tx1"/>
                </a:solidFill>
                <a:effectLst/>
                <a:latin typeface="+mn-lt"/>
                <a:ea typeface="+mn-ea"/>
                <a:cs typeface="+mn-cs"/>
              </a:rPr>
              <a:t>Dans la section la licence, </a:t>
            </a:r>
          </a:p>
          <a:p>
            <a:r>
              <a:rPr lang="fr-CA" sz="1200" b="0" i="0" u="none" strike="noStrike" kern="1200" dirty="0">
                <a:solidFill>
                  <a:schemeClr val="tx1"/>
                </a:solidFill>
                <a:effectLst/>
                <a:latin typeface="+mn-lt"/>
                <a:ea typeface="+mn-ea"/>
                <a:cs typeface="+mn-cs"/>
              </a:rPr>
              <a:t>L'approbation du Dirigeant Principal de l’information du ministère sera requise si la publication sur Cartes Ouvertes est demandée. Il est suggéré d’utiliser le document Release Checklist fourni dans les liens rapides</a:t>
            </a:r>
            <a:r>
              <a:rPr lang="fr-CA" sz="1200" b="0" i="0" u="none" strike="noStrike" kern="1200" baseline="0" dirty="0">
                <a:solidFill>
                  <a:schemeClr val="tx1"/>
                </a:solidFill>
                <a:effectLst/>
                <a:latin typeface="+mn-lt"/>
                <a:ea typeface="+mn-ea"/>
                <a:cs typeface="+mn-cs"/>
              </a:rPr>
              <a:t> pour assurer le respect de la licence Cartes Ouvertes. </a:t>
            </a:r>
          </a:p>
          <a:p>
            <a:r>
              <a:rPr lang="fr-CA" sz="1200" b="0" i="0" u="none" strike="noStrike" kern="1200" dirty="0">
                <a:solidFill>
                  <a:schemeClr val="tx1"/>
                </a:solidFill>
                <a:effectLst/>
                <a:latin typeface="+mn-lt"/>
                <a:ea typeface="+mn-ea"/>
                <a:cs typeface="+mn-cs"/>
              </a:rPr>
              <a:t>Pour la publication</a:t>
            </a:r>
            <a:r>
              <a:rPr lang="fr-CA" sz="1200" b="0" i="0" u="none" strike="noStrike" kern="1200" baseline="0" dirty="0">
                <a:solidFill>
                  <a:schemeClr val="tx1"/>
                </a:solidFill>
                <a:effectLst/>
                <a:latin typeface="+mn-lt"/>
                <a:ea typeface="+mn-ea"/>
                <a:cs typeface="+mn-cs"/>
              </a:rPr>
              <a:t> dans la PGF seulement, l</a:t>
            </a:r>
            <a:r>
              <a:rPr lang="fr-CA" sz="1200" b="0" i="0" u="none" strike="noStrike" kern="1200" dirty="0">
                <a:solidFill>
                  <a:schemeClr val="tx1"/>
                </a:solidFill>
                <a:effectLst/>
                <a:latin typeface="+mn-lt"/>
                <a:ea typeface="+mn-ea"/>
                <a:cs typeface="+mn-cs"/>
              </a:rPr>
              <a:t>a procédure d’approbation</a:t>
            </a:r>
            <a:r>
              <a:rPr lang="fr-CA" sz="1200" b="0" i="0" u="none" strike="noStrike" kern="1200" baseline="0" dirty="0">
                <a:solidFill>
                  <a:schemeClr val="tx1"/>
                </a:solidFill>
                <a:effectLst/>
                <a:latin typeface="+mn-lt"/>
                <a:ea typeface="+mn-ea"/>
                <a:cs typeface="+mn-cs"/>
              </a:rPr>
              <a:t> relève de chaque ministère</a:t>
            </a:r>
            <a:r>
              <a:rPr lang="fr-CA" sz="1200" b="0" i="0" u="none" strike="noStrike" kern="1200" dirty="0">
                <a:solidFill>
                  <a:schemeClr val="tx1"/>
                </a:solidFill>
                <a:effectLst/>
                <a:latin typeface="+mn-lt"/>
                <a:ea typeface="+mn-ea"/>
                <a:cs typeface="+mn-cs"/>
              </a:rPr>
              <a:t>.  </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7</a:t>
            </a:fld>
            <a:endParaRPr lang="en-CA"/>
          </a:p>
        </p:txBody>
      </p:sp>
    </p:spTree>
    <p:extLst>
      <p:ext uri="{BB962C8B-B14F-4D97-AF65-F5344CB8AC3E}">
        <p14:creationId xmlns:p14="http://schemas.microsoft.com/office/powerpoint/2010/main" val="3967061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smtClean="0"/>
              <a:t>Vous voulez en savoir davantage sur ce sujet, contacter l’équipe du service à la clientèle de la PGF</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8</a:t>
            </a:fld>
            <a:endParaRPr lang="en-CA"/>
          </a:p>
        </p:txBody>
      </p:sp>
    </p:spTree>
    <p:extLst>
      <p:ext uri="{BB962C8B-B14F-4D97-AF65-F5344CB8AC3E}">
        <p14:creationId xmlns:p14="http://schemas.microsoft.com/office/powerpoint/2010/main" val="1202982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87150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188380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695600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a:t>Click to edit Master title style</a:t>
            </a:r>
            <a:endParaRPr lang="en-CA"/>
          </a:p>
        </p:txBody>
      </p:sp>
    </p:spTree>
    <p:extLst>
      <p:ext uri="{BB962C8B-B14F-4D97-AF65-F5344CB8AC3E}">
        <p14:creationId xmlns:p14="http://schemas.microsoft.com/office/powerpoint/2010/main" val="2555379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77085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39573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418655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066392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a:solidFill>
                  <a:schemeClr val="bg1"/>
                </a:solidFill>
              </a:rPr>
              <a:t>NRCan.fgp-pgf.RNCan@canada.ca</a:t>
            </a: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3.m4a"/><Relationship Id="rId7" Type="http://schemas.openxmlformats.org/officeDocument/2006/relationships/image" Target="../media/image5.png"/><Relationship Id="rId2" Type="http://schemas.microsoft.com/office/2007/relationships/media" Target="../media/media3.m4a"/><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4.m4a"/><Relationship Id="rId7" Type="http://schemas.openxmlformats.org/officeDocument/2006/relationships/image" Target="../media/image5.png"/><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6.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5.m4a"/><Relationship Id="rId7" Type="http://schemas.openxmlformats.org/officeDocument/2006/relationships/image" Target="../media/image5.png"/><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7.pn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6.m4a"/><Relationship Id="rId7" Type="http://schemas.openxmlformats.org/officeDocument/2006/relationships/image" Target="../media/image5.png"/><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image" Target="../media/image8.pn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7.m4a"/><Relationship Id="rId7" Type="http://schemas.openxmlformats.org/officeDocument/2006/relationships/image" Target="../media/image5.png"/><Relationship Id="rId2" Type="http://schemas.microsoft.com/office/2007/relationships/media" Target="../media/media7.m4a"/><Relationship Id="rId1" Type="http://schemas.openxmlformats.org/officeDocument/2006/relationships/tags" Target="../tags/tag5.xml"/><Relationship Id="rId6" Type="http://schemas.openxmlformats.org/officeDocument/2006/relationships/image" Target="../media/image9.png"/><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1038225"/>
          </a:xfrm>
          <a:prstGeom prst="rect">
            <a:avLst/>
          </a:prstGeom>
          <a:noFill/>
          <a:ln w="9525">
            <a:noFill/>
            <a:miter lim="800000"/>
            <a:headEnd/>
            <a:tailEnd/>
          </a:ln>
        </p:spPr>
        <p:txBody>
          <a:bodyPr/>
          <a:lstStyle/>
          <a:p>
            <a:pPr algn="ctr">
              <a:spcBef>
                <a:spcPct val="20000"/>
              </a:spcBef>
            </a:pPr>
            <a:r>
              <a:rPr lang="fr-FR" sz="2800" b="1" dirty="0"/>
              <a:t>Se préparer à la </a:t>
            </a:r>
            <a:r>
              <a:rPr lang="fr-FR" sz="2800" b="1" dirty="0" smtClean="0"/>
              <a:t>publication</a:t>
            </a:r>
          </a:p>
          <a:p>
            <a:pPr algn="ctr">
              <a:spcBef>
                <a:spcPct val="20000"/>
              </a:spcBef>
            </a:pPr>
            <a:r>
              <a:rPr lang="fr-FR" sz="2800" dirty="0" smtClean="0"/>
              <a:t>Liste </a:t>
            </a:r>
            <a:r>
              <a:rPr lang="fr-FR" sz="2800" dirty="0"/>
              <a:t>de </a:t>
            </a:r>
            <a:r>
              <a:rPr lang="fr-FR" sz="2800" dirty="0" smtClean="0"/>
              <a:t>vérification</a:t>
            </a:r>
            <a:endParaRPr lang="fr-CA" sz="2800" dirty="0"/>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39" y="357022"/>
            <a:ext cx="9180512" cy="271193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9169"/>
    </mc:Choice>
    <mc:Fallback xmlns="">
      <p:transition spd="slow" advTm="91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Pourquoi valider avant la demande de publication</a:t>
            </a:r>
          </a:p>
        </p:txBody>
      </p:sp>
      <p:sp>
        <p:nvSpPr>
          <p:cNvPr id="3" name="Espace réservé du contenu 2"/>
          <p:cNvSpPr>
            <a:spLocks noGrp="1"/>
          </p:cNvSpPr>
          <p:nvPr>
            <p:ph idx="1"/>
          </p:nvPr>
        </p:nvSpPr>
        <p:spPr/>
        <p:txBody>
          <a:bodyPr/>
          <a:lstStyle/>
          <a:p>
            <a:r>
              <a:rPr lang="fr-CA" dirty="0"/>
              <a:t>La vérification avant publication vise à s’assurer du respect des normes de publication du ministère</a:t>
            </a:r>
          </a:p>
          <a:p>
            <a:r>
              <a:rPr lang="fr-CA" dirty="0"/>
              <a:t>Une liste de vérification est suggérée dans l’Aide pour les contributeurs</a:t>
            </a:r>
            <a:endParaRPr lang="fr-CA" dirty="0">
              <a:highlight>
                <a:srgbClr val="FFFF00"/>
              </a:highlight>
            </a:endParaRPr>
          </a:p>
          <a:p>
            <a:pPr marL="0" indent="0" algn="ctr">
              <a:buNone/>
            </a:pPr>
            <a:r>
              <a:rPr lang="en-CA" sz="2800" i="1" dirty="0">
                <a:solidFill>
                  <a:schemeClr val="tx2">
                    <a:lumMod val="40000"/>
                    <a:lumOff val="60000"/>
                  </a:schemeClr>
                </a:solidFill>
              </a:rPr>
              <a:t>//gcgeo.gc.ca/fr/listeVerificationPublication.html</a:t>
            </a:r>
            <a:endParaRPr lang="fr-CA" sz="2800" i="1" dirty="0">
              <a:solidFill>
                <a:schemeClr val="tx2">
                  <a:lumMod val="40000"/>
                  <a:lumOff val="60000"/>
                </a:schemeClr>
              </a:solidFill>
            </a:endParaRP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895972561"/>
      </p:ext>
    </p:extLst>
  </p:cSld>
  <p:clrMapOvr>
    <a:masterClrMapping/>
  </p:clrMapOvr>
  <mc:AlternateContent xmlns:mc="http://schemas.openxmlformats.org/markup-compatibility/2006" xmlns:p14="http://schemas.microsoft.com/office/powerpoint/2010/main">
    <mc:Choice Requires="p14">
      <p:transition spd="slow" p14:dur="2000" advTm="40892"/>
    </mc:Choice>
    <mc:Fallback xmlns="">
      <p:transition spd="slow" advTm="408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p:ext uri="{3A86A75C-4F4B-4683-9AE1-C65F6400EC91}">
      <p14:laserTraceLst xmlns:p14="http://schemas.microsoft.com/office/powerpoint/2010/main">
        <p14:tracePtLst>
          <p14:tracePt t="16134" x="12700" y="1574800"/>
          <p14:tracePt t="16142" x="19050" y="1568450"/>
          <p14:tracePt t="16155" x="19050" y="1562100"/>
          <p14:tracePt t="16172" x="25400" y="1562100"/>
          <p14:tracePt t="16188" x="31750" y="1562100"/>
          <p14:tracePt t="16205" x="38100" y="1555750"/>
          <p14:tracePt t="16222" x="44450" y="1555750"/>
          <p14:tracePt t="16238" x="63500" y="1555750"/>
          <p14:tracePt t="16255" x="69850" y="1549400"/>
          <p14:tracePt t="16271" x="88900" y="1543050"/>
          <p14:tracePt t="16288" x="95250" y="1543050"/>
          <p14:tracePt t="16321" x="101600" y="1543050"/>
          <p14:tracePt t="16338" x="107950" y="1536700"/>
          <p14:tracePt t="16355" x="114300" y="1536700"/>
          <p14:tracePt t="16371" x="120650" y="1536700"/>
          <p14:tracePt t="16388" x="127000" y="1530350"/>
          <p14:tracePt t="16405" x="152400" y="1524000"/>
          <p14:tracePt t="16422" x="184150" y="1524000"/>
          <p14:tracePt t="16438" x="203200" y="1511300"/>
          <p14:tracePt t="16455" x="228600" y="1504950"/>
          <p14:tracePt t="16471" x="254000" y="1498600"/>
          <p14:tracePt t="16488" x="273050" y="1492250"/>
          <p14:tracePt t="16505" x="285750" y="1492250"/>
          <p14:tracePt t="16521" x="292100" y="1492250"/>
          <p14:tracePt t="16538" x="298450" y="1485900"/>
          <p14:tracePt t="16555" x="304800" y="1479550"/>
          <p14:tracePt t="16571" x="311150" y="1479550"/>
          <p14:tracePt t="16588" x="323850" y="1479550"/>
          <p14:tracePt t="16605" x="342900" y="1479550"/>
          <p14:tracePt t="16621" x="361950" y="1473200"/>
          <p14:tracePt t="16638" x="387350" y="1466850"/>
          <p14:tracePt t="16655" x="412750" y="1454150"/>
          <p14:tracePt t="16672" x="419100" y="1454150"/>
          <p14:tracePt t="16688" x="425450" y="1454150"/>
          <p14:tracePt t="16845" x="431800" y="1454150"/>
          <p14:tracePt t="16926" x="438150" y="1454150"/>
          <p14:tracePt t="16998" x="444500" y="1454150"/>
          <p14:tracePt t="17054" x="457200" y="1447800"/>
          <p14:tracePt t="17086" x="463550" y="1447800"/>
          <p14:tracePt t="17142" x="469900" y="1447800"/>
          <p14:tracePt t="17166" x="469900" y="1441450"/>
          <p14:tracePt t="17182" x="476250" y="1441450"/>
          <p14:tracePt t="17190" x="482600" y="1441450"/>
          <p14:tracePt t="17206" x="488950" y="1435100"/>
          <p14:tracePt t="17230" x="495300" y="1435100"/>
          <p14:tracePt t="17238" x="501650" y="1435100"/>
          <p14:tracePt t="17246" x="508000" y="1435100"/>
          <p14:tracePt t="17262" x="520700" y="1428750"/>
          <p14:tracePt t="17358" x="527050" y="1428750"/>
          <p14:tracePt t="17846" x="533400" y="1428750"/>
          <p14:tracePt t="20151" x="533400" y="1435100"/>
          <p14:tracePt t="23447" x="527050" y="1435100"/>
          <p14:tracePt t="23463" x="520700" y="1435100"/>
          <p14:tracePt t="23471" x="520700" y="1441450"/>
          <p14:tracePt t="23495" x="514350" y="1441450"/>
          <p14:tracePt t="23511" x="508000" y="1447800"/>
          <p14:tracePt t="23615" x="501650" y="1447800"/>
          <p14:tracePt t="24223" x="488950" y="1454150"/>
          <p14:tracePt t="24241" x="482600" y="1460500"/>
          <p14:tracePt t="24257" x="469900" y="1466850"/>
          <p14:tracePt t="24279" x="463550" y="1473200"/>
          <p14:tracePt t="24295" x="457200" y="1479550"/>
          <p14:tracePt t="24303" x="450850" y="1485900"/>
          <p14:tracePt t="24311" x="438150" y="1492250"/>
          <p14:tracePt t="24326" x="431800" y="1504950"/>
          <p14:tracePt t="24339" x="419100" y="1504950"/>
          <p14:tracePt t="24356" x="400050" y="1524000"/>
          <p14:tracePt t="24373" x="374650" y="1549400"/>
          <p14:tracePt t="24389" x="349250" y="1562100"/>
          <p14:tracePt t="24406" x="336550" y="1581150"/>
          <p14:tracePt t="24423" x="323850" y="1593850"/>
          <p14:tracePt t="24439" x="317500" y="1600200"/>
          <p14:tracePt t="24456" x="304800" y="1619250"/>
          <p14:tracePt t="24473" x="298450" y="1631950"/>
          <p14:tracePt t="24489" x="285750" y="1651000"/>
          <p14:tracePt t="24506" x="266700" y="1676400"/>
          <p14:tracePt t="24523" x="254000" y="1695450"/>
          <p14:tracePt t="24539" x="241300" y="1720850"/>
          <p14:tracePt t="24556" x="234950" y="1739900"/>
          <p14:tracePt t="24573" x="222250" y="1758950"/>
          <p14:tracePt t="24575" x="215900" y="1778000"/>
          <p14:tracePt t="24589" x="215900" y="1790700"/>
          <p14:tracePt t="24606" x="209550" y="1809750"/>
          <p14:tracePt t="24623" x="203200" y="1841500"/>
          <p14:tracePt t="24639" x="196850" y="1860550"/>
          <p14:tracePt t="24656" x="196850" y="1873250"/>
          <p14:tracePt t="24673" x="190500" y="1892300"/>
          <p14:tracePt t="24689" x="190500" y="1905000"/>
          <p14:tracePt t="24706" x="190500" y="1911350"/>
          <p14:tracePt t="24722" x="184150" y="1917700"/>
          <p14:tracePt t="24739" x="184150" y="1930400"/>
          <p14:tracePt t="24756" x="184150" y="1936750"/>
          <p14:tracePt t="24773" x="177800" y="1949450"/>
          <p14:tracePt t="24789" x="177800" y="1955800"/>
          <p14:tracePt t="24806" x="177800" y="1962150"/>
          <p14:tracePt t="24823" x="177800" y="1974850"/>
          <p14:tracePt t="24839" x="177800" y="1981200"/>
          <p14:tracePt t="24856" x="177800" y="1993900"/>
          <p14:tracePt t="24873" x="171450" y="2006600"/>
          <p14:tracePt t="24889" x="171450" y="2019300"/>
          <p14:tracePt t="24906" x="171450" y="2032000"/>
          <p14:tracePt t="24923" x="165100" y="2044700"/>
          <p14:tracePt t="24939" x="165100" y="2063750"/>
          <p14:tracePt t="24956" x="165100" y="2070100"/>
          <p14:tracePt t="24973" x="165100" y="2082800"/>
          <p14:tracePt t="24989" x="165100" y="2101850"/>
          <p14:tracePt t="25006" x="165100" y="2127250"/>
          <p14:tracePt t="25023" x="165100" y="2171700"/>
          <p14:tracePt t="25039" x="165100" y="2197100"/>
          <p14:tracePt t="25056" x="165100" y="2228850"/>
          <p14:tracePt t="25073" x="165100" y="2254250"/>
          <p14:tracePt t="25089" x="165100" y="2286000"/>
          <p14:tracePt t="25106" x="165100" y="2305050"/>
          <p14:tracePt t="25123" x="171450" y="2324100"/>
          <p14:tracePt t="25139" x="177800" y="2330450"/>
          <p14:tracePt t="25156" x="177800" y="2343150"/>
          <p14:tracePt t="25173" x="184150" y="2355850"/>
          <p14:tracePt t="25189" x="190500" y="2368550"/>
          <p14:tracePt t="25206" x="190500" y="2381250"/>
          <p14:tracePt t="25223" x="203200" y="2419350"/>
          <p14:tracePt t="25239" x="209550" y="2444750"/>
          <p14:tracePt t="25256" x="222250" y="2463800"/>
          <p14:tracePt t="25273" x="222250" y="2489200"/>
          <p14:tracePt t="25289" x="228600" y="2501900"/>
          <p14:tracePt t="25306" x="234950" y="2520950"/>
          <p14:tracePt t="25323" x="241300" y="2533650"/>
          <p14:tracePt t="25339" x="247650" y="2546350"/>
          <p14:tracePt t="25356" x="260350" y="2571750"/>
          <p14:tracePt t="25373" x="266700" y="2584450"/>
          <p14:tracePt t="25389" x="279400" y="2609850"/>
          <p14:tracePt t="25406" x="292100" y="2628900"/>
          <p14:tracePt t="25423" x="311150" y="2654300"/>
          <p14:tracePt t="25439" x="317500" y="2673350"/>
          <p14:tracePt t="25456" x="317500" y="2679700"/>
          <p14:tracePt t="25473" x="323850" y="2692400"/>
          <p14:tracePt t="25489" x="323850" y="2698750"/>
          <p14:tracePt t="25506" x="330200" y="2705100"/>
          <p14:tracePt t="25523" x="336550" y="2711450"/>
          <p14:tracePt t="25539" x="336550" y="2717800"/>
          <p14:tracePt t="25556" x="336550" y="2724150"/>
          <p14:tracePt t="25589" x="342900" y="2736850"/>
          <p14:tracePt t="25607" x="342900" y="2743200"/>
          <p14:tracePt t="25623" x="349250" y="2749550"/>
          <p14:tracePt t="25639" x="349250" y="2762250"/>
          <p14:tracePt t="25656" x="355600" y="2768600"/>
          <p14:tracePt t="25673" x="361950" y="2774950"/>
          <p14:tracePt t="25689" x="361950" y="2781300"/>
          <p14:tracePt t="25723" x="361950" y="2787650"/>
          <p14:tracePt t="25739" x="368300" y="2800350"/>
          <p14:tracePt t="25756" x="374650" y="2813050"/>
          <p14:tracePt t="25773" x="387350" y="2832100"/>
          <p14:tracePt t="25789" x="393700" y="2851150"/>
          <p14:tracePt t="25806" x="400050" y="2863850"/>
          <p14:tracePt t="25823" x="406400" y="2876550"/>
          <p14:tracePt t="25839" x="406400" y="2882900"/>
          <p14:tracePt t="25856" x="406400" y="2889250"/>
          <p14:tracePt t="25873" x="412750" y="2895600"/>
          <p14:tracePt t="25951" x="419100" y="2901950"/>
          <p14:tracePt t="25999" x="419100" y="2908300"/>
          <p14:tracePt t="26023" x="425450" y="2914650"/>
          <p14:tracePt t="26071" x="425450" y="2921000"/>
          <p14:tracePt t="26143" x="425450" y="2927350"/>
          <p14:tracePt t="26167" x="431800" y="2927350"/>
          <p14:tracePt t="26191" x="431800" y="2933700"/>
          <p14:tracePt t="26503" x="438150" y="2940050"/>
          <p14:tracePt t="26511" x="444500" y="2940050"/>
          <p14:tracePt t="26527" x="444500" y="2946400"/>
          <p14:tracePt t="27327" x="444500" y="2952750"/>
          <p14:tracePt t="27367" x="438150" y="2959100"/>
          <p14:tracePt t="27399" x="438150" y="2965450"/>
          <p14:tracePt t="27431" x="438150" y="2971800"/>
          <p14:tracePt t="27447" x="431800" y="2978150"/>
          <p14:tracePt t="27471" x="431800" y="2990850"/>
          <p14:tracePt t="27487" x="425450" y="2990850"/>
          <p14:tracePt t="27511" x="419100" y="2997200"/>
          <p14:tracePt t="27559" x="419100" y="3003550"/>
          <p14:tracePt t="27599" x="419100" y="3009900"/>
          <p14:tracePt t="27607" x="412750" y="3016250"/>
          <p14:tracePt t="27639" x="406400" y="3022600"/>
          <p14:tracePt t="27655" x="400050" y="3035300"/>
          <p14:tracePt t="27671" x="400050" y="3041650"/>
          <p14:tracePt t="27679" x="400050" y="3048000"/>
          <p14:tracePt t="27690" x="393700" y="3054350"/>
          <p14:tracePt t="27706" x="387350" y="3067050"/>
          <p14:tracePt t="27723" x="387350" y="3073400"/>
          <p14:tracePt t="27740" x="381000" y="3092450"/>
          <p14:tracePt t="27756" x="374650" y="3098800"/>
          <p14:tracePt t="27773" x="374650" y="3111500"/>
          <p14:tracePt t="27790" x="368300" y="3117850"/>
          <p14:tracePt t="27806" x="368300" y="3124200"/>
          <p14:tracePt t="27895" x="368300" y="3130550"/>
          <p14:tracePt t="27935" x="368300" y="3136900"/>
          <p14:tracePt t="27951" x="368300" y="3143250"/>
          <p14:tracePt t="27967" x="361950" y="3149600"/>
          <p14:tracePt t="27999" x="361950" y="3155950"/>
          <p14:tracePt t="28024" x="361950" y="3162300"/>
          <p14:tracePt t="28031" x="361950" y="3168650"/>
          <p14:tracePt t="28040" x="361950" y="3175000"/>
          <p14:tracePt t="28056" x="361950" y="3181350"/>
          <p14:tracePt t="28073" x="361950" y="3194050"/>
          <p14:tracePt t="28090" x="361950" y="3206750"/>
          <p14:tracePt t="28106" x="361950" y="3213100"/>
          <p14:tracePt t="28123" x="361950" y="3238500"/>
          <p14:tracePt t="28140" x="355600" y="3251200"/>
          <p14:tracePt t="28156" x="355600" y="3270250"/>
          <p14:tracePt t="28173" x="349250" y="3295650"/>
          <p14:tracePt t="28190" x="349250" y="3327400"/>
          <p14:tracePt t="28206" x="342900" y="3352800"/>
          <p14:tracePt t="28223" x="342900" y="3384550"/>
          <p14:tracePt t="28240" x="342900" y="3409950"/>
          <p14:tracePt t="28256" x="342900" y="3422650"/>
          <p14:tracePt t="28273" x="342900" y="3435350"/>
          <p14:tracePt t="28290" x="342900" y="3441700"/>
          <p14:tracePt t="28306" x="342900" y="3454400"/>
          <p14:tracePt t="28323" x="342900" y="3467100"/>
          <p14:tracePt t="28340" x="342900" y="3479800"/>
          <p14:tracePt t="28356" x="349250" y="3498850"/>
          <p14:tracePt t="28373" x="349250" y="3505200"/>
          <p14:tracePt t="28390" x="355600" y="3511550"/>
          <p14:tracePt t="28406" x="361950" y="3517900"/>
          <p14:tracePt t="28423" x="368300" y="3530600"/>
          <p14:tracePt t="28440" x="374650" y="3543300"/>
          <p14:tracePt t="28456" x="381000" y="3562350"/>
          <p14:tracePt t="28473" x="393700" y="3587750"/>
          <p14:tracePt t="28490" x="400050" y="3606800"/>
          <p14:tracePt t="28506" x="412750" y="3632200"/>
          <p14:tracePt t="28523" x="419100" y="3651250"/>
          <p14:tracePt t="28540" x="431800" y="3676650"/>
          <p14:tracePt t="28556" x="444500" y="3695700"/>
          <p14:tracePt t="28573" x="457200" y="3721100"/>
          <p14:tracePt t="28590" x="469900" y="3746500"/>
          <p14:tracePt t="28607" x="476250" y="3752850"/>
          <p14:tracePt t="28623" x="482600" y="3771900"/>
          <p14:tracePt t="28640" x="488950" y="3784600"/>
          <p14:tracePt t="28656" x="488950" y="3790950"/>
          <p14:tracePt t="28673" x="495300" y="3797300"/>
          <p14:tracePt t="28695" x="495300" y="3803650"/>
          <p14:tracePt t="28712" x="501650" y="3803650"/>
          <p14:tracePt t="28723" x="508000" y="3816350"/>
          <p14:tracePt t="28751" x="514350" y="3822700"/>
          <p14:tracePt t="28775" x="520700" y="3829050"/>
          <p14:tracePt t="28791" x="527050" y="3829050"/>
          <p14:tracePt t="28799" x="533400" y="3835400"/>
          <p14:tracePt t="28815" x="539750" y="3841750"/>
          <p14:tracePt t="28831" x="546100" y="3848100"/>
          <p14:tracePt t="28847" x="552450" y="3848100"/>
          <p14:tracePt t="28871" x="552450" y="3854450"/>
          <p14:tracePt t="28895" x="558800" y="3854450"/>
          <p14:tracePt t="28911" x="558800" y="3860800"/>
          <p14:tracePt t="28927" x="565150" y="3867150"/>
          <p14:tracePt t="28935" x="565150" y="3873500"/>
          <p14:tracePt t="28951" x="571500" y="3873500"/>
          <p14:tracePt t="28959" x="577850" y="3886200"/>
          <p14:tracePt t="28983" x="584200" y="3892550"/>
          <p14:tracePt t="28999" x="590550" y="3898900"/>
          <p14:tracePt t="29008" x="596900" y="3905250"/>
          <p14:tracePt t="29031" x="603250" y="3911600"/>
          <p14:tracePt t="29047" x="609600" y="3911600"/>
          <p14:tracePt t="29056" x="609600" y="3917950"/>
          <p14:tracePt t="29073" x="615950" y="3917950"/>
          <p14:tracePt t="29090" x="622300" y="3924300"/>
          <p14:tracePt t="29123" x="628650" y="3930650"/>
          <p14:tracePt t="29160" x="635000" y="3937000"/>
          <p14:tracePt t="29176" x="641350" y="3937000"/>
          <p14:tracePt t="29207" x="647700" y="3943350"/>
          <p14:tracePt t="29240" x="654050" y="3943350"/>
          <p14:tracePt t="29296" x="660400" y="3943350"/>
          <p14:tracePt t="29304" x="660400" y="3949700"/>
          <p14:tracePt t="29336" x="673100" y="3956050"/>
          <p14:tracePt t="29375" x="679450" y="3962400"/>
          <p14:tracePt t="29408" x="685800" y="3962400"/>
          <p14:tracePt t="29424" x="692150" y="3968750"/>
          <p14:tracePt t="29456" x="698500" y="3975100"/>
          <p14:tracePt t="29471" x="704850" y="3975100"/>
          <p14:tracePt t="29479" x="711200" y="3975100"/>
          <p14:tracePt t="29504" x="717550" y="3981450"/>
          <p14:tracePt t="29536" x="723900" y="3981450"/>
          <p14:tracePt t="29560" x="736600" y="3987800"/>
          <p14:tracePt t="29600" x="742950" y="3994150"/>
          <p14:tracePt t="29632" x="749300" y="3994150"/>
          <p14:tracePt t="29656" x="749300" y="4000500"/>
          <p14:tracePt t="29672" x="755650" y="4000500"/>
          <p14:tracePt t="29704" x="762000" y="4000500"/>
          <p14:tracePt t="29736" x="768350" y="4006850"/>
          <p14:tracePt t="29752" x="774700" y="4006850"/>
          <p14:tracePt t="29776" x="781050" y="4013200"/>
          <p14:tracePt t="29792" x="787400" y="4013200"/>
          <p14:tracePt t="29800" x="793750" y="4019550"/>
          <p14:tracePt t="29832" x="800100" y="4019550"/>
          <p14:tracePt t="29840" x="800100" y="4025900"/>
          <p14:tracePt t="29864" x="806450" y="4025900"/>
          <p14:tracePt t="29888" x="812800" y="4025900"/>
          <p14:tracePt t="29904" x="819150" y="4025900"/>
          <p14:tracePt t="29928" x="825500" y="4032250"/>
          <p14:tracePt t="29944" x="831850" y="4032250"/>
          <p14:tracePt t="29952" x="838200" y="4038600"/>
          <p14:tracePt t="29992" x="844550" y="4038600"/>
          <p14:tracePt t="30016" x="850900" y="4038600"/>
          <p14:tracePt t="30072" x="857250" y="4038600"/>
          <p14:tracePt t="31887" x="863600" y="4038600"/>
          <p14:tracePt t="35977" x="857250" y="4032250"/>
          <p14:tracePt t="36801" x="850900" y="4032250"/>
          <p14:tracePt t="36810" x="850900" y="4025900"/>
          <p14:tracePt t="36849" x="844550" y="4025900"/>
          <p14:tracePt t="36904" x="838200" y="4025900"/>
          <p14:tracePt t="36936" x="831850" y="4025900"/>
          <p14:tracePt t="36960" x="825500" y="4025900"/>
          <p14:tracePt t="36968" x="819150" y="4025900"/>
          <p14:tracePt t="36976" x="812800" y="4019550"/>
          <p14:tracePt t="36993" x="806450" y="4019550"/>
          <p14:tracePt t="37007" x="793750" y="4019550"/>
          <p14:tracePt t="37025" x="787400" y="4019550"/>
          <p14:tracePt t="37041" x="774700" y="4019550"/>
          <p14:tracePt t="37057" x="768350" y="4019550"/>
          <p14:tracePt t="37074" x="762000" y="4019550"/>
          <p14:tracePt t="37091" x="749300" y="4019550"/>
          <p14:tracePt t="37107" x="736600" y="4013200"/>
          <p14:tracePt t="37124" x="723900" y="4013200"/>
          <p14:tracePt t="37141" x="698500" y="4013200"/>
          <p14:tracePt t="37157" x="679450" y="4013200"/>
          <p14:tracePt t="37174" x="647700" y="4013200"/>
          <p14:tracePt t="37191" x="571500" y="4000500"/>
          <p14:tracePt t="37193" x="520700" y="3994150"/>
          <p14:tracePt t="37207" x="469900" y="3987800"/>
          <p14:tracePt t="37224" x="336550" y="3975100"/>
          <p14:tracePt t="37241" x="254000" y="3975100"/>
          <p14:tracePt t="37257" x="190500" y="3975100"/>
          <p14:tracePt t="37274" x="146050" y="3962400"/>
          <p14:tracePt t="37291" x="114300" y="3956050"/>
          <p14:tracePt t="37307" x="82550" y="3956050"/>
          <p14:tracePt t="37324" x="57150" y="3949700"/>
          <p14:tracePt t="37341" x="25400" y="3949700"/>
        </p14:tracePtLst>
      </p14:laserTrace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Liste de vérification – En général</a:t>
            </a:r>
          </a:p>
        </p:txBody>
      </p:sp>
      <p:pic>
        <p:nvPicPr>
          <p:cNvPr id="7" name="Image 6"/>
          <p:cNvPicPr>
            <a:picLocks noChangeAspect="1"/>
          </p:cNvPicPr>
          <p:nvPr/>
        </p:nvPicPr>
        <p:blipFill rotWithShape="1">
          <a:blip r:embed="rId6"/>
          <a:srcRect l="22419" t="43485" r="36764" b="32026"/>
          <a:stretch/>
        </p:blipFill>
        <p:spPr>
          <a:xfrm>
            <a:off x="371533" y="1340769"/>
            <a:ext cx="8448939" cy="3168352"/>
          </a:xfrm>
          <a:prstGeom prst="rect">
            <a:avLst/>
          </a:prstGeom>
        </p:spPr>
      </p:pic>
      <p:pic>
        <p:nvPicPr>
          <p:cNvPr id="1026"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7078" y="2132856"/>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7632" y="3278846"/>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5278" y="3655926"/>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7632" y="2711089"/>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1361437907"/>
      </p:ext>
    </p:extLst>
  </p:cSld>
  <p:clrMapOvr>
    <a:masterClrMapping/>
  </p:clrMapOvr>
  <mc:AlternateContent xmlns:mc="http://schemas.openxmlformats.org/markup-compatibility/2006" xmlns:p14="http://schemas.microsoft.com/office/powerpoint/2010/main">
    <mc:Choice Requires="p14">
      <p:transition p14:dur="10" advTm="26211"/>
    </mc:Choice>
    <mc:Fallback xmlns="">
      <p:transition advTm="262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Liste de vérification – Information sur les Données</a:t>
            </a:r>
          </a:p>
        </p:txBody>
      </p:sp>
      <p:pic>
        <p:nvPicPr>
          <p:cNvPr id="4" name="Image 3"/>
          <p:cNvPicPr>
            <a:picLocks noChangeAspect="1"/>
          </p:cNvPicPr>
          <p:nvPr/>
        </p:nvPicPr>
        <p:blipFill rotWithShape="1">
          <a:blip r:embed="rId6"/>
          <a:srcRect l="21650" t="42440" r="36726" b="26960"/>
          <a:stretch/>
        </p:blipFill>
        <p:spPr>
          <a:xfrm>
            <a:off x="251520" y="1268760"/>
            <a:ext cx="8619780" cy="3960440"/>
          </a:xfrm>
          <a:prstGeom prst="rect">
            <a:avLst/>
          </a:prstGeom>
        </p:spPr>
      </p:pic>
      <p:pic>
        <p:nvPicPr>
          <p:cNvPr id="5"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552" y="2060848"/>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552" y="2636912"/>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552" y="3005260"/>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2452" y="3581323"/>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2452" y="4147832"/>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2452" y="4533446"/>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2177363440"/>
      </p:ext>
    </p:extLst>
  </p:cSld>
  <p:clrMapOvr>
    <a:masterClrMapping/>
  </p:clrMapOvr>
  <mc:AlternateContent xmlns:mc="http://schemas.openxmlformats.org/markup-compatibility/2006" xmlns:p14="http://schemas.microsoft.com/office/powerpoint/2010/main">
    <mc:Choice Requires="p14">
      <p:transition spd="slow" p14:dur="2000" advTm="29404"/>
    </mc:Choice>
    <mc:Fallback xmlns="">
      <p:transition spd="slow" advTm="294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100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nodeType="afterEffect">
                                  <p:stCondLst>
                                    <p:cond delay="100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Liste de vérification – Distribution</a:t>
            </a:r>
          </a:p>
        </p:txBody>
      </p:sp>
      <p:pic>
        <p:nvPicPr>
          <p:cNvPr id="4" name="Image 3"/>
          <p:cNvPicPr>
            <a:picLocks noChangeAspect="1"/>
          </p:cNvPicPr>
          <p:nvPr/>
        </p:nvPicPr>
        <p:blipFill rotWithShape="1">
          <a:blip r:embed="rId6"/>
          <a:srcRect l="21650" t="33620" r="36613" b="27320"/>
          <a:stretch/>
        </p:blipFill>
        <p:spPr>
          <a:xfrm>
            <a:off x="256165" y="1124744"/>
            <a:ext cx="8459779" cy="4948172"/>
          </a:xfrm>
          <a:prstGeom prst="rect">
            <a:avLst/>
          </a:prstGeom>
        </p:spPr>
      </p:pic>
      <p:pic>
        <p:nvPicPr>
          <p:cNvPr id="5"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552" y="2030323"/>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552" y="2373029"/>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552" y="2756002"/>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552" y="3112527"/>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552" y="3688780"/>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552" y="4228343"/>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552" y="4787790"/>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2391" y="5347237"/>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533867937"/>
      </p:ext>
    </p:extLst>
  </p:cSld>
  <p:clrMapOvr>
    <a:masterClrMapping/>
  </p:clrMapOvr>
  <mc:AlternateContent xmlns:mc="http://schemas.openxmlformats.org/markup-compatibility/2006" xmlns:p14="http://schemas.microsoft.com/office/powerpoint/2010/main">
    <mc:Choice Requires="p14">
      <p:transition spd="slow" p14:dur="2000" advTm="59895"/>
    </mc:Choice>
    <mc:Fallback xmlns="">
      <p:transition spd="slow" advTm="598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Liste de vérification – 	Rendu du service 						cartographique</a:t>
            </a:r>
          </a:p>
        </p:txBody>
      </p:sp>
      <p:pic>
        <p:nvPicPr>
          <p:cNvPr id="4" name="Image 3"/>
          <p:cNvPicPr>
            <a:picLocks noChangeAspect="1"/>
          </p:cNvPicPr>
          <p:nvPr/>
        </p:nvPicPr>
        <p:blipFill rotWithShape="1">
          <a:blip r:embed="rId6"/>
          <a:srcRect l="22219" t="38660" r="36613" b="36140"/>
          <a:stretch/>
        </p:blipFill>
        <p:spPr>
          <a:xfrm>
            <a:off x="395536" y="1340768"/>
            <a:ext cx="8291264" cy="3171994"/>
          </a:xfrm>
          <a:prstGeom prst="rect">
            <a:avLst/>
          </a:prstGeom>
        </p:spPr>
      </p:pic>
      <p:pic>
        <p:nvPicPr>
          <p:cNvPr id="5"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552" y="1988840"/>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552" y="2348880"/>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2330" y="2719049"/>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2330" y="3079089"/>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2330" y="3428381"/>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2471" y="3996136"/>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2321449856"/>
      </p:ext>
    </p:extLst>
  </p:cSld>
  <p:clrMapOvr>
    <a:masterClrMapping/>
  </p:clrMapOvr>
  <mc:AlternateContent xmlns:mc="http://schemas.openxmlformats.org/markup-compatibility/2006" xmlns:p14="http://schemas.microsoft.com/office/powerpoint/2010/main">
    <mc:Choice Requires="p14">
      <p:transition spd="slow" p14:dur="2000" advTm="44477"/>
    </mc:Choice>
    <mc:Fallback xmlns="">
      <p:transition spd="slow" advTm="444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1000"/>
                                  </p:stCondLst>
                                  <p:childTnLst>
                                    <p:set>
                                      <p:cBhvr>
                                        <p:cTn id="25" dur="1" fill="hold">
                                          <p:stCondLst>
                                            <p:cond delay="0"/>
                                          </p:stCondLst>
                                        </p:cTn>
                                        <p:tgtEl>
                                          <p:spTgt spid="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0"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Liste de vérification – Licence</a:t>
            </a:r>
          </a:p>
        </p:txBody>
      </p:sp>
      <p:pic>
        <p:nvPicPr>
          <p:cNvPr id="4" name="Image 3"/>
          <p:cNvPicPr>
            <a:picLocks noChangeAspect="1"/>
          </p:cNvPicPr>
          <p:nvPr/>
        </p:nvPicPr>
        <p:blipFill rotWithShape="1">
          <a:blip r:embed="rId6"/>
          <a:srcRect l="21650" t="65120" r="36613" b="20465"/>
          <a:stretch/>
        </p:blipFill>
        <p:spPr>
          <a:xfrm>
            <a:off x="251520" y="1268761"/>
            <a:ext cx="8435280" cy="1820804"/>
          </a:xfrm>
          <a:prstGeom prst="rect">
            <a:avLst/>
          </a:prstGeom>
        </p:spPr>
      </p:pic>
      <p:pic>
        <p:nvPicPr>
          <p:cNvPr id="5"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552" y="2005556"/>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Résultats de recherche d'images pour « check mark transparent background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552" y="2593430"/>
            <a:ext cx="432048" cy="415431"/>
          </a:xfrm>
          <a:prstGeom prst="rect">
            <a:avLst/>
          </a:prstGeom>
          <a:noFill/>
          <a:extLst>
            <a:ext uri="{909E8E84-426E-40DD-AFC4-6F175D3DCCD1}">
              <a14:hiddenFill xmlns:a14="http://schemas.microsoft.com/office/drawing/2010/main">
                <a:solidFill>
                  <a:srgbClr val="FFFFFF"/>
                </a:solidFill>
              </a14:hiddenFill>
            </a:ext>
          </a:extLst>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37639561"/>
      </p:ext>
    </p:extLst>
  </p:cSld>
  <p:clrMapOvr>
    <a:masterClrMapping/>
  </p:clrMapOvr>
  <mc:AlternateContent xmlns:mc="http://schemas.openxmlformats.org/markup-compatibility/2006" xmlns:p14="http://schemas.microsoft.com/office/powerpoint/2010/main">
    <mc:Choice Requires="p14">
      <p:transition spd="slow" p14:dur="2000" advTm="32077"/>
    </mc:Choice>
    <mc:Fallback xmlns="">
      <p:transition spd="slow" advTm="320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100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sp>
        <p:nvSpPr>
          <p:cNvPr id="3" name="Espace réservé du contenu 2"/>
          <p:cNvSpPr>
            <a:spLocks noGrp="1"/>
          </p:cNvSpPr>
          <p:nvPr>
            <p:ph idx="1"/>
          </p:nvPr>
        </p:nvSpPr>
        <p:spPr/>
        <p:txBody>
          <a:bodyPr/>
          <a:lstStyle/>
          <a:p>
            <a:pPr marL="0" indent="0">
              <a:buNone/>
            </a:pPr>
            <a:endParaRPr lang="fr-CA" dirty="0"/>
          </a:p>
          <a:p>
            <a:pPr marL="0" indent="0">
              <a:buNone/>
            </a:pPr>
            <a:r>
              <a:rPr lang="fr-CA" dirty="0"/>
              <a:t>Vous </a:t>
            </a:r>
            <a:r>
              <a:rPr lang="fr-CA" dirty="0" smtClean="0"/>
              <a:t>voulez en savoir davantage …</a:t>
            </a:r>
            <a:endParaRPr lang="fr-CA" dirty="0"/>
          </a:p>
          <a:p>
            <a:pPr marL="0" indent="0">
              <a:buNone/>
            </a:pPr>
            <a:endParaRPr lang="fr-CA" dirty="0"/>
          </a:p>
          <a:p>
            <a:pPr marL="0" indent="0" algn="ctr">
              <a:buNone/>
            </a:pPr>
            <a:r>
              <a:rPr lang="fr-CA" dirty="0"/>
              <a:t>Contacter l’Équipe </a:t>
            </a:r>
            <a:r>
              <a:rPr lang="fr-CA" dirty="0" smtClean="0"/>
              <a:t>du </a:t>
            </a:r>
            <a:r>
              <a:rPr lang="fr-CA" dirty="0"/>
              <a:t>service à la clientèle</a:t>
            </a:r>
          </a:p>
          <a:p>
            <a:pPr marL="0" indent="0" algn="ctr">
              <a:buNone/>
            </a:pPr>
            <a:r>
              <a:rPr lang="fr-CA" dirty="0"/>
              <a:t>NRCan.fgp-pgf.RNCan@canada.ca</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852734445"/>
      </p:ext>
    </p:extLst>
  </p:cSld>
  <p:clrMapOvr>
    <a:masterClrMapping/>
  </p:clrMapOvr>
  <mc:AlternateContent xmlns:mc="http://schemas.openxmlformats.org/markup-compatibility/2006" xmlns:p14="http://schemas.microsoft.com/office/powerpoint/2010/main">
    <mc:Choice Requires="p14">
      <p:transition spd="slow" p14:dur="2000" advTm="10380"/>
    </mc:Choice>
    <mc:Fallback xmlns="">
      <p:transition spd="slow" advTm="10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TIMING" val="|6.6|6|6.4|5.1"/>
</p:tagLst>
</file>

<file path=ppt/tags/tag2.xml><?xml version="1.0" encoding="utf-8"?>
<p:tagLst xmlns:a="http://schemas.openxmlformats.org/drawingml/2006/main" xmlns:r="http://schemas.openxmlformats.org/officeDocument/2006/relationships" xmlns:p="http://schemas.openxmlformats.org/presentationml/2006/main">
  <p:tag name="TIMING" val="|7.3|6.6|6.4|4"/>
</p:tagLst>
</file>

<file path=ppt/tags/tag3.xml><?xml version="1.0" encoding="utf-8"?>
<p:tagLst xmlns:a="http://schemas.openxmlformats.org/drawingml/2006/main" xmlns:r="http://schemas.openxmlformats.org/officeDocument/2006/relationships" xmlns:p="http://schemas.openxmlformats.org/presentationml/2006/main">
  <p:tag name="TIMING" val="|5.3|8.8|4.2|10.9|8.4|2.8|8.6|3.9"/>
</p:tagLst>
</file>

<file path=ppt/tags/tag4.xml><?xml version="1.0" encoding="utf-8"?>
<p:tagLst xmlns:a="http://schemas.openxmlformats.org/drawingml/2006/main" xmlns:r="http://schemas.openxmlformats.org/officeDocument/2006/relationships" xmlns:p="http://schemas.openxmlformats.org/presentationml/2006/main">
  <p:tag name="TIMING" val="|10|7.3|3.1|4|10.6"/>
</p:tagLst>
</file>

<file path=ppt/tags/tag5.xml><?xml version="1.0" encoding="utf-8"?>
<p:tagLst xmlns:a="http://schemas.openxmlformats.org/drawingml/2006/main" xmlns:r="http://schemas.openxmlformats.org/officeDocument/2006/relationships" xmlns:p="http://schemas.openxmlformats.org/presentationml/2006/main">
  <p:tag name="TIMING" val="|10.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1165</TotalTime>
  <Words>343</Words>
  <Application>Microsoft Office PowerPoint</Application>
  <PresentationFormat>On-screen Show (4:3)</PresentationFormat>
  <Paragraphs>59</Paragraphs>
  <Slides>8</Slides>
  <Notes>8</Notes>
  <HiddenSlides>0</HiddenSlides>
  <MMClips>8</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ＭＳ Ｐゴシック</vt:lpstr>
      <vt:lpstr>Arial</vt:lpstr>
      <vt:lpstr>Calibri</vt:lpstr>
      <vt:lpstr>Tahoma</vt:lpstr>
      <vt:lpstr>Wingdings</vt:lpstr>
      <vt:lpstr>Office Theme</vt:lpstr>
      <vt:lpstr>PowerPoint Presentation</vt:lpstr>
      <vt:lpstr>Pourquoi valider avant la demande de publication</vt:lpstr>
      <vt:lpstr>Liste de vérification – En général</vt:lpstr>
      <vt:lpstr>Liste de vérification – Information sur les Données</vt:lpstr>
      <vt:lpstr>Liste de vérification – Distribution</vt:lpstr>
      <vt:lpstr>Liste de vérification –  Rendu du service       cartographique</vt:lpstr>
      <vt:lpstr>Liste de vérification – Licence</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Merry, Andrea</cp:lastModifiedBy>
  <cp:revision>129</cp:revision>
  <cp:lastPrinted>2017-09-18T18:27:15Z</cp:lastPrinted>
  <dcterms:created xsi:type="dcterms:W3CDTF">2015-09-10T13:46:21Z</dcterms:created>
  <dcterms:modified xsi:type="dcterms:W3CDTF">2018-03-06T19:38:57Z</dcterms:modified>
</cp:coreProperties>
</file>