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
  </p:notesMasterIdLst>
  <p:sldIdLst>
    <p:sldId id="256" r:id="rId3"/>
    <p:sldId id="258" r:id="rId4"/>
    <p:sldId id="259" r:id="rId5"/>
    <p:sldId id="260" r:id="rId6"/>
    <p:sldId id="261" r:id="rId7"/>
    <p:sldId id="262" r:id="rId8"/>
    <p:sldId id="263" r:id="rId9"/>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47C"/>
    <a:srgbClr val="FFFFCC"/>
    <a:srgbClr val="FFCC99"/>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0" autoAdjust="0"/>
    <p:restoredTop sz="73786" autoAdjust="0"/>
  </p:normalViewPr>
  <p:slideViewPr>
    <p:cSldViewPr>
      <p:cViewPr varScale="1">
        <p:scale>
          <a:sx n="80" d="100"/>
          <a:sy n="80" d="100"/>
        </p:scale>
        <p:origin x="798" y="102"/>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5693"/>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0138" y="696913"/>
            <a:ext cx="4657725" cy="3494087"/>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24086"/>
            <a:ext cx="5486400" cy="4191238"/>
          </a:xfrm>
          <a:prstGeom prst="rect">
            <a:avLst/>
          </a:prstGeom>
        </p:spPr>
        <p:txBody>
          <a:bodyPr vert="horz" lIns="92307" tIns="46153" rIns="92307" bIns="461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1" y="8846554"/>
            <a:ext cx="2971800" cy="465693"/>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46554"/>
            <a:ext cx="2971800" cy="465693"/>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Dans ce module, nous procéderons à la publication d’un enregistrement à partir du catalogue</a:t>
            </a:r>
            <a:endParaRPr lang="fr-CA" baseline="0"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337975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a:solidFill>
                  <a:schemeClr val="tx1"/>
                </a:solidFill>
                <a:effectLst/>
                <a:latin typeface="+mn-lt"/>
                <a:ea typeface="+mn-ea"/>
                <a:cs typeface="+mn-cs"/>
              </a:rPr>
              <a:t>Pour initier une demande de publication, les conditions suivantes doivent être rencontrés:</a:t>
            </a:r>
            <a:br>
              <a:rPr lang="fr-CA" sz="1200" b="0" i="0" u="none" strike="noStrike" kern="1200" dirty="0">
                <a:solidFill>
                  <a:schemeClr val="tx1"/>
                </a:solidFill>
                <a:effectLst/>
                <a:latin typeface="+mn-lt"/>
                <a:ea typeface="+mn-ea"/>
                <a:cs typeface="+mn-cs"/>
              </a:rPr>
            </a:br>
            <a:r>
              <a:rPr lang="fr-CA" sz="1200" b="0" i="0" u="none" strike="noStrike" kern="1200" dirty="0">
                <a:solidFill>
                  <a:schemeClr val="tx1"/>
                </a:solidFill>
                <a:effectLst/>
                <a:latin typeface="+mn-lt"/>
                <a:ea typeface="+mn-ea"/>
                <a:cs typeface="+mn-cs"/>
              </a:rPr>
              <a:t>1- </a:t>
            </a:r>
            <a:r>
              <a:rPr lang="fr-CA" sz="1200" b="0" i="0" u="none" strike="noStrike" kern="1200" dirty="0" smtClean="0">
                <a:solidFill>
                  <a:schemeClr val="tx1"/>
                </a:solidFill>
                <a:effectLst/>
                <a:latin typeface="+mn-lt"/>
                <a:ea typeface="+mn-ea"/>
                <a:cs typeface="+mn-cs"/>
              </a:rPr>
              <a:t>Seul </a:t>
            </a:r>
            <a:r>
              <a:rPr lang="fr-CA" sz="1200" b="0" i="0" u="none" strike="noStrike" kern="1200" dirty="0">
                <a:solidFill>
                  <a:schemeClr val="tx1"/>
                </a:solidFill>
                <a:effectLst/>
                <a:latin typeface="+mn-lt"/>
                <a:ea typeface="+mn-ea"/>
                <a:cs typeface="+mn-cs"/>
              </a:rPr>
              <a:t>l'éditeur </a:t>
            </a:r>
            <a:r>
              <a:rPr lang="fr-CA" sz="1200" b="0" i="0" u="none" strike="noStrike" kern="1200" dirty="0" smtClean="0">
                <a:solidFill>
                  <a:schemeClr val="tx1"/>
                </a:solidFill>
                <a:effectLst/>
                <a:latin typeface="+mn-lt"/>
                <a:ea typeface="+mn-ea"/>
                <a:cs typeface="+mn-cs"/>
              </a:rPr>
              <a:t>« Auteur » </a:t>
            </a:r>
            <a:r>
              <a:rPr lang="fr-CA" sz="1200" b="0" i="0" u="none" strike="noStrike" kern="1200" dirty="0">
                <a:solidFill>
                  <a:schemeClr val="tx1"/>
                </a:solidFill>
                <a:effectLst/>
                <a:latin typeface="+mn-lt"/>
                <a:ea typeface="+mn-ea"/>
                <a:cs typeface="+mn-cs"/>
              </a:rPr>
              <a:t>de la </a:t>
            </a:r>
            <a:r>
              <a:rPr lang="fr-CA" sz="1200" b="0" i="0" u="none" strike="noStrike" kern="1200" dirty="0" smtClean="0">
                <a:solidFill>
                  <a:schemeClr val="tx1"/>
                </a:solidFill>
                <a:effectLst/>
                <a:latin typeface="+mn-lt"/>
                <a:ea typeface="+mn-ea"/>
                <a:cs typeface="+mn-cs"/>
              </a:rPr>
              <a:t>métadonnées, et le réviseur de contenu de </a:t>
            </a:r>
            <a:r>
              <a:rPr lang="fr-CA" sz="1200" b="0" i="0" u="none" strike="noStrike" kern="1200" dirty="0">
                <a:solidFill>
                  <a:schemeClr val="tx1"/>
                </a:solidFill>
                <a:effectLst/>
                <a:latin typeface="+mn-lt"/>
                <a:ea typeface="+mn-ea"/>
                <a:cs typeface="+mn-cs"/>
              </a:rPr>
              <a:t>l'espace de </a:t>
            </a:r>
            <a:r>
              <a:rPr lang="fr-CA" sz="1200" b="0" i="0" u="none" strike="noStrike" kern="1200" dirty="0" smtClean="0">
                <a:solidFill>
                  <a:schemeClr val="tx1"/>
                </a:solidFill>
                <a:effectLst/>
                <a:latin typeface="+mn-lt"/>
                <a:ea typeface="+mn-ea"/>
                <a:cs typeface="+mn-cs"/>
              </a:rPr>
              <a:t>travail</a:t>
            </a:r>
            <a:r>
              <a:rPr lang="fr-CA" sz="1200" b="0" i="0" u="none" strike="noStrike" kern="1200" baseline="0" dirty="0" smtClean="0">
                <a:solidFill>
                  <a:schemeClr val="tx1"/>
                </a:solidFill>
                <a:effectLst/>
                <a:latin typeface="+mn-lt"/>
                <a:ea typeface="+mn-ea"/>
                <a:cs typeface="+mn-cs"/>
              </a:rPr>
              <a:t> </a:t>
            </a:r>
            <a:r>
              <a:rPr lang="fr-CA" sz="1200" b="0" i="0" u="none" strike="noStrike" kern="1200" dirty="0" smtClean="0">
                <a:solidFill>
                  <a:schemeClr val="tx1"/>
                </a:solidFill>
                <a:effectLst/>
                <a:latin typeface="+mn-lt"/>
                <a:ea typeface="+mn-ea"/>
                <a:cs typeface="+mn-cs"/>
              </a:rPr>
              <a:t>peuvent </a:t>
            </a:r>
            <a:r>
              <a:rPr lang="fr-CA" sz="1200" b="0" i="0" u="none" strike="noStrike" kern="1200" dirty="0">
                <a:solidFill>
                  <a:schemeClr val="tx1"/>
                </a:solidFill>
                <a:effectLst/>
                <a:latin typeface="+mn-lt"/>
                <a:ea typeface="+mn-ea"/>
                <a:cs typeface="+mn-cs"/>
              </a:rPr>
              <a:t>initier une demande de publication.  L'opération Publier </a:t>
            </a:r>
            <a:r>
              <a:rPr lang="fr-CA" sz="1200" b="0" i="0" u="none" strike="noStrike" kern="1200" dirty="0" smtClean="0">
                <a:solidFill>
                  <a:schemeClr val="tx1"/>
                </a:solidFill>
                <a:effectLst/>
                <a:latin typeface="+mn-lt"/>
                <a:ea typeface="+mn-ea"/>
                <a:cs typeface="+mn-cs"/>
              </a:rPr>
              <a:t>n’est disponible </a:t>
            </a:r>
            <a:r>
              <a:rPr lang="fr-CA" sz="1200" b="0" i="0" u="none" strike="noStrike" kern="1200" dirty="0">
                <a:solidFill>
                  <a:schemeClr val="tx1"/>
                </a:solidFill>
                <a:effectLst/>
                <a:latin typeface="+mn-lt"/>
                <a:ea typeface="+mn-ea"/>
                <a:cs typeface="+mn-cs"/>
              </a:rPr>
              <a:t>qu'à ces deux usagers.</a:t>
            </a:r>
            <a:br>
              <a:rPr lang="fr-CA" sz="1200" b="0" i="0" u="none" strike="noStrike" kern="1200" dirty="0">
                <a:solidFill>
                  <a:schemeClr val="tx1"/>
                </a:solidFill>
                <a:effectLst/>
                <a:latin typeface="+mn-lt"/>
                <a:ea typeface="+mn-ea"/>
                <a:cs typeface="+mn-cs"/>
              </a:rPr>
            </a:br>
            <a:r>
              <a:rPr lang="fr-CA" sz="1200" b="0" i="0" u="none" strike="noStrike" kern="1200" dirty="0">
                <a:solidFill>
                  <a:schemeClr val="tx1"/>
                </a:solidFill>
                <a:effectLst/>
                <a:latin typeface="+mn-lt"/>
                <a:ea typeface="+mn-ea"/>
                <a:cs typeface="+mn-cs"/>
              </a:rPr>
              <a:t>2- </a:t>
            </a:r>
            <a:r>
              <a:rPr lang="fr-CA" sz="1200" dirty="0" smtClean="0"/>
              <a:t>L’enregistrement doit être dans un état d’</a:t>
            </a:r>
            <a:r>
              <a:rPr lang="fr-CA" sz="1200" i="1" dirty="0" smtClean="0"/>
              <a:t>Ébauche</a:t>
            </a:r>
            <a:r>
              <a:rPr lang="fr-CA" sz="1200" dirty="0" smtClean="0"/>
              <a:t> ou </a:t>
            </a:r>
            <a:r>
              <a:rPr lang="fr-CA" sz="1200" i="1" dirty="0" smtClean="0"/>
              <a:t>Publiées et Ébauche</a:t>
            </a:r>
          </a:p>
          <a:p>
            <a:r>
              <a:rPr lang="fr-CA" sz="1200" b="0" i="0" u="none" strike="noStrike" kern="1200" dirty="0" smtClean="0">
                <a:solidFill>
                  <a:schemeClr val="tx1"/>
                </a:solidFill>
                <a:effectLst/>
                <a:latin typeface="+mn-lt"/>
                <a:ea typeface="+mn-ea"/>
                <a:cs typeface="+mn-cs"/>
              </a:rPr>
              <a:t>3- L’enregistrement de</a:t>
            </a:r>
            <a:r>
              <a:rPr lang="fr-CA" sz="1200" b="0" i="0" u="none" strike="noStrike" kern="1200" baseline="0" dirty="0" smtClean="0">
                <a:solidFill>
                  <a:schemeClr val="tx1"/>
                </a:solidFill>
                <a:effectLst/>
                <a:latin typeface="+mn-lt"/>
                <a:ea typeface="+mn-ea"/>
                <a:cs typeface="+mn-cs"/>
              </a:rPr>
              <a:t> </a:t>
            </a:r>
            <a:r>
              <a:rPr lang="fr-CA" sz="1200" b="0" i="0" u="none" strike="noStrike" kern="1200" dirty="0" smtClean="0">
                <a:solidFill>
                  <a:schemeClr val="tx1"/>
                </a:solidFill>
                <a:effectLst/>
                <a:latin typeface="+mn-lt"/>
                <a:ea typeface="+mn-ea"/>
                <a:cs typeface="+mn-cs"/>
              </a:rPr>
              <a:t>métadonnées </a:t>
            </a:r>
            <a:r>
              <a:rPr lang="fr-CA" sz="1200" b="0" i="0" u="none" strike="noStrike" kern="1200" dirty="0">
                <a:solidFill>
                  <a:schemeClr val="tx1"/>
                </a:solidFill>
                <a:effectLst/>
                <a:latin typeface="+mn-lt"/>
                <a:ea typeface="+mn-ea"/>
                <a:cs typeface="+mn-cs"/>
              </a:rPr>
              <a:t>doit être </a:t>
            </a:r>
            <a:r>
              <a:rPr lang="fr-CA" sz="1200" b="0" i="0" u="none" strike="noStrike" kern="1200" dirty="0" smtClean="0">
                <a:solidFill>
                  <a:schemeClr val="tx1"/>
                </a:solidFill>
                <a:effectLst/>
                <a:latin typeface="+mn-lt"/>
                <a:ea typeface="+mn-ea"/>
                <a:cs typeface="+mn-cs"/>
              </a:rPr>
              <a:t>valide.</a:t>
            </a:r>
            <a:r>
              <a:rPr lang="fr-CA" sz="1200" b="0" i="0" u="none" strike="noStrike" kern="1200" dirty="0">
                <a:solidFill>
                  <a:schemeClr val="tx1"/>
                </a:solidFill>
                <a:effectLst/>
                <a:latin typeface="+mn-lt"/>
                <a:ea typeface="+mn-ea"/>
                <a:cs typeface="+mn-cs"/>
              </a:rPr>
              <a:t/>
            </a:r>
            <a:br>
              <a:rPr lang="fr-CA" sz="1200" b="0" i="0" u="none" strike="noStrike" kern="1200" dirty="0">
                <a:solidFill>
                  <a:schemeClr val="tx1"/>
                </a:solidFill>
                <a:effectLst/>
                <a:latin typeface="+mn-lt"/>
                <a:ea typeface="+mn-ea"/>
                <a:cs typeface="+mn-cs"/>
              </a:rPr>
            </a:b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999938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smtClean="0"/>
              <a:t>En </a:t>
            </a:r>
            <a:r>
              <a:rPr lang="fr-CA" dirty="0"/>
              <a:t>tant qu’éditeur nous allons initier une demande de publication sur la PGF et Cartes</a:t>
            </a:r>
            <a:r>
              <a:rPr lang="fr-CA" baseline="0" dirty="0"/>
              <a:t> </a:t>
            </a:r>
            <a:r>
              <a:rPr lang="fr-CA" baseline="0" dirty="0" smtClean="0"/>
              <a:t>Ouvertes.</a:t>
            </a:r>
          </a:p>
          <a:p>
            <a:endParaRPr lang="fr-CA" baseline="0" dirty="0" smtClean="0"/>
          </a:p>
          <a:p>
            <a:r>
              <a:rPr lang="fr-CA" sz="1200" b="0" i="0" u="none" strike="noStrike" kern="1200" dirty="0" smtClean="0">
                <a:solidFill>
                  <a:schemeClr val="tx1"/>
                </a:solidFill>
                <a:effectLst/>
                <a:latin typeface="+mn-lt"/>
                <a:ea typeface="+mn-ea"/>
                <a:cs typeface="+mn-cs"/>
              </a:rPr>
              <a:t>Voici une métadonnée à l'état d'ébauche et dont je suis l’auteur.</a:t>
            </a:r>
            <a:r>
              <a:rPr lang="fr-CA" dirty="0" smtClean="0"/>
              <a:t> </a:t>
            </a:r>
            <a:r>
              <a:rPr lang="fr-CA" sz="1200" b="0" i="0" u="none" strike="noStrike" kern="1200" dirty="0" smtClean="0">
                <a:solidFill>
                  <a:schemeClr val="tx1"/>
                </a:solidFill>
                <a:effectLst/>
                <a:latin typeface="+mn-lt"/>
                <a:ea typeface="+mn-ea"/>
                <a:cs typeface="+mn-cs"/>
              </a:rPr>
              <a:t>En tant qu'éditeur, on sélectionne l'opération Publier et Soumettre.</a:t>
            </a:r>
            <a:r>
              <a:rPr lang="fr-CA" dirty="0" smtClean="0"/>
              <a:t> </a:t>
            </a:r>
            <a:r>
              <a:rPr lang="fr-CA" sz="1200" b="0" i="0" u="none" strike="noStrike" kern="1200" dirty="0" smtClean="0">
                <a:solidFill>
                  <a:schemeClr val="tx1"/>
                </a:solidFill>
                <a:effectLst/>
                <a:latin typeface="+mn-lt"/>
                <a:ea typeface="+mn-ea"/>
                <a:cs typeface="+mn-cs"/>
              </a:rPr>
              <a:t>L'emplacement de publication PGF est obligatoirement sélectionné.</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On sélectionnera aussi l'emplacement de publication </a:t>
            </a:r>
            <a:r>
              <a:rPr lang="fr-CA" sz="1200" b="0" i="0" u="none" strike="noStrike" kern="1200" dirty="0" err="1" smtClean="0">
                <a:solidFill>
                  <a:schemeClr val="tx1"/>
                </a:solidFill>
                <a:effectLst/>
                <a:latin typeface="+mn-lt"/>
                <a:ea typeface="+mn-ea"/>
                <a:cs typeface="+mn-cs"/>
              </a:rPr>
              <a:t>CartesOuvertes</a:t>
            </a:r>
            <a:r>
              <a:rPr lang="fr-CA" sz="1200" b="0" i="0" u="none" strike="noStrike" kern="1200" dirty="0" smtClean="0">
                <a:solidFill>
                  <a:schemeClr val="tx1"/>
                </a:solidFill>
                <a:effectLst/>
                <a:latin typeface="+mn-lt"/>
                <a:ea typeface="+mn-ea"/>
                <a:cs typeface="+mn-cs"/>
              </a:rPr>
              <a:t> - Formation</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et Soumettre la demande de publication.</a:t>
            </a:r>
          </a:p>
          <a:p>
            <a:r>
              <a:rPr lang="fr-CA" sz="1200" b="0" i="0" u="none" strike="noStrike" kern="1200" dirty="0" smtClean="0">
                <a:solidFill>
                  <a:schemeClr val="tx1"/>
                </a:solidFill>
                <a:effectLst/>
                <a:latin typeface="+mn-lt"/>
                <a:ea typeface="+mn-ea"/>
                <a:cs typeface="+mn-cs"/>
              </a:rPr>
              <a:t>Puisque 'une publication sur Cartes Ouvertes a été demandée, les termes et conditions de publication doivent être rencontrés. Après lecture, on doit accepter ces termes et conditions de publication.</a:t>
            </a:r>
            <a:r>
              <a:rPr lang="fr-CA" dirty="0" smtClean="0"/>
              <a:t> </a:t>
            </a:r>
            <a:r>
              <a:rPr lang="fr-CA" sz="1200" b="0" i="0" u="none" strike="noStrike" kern="1200" dirty="0" smtClean="0">
                <a:solidFill>
                  <a:schemeClr val="tx1"/>
                </a:solidFill>
                <a:effectLst/>
                <a:latin typeface="+mn-lt"/>
                <a:ea typeface="+mn-ea"/>
                <a:cs typeface="+mn-cs"/>
              </a:rPr>
              <a:t>On choisit le réviseur de contenu niveau 1</a:t>
            </a:r>
            <a:r>
              <a:rPr lang="fr-CA" sz="1200" b="0" i="0" u="none" strike="noStrike" kern="1200" baseline="0" dirty="0" smtClean="0">
                <a:solidFill>
                  <a:schemeClr val="tx1"/>
                </a:solidFill>
                <a:effectLst/>
                <a:latin typeface="+mn-lt"/>
                <a:ea typeface="+mn-ea"/>
                <a:cs typeface="+mn-cs"/>
              </a:rPr>
              <a:t> </a:t>
            </a:r>
            <a:r>
              <a:rPr lang="fr-CA" sz="1200" b="0" i="0" u="none" strike="noStrike" kern="1200" dirty="0" smtClean="0">
                <a:solidFill>
                  <a:schemeClr val="tx1"/>
                </a:solidFill>
                <a:effectLst/>
                <a:latin typeface="+mn-lt"/>
                <a:ea typeface="+mn-ea"/>
                <a:cs typeface="+mn-cs"/>
              </a:rPr>
              <a:t>et soumettre la demande de publication.</a:t>
            </a:r>
            <a:r>
              <a:rPr lang="fr-CA" dirty="0" smtClean="0"/>
              <a:t> </a:t>
            </a:r>
            <a:r>
              <a:rPr lang="fr-CA" sz="1200" b="0" i="0" u="none" strike="noStrike" kern="1200" dirty="0" smtClean="0">
                <a:solidFill>
                  <a:schemeClr val="tx1"/>
                </a:solidFill>
                <a:effectLst/>
                <a:latin typeface="+mn-lt"/>
                <a:ea typeface="+mn-ea"/>
                <a:cs typeface="+mn-cs"/>
              </a:rPr>
              <a:t>L'enregistrement est maintenant dans l'état correspondant à une publication en cours.</a:t>
            </a:r>
            <a:r>
              <a:rPr lang="fr-CA" dirty="0" smtClean="0"/>
              <a:t> </a:t>
            </a:r>
            <a:r>
              <a:rPr lang="fr-CA" sz="1200" b="0" i="0" u="none" strike="noStrike" kern="1200" dirty="0" smtClean="0">
                <a:solidFill>
                  <a:schemeClr val="tx1"/>
                </a:solidFill>
                <a:effectLst/>
                <a:latin typeface="+mn-lt"/>
                <a:ea typeface="+mn-ea"/>
                <a:cs typeface="+mn-cs"/>
              </a:rPr>
              <a:t>L'éditeur peut visualiser ses demandes de publication en cours, dans le menu Administration, sous Mes demandes de publication.</a:t>
            </a:r>
            <a:r>
              <a:rPr lang="fr-CA" dirty="0" smtClean="0"/>
              <a:t> </a:t>
            </a:r>
            <a:r>
              <a:rPr lang="fr-CA" sz="1200" b="0" i="0" u="none" strike="noStrike" kern="1200" dirty="0" smtClean="0">
                <a:solidFill>
                  <a:schemeClr val="tx1"/>
                </a:solidFill>
                <a:effectLst/>
                <a:latin typeface="+mn-lt"/>
                <a:ea typeface="+mn-ea"/>
                <a:cs typeface="+mn-cs"/>
              </a:rPr>
              <a:t>L'Éditeur peut aussi annuler la demande de publication tant qu'aucun réviseur de contenu n'a pris action sur la demande.</a:t>
            </a:r>
            <a:r>
              <a:rPr lang="fr-CA" dirty="0" smtClean="0"/>
              <a:t> L'enregistrement est donc en attente d’approbation niveau</a:t>
            </a:r>
            <a:r>
              <a:rPr lang="fr-CA" baseline="0" dirty="0" smtClean="0"/>
              <a:t> 1. </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706791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En tant que</a:t>
            </a:r>
            <a:r>
              <a:rPr lang="fr-CA" baseline="0" dirty="0"/>
              <a:t> réviseur de contenu, </a:t>
            </a:r>
            <a:r>
              <a:rPr lang="fr-CA" dirty="0"/>
              <a:t>nous allons accepter une demande de publication sur la PGF et recommander la</a:t>
            </a:r>
            <a:r>
              <a:rPr lang="fr-CA" baseline="0" dirty="0"/>
              <a:t> demande </a:t>
            </a:r>
            <a:r>
              <a:rPr lang="fr-CA" baseline="0" dirty="0" smtClean="0"/>
              <a:t>de publication </a:t>
            </a:r>
            <a:r>
              <a:rPr lang="fr-CA" baseline="0" dirty="0"/>
              <a:t>sur </a:t>
            </a:r>
            <a:r>
              <a:rPr lang="fr-CA" dirty="0"/>
              <a:t>Cartes</a:t>
            </a:r>
            <a:r>
              <a:rPr lang="fr-CA" baseline="0" dirty="0"/>
              <a:t> </a:t>
            </a:r>
            <a:r>
              <a:rPr lang="fr-CA" baseline="0" dirty="0" smtClean="0"/>
              <a:t>Ouvertes.</a:t>
            </a:r>
          </a:p>
          <a:p>
            <a:endParaRPr lang="fr-CA" baseline="0" dirty="0" smtClean="0"/>
          </a:p>
          <a:p>
            <a:r>
              <a:rPr lang="fr-CA" sz="1200" b="0" i="0" u="none" strike="noStrike" kern="1200" dirty="0" smtClean="0">
                <a:solidFill>
                  <a:schemeClr val="tx1"/>
                </a:solidFill>
                <a:effectLst/>
                <a:latin typeface="+mn-lt"/>
                <a:ea typeface="+mn-ea"/>
                <a:cs typeface="+mn-cs"/>
              </a:rPr>
              <a:t>Le réviseur de contenu niveau 1 a reçu par courriel la demande d'approbation pour les deux emplacements de publication;  PGF et Cartes Ouvertes. Le lien dans le courriel l'amènera à la page de publication.  Le réviseur de contenu peut aussi visualiser toutes les demandes de publication en cours. À partir du  menu Administration, sous Voir les demandes de publication, il aura accès aux demandes de publication en cours qui lui sont assignées. </a:t>
            </a:r>
            <a:r>
              <a:rPr lang="fr-CA" dirty="0" smtClean="0"/>
              <a:t> </a:t>
            </a:r>
            <a:r>
              <a:rPr lang="fr-CA" sz="1200" b="0" i="0" u="none" strike="noStrike" kern="1200" dirty="0" smtClean="0">
                <a:solidFill>
                  <a:schemeClr val="tx1"/>
                </a:solidFill>
                <a:effectLst/>
                <a:latin typeface="+mn-lt"/>
                <a:ea typeface="+mn-ea"/>
                <a:cs typeface="+mn-cs"/>
              </a:rPr>
              <a:t>Avant de poursuivre, le réviseur de contenu doit s'assurer que l'enregistrement répond aux exigences de publication.  La liste de vérification disponible dans l'aide au contributeur peut aider le réviseur de contenu. </a:t>
            </a:r>
            <a:r>
              <a:rPr lang="fr-CA" dirty="0" smtClean="0"/>
              <a:t> </a:t>
            </a:r>
            <a:r>
              <a:rPr lang="fr-CA" sz="1200" b="0" i="0" u="none" strike="noStrike" kern="1200" dirty="0" smtClean="0">
                <a:solidFill>
                  <a:schemeClr val="tx1"/>
                </a:solidFill>
                <a:effectLst/>
                <a:latin typeface="+mn-lt"/>
                <a:ea typeface="+mn-ea"/>
                <a:cs typeface="+mn-cs"/>
              </a:rPr>
              <a:t>Suite à la vérification, le réviseur de contenu niveau 1 doit traiter les deux demandes de publication, celle pour la PGF et celle pour Cartes Ouvertes.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Pour la demande de publication sur Cartes Ouvertes,  on doit choisir le réviseur de contenu niveau 2 parmi la liste déroulante.  On peut aussi ajouter un commentaire qui lui parviendra dans le courriel.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Le réviseur de contenu niveau 1 accepte (ou refuse) le demande de publication sur PGF et recommande la publication sur Cartes Ouvertes.</a:t>
            </a:r>
            <a:r>
              <a:rPr lang="fr-CA" dirty="0" smtClean="0"/>
              <a:t> </a:t>
            </a:r>
            <a:r>
              <a:rPr lang="fr-CA" sz="1200" b="0" i="0" u="none" strike="noStrike" kern="1200" dirty="0" smtClean="0">
                <a:solidFill>
                  <a:schemeClr val="tx1"/>
                </a:solidFill>
                <a:effectLst/>
                <a:latin typeface="+mn-lt"/>
                <a:ea typeface="+mn-ea"/>
                <a:cs typeface="+mn-cs"/>
              </a:rPr>
              <a:t> L’usager à l’origine de la demande de publication reçoit un message par courriel lui indiquant que sa demande a été acceptée (ou rejetée).</a:t>
            </a:r>
            <a:r>
              <a:rPr lang="fr-CA" dirty="0" smtClean="0"/>
              <a:t> </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1787004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En tant que réviseur de contenu niveau 2, nous allons accepter une demande de publication sur Cartes</a:t>
            </a:r>
            <a:r>
              <a:rPr lang="fr-CA" baseline="0" dirty="0"/>
              <a:t> </a:t>
            </a:r>
            <a:r>
              <a:rPr lang="fr-CA" baseline="0" dirty="0" smtClean="0"/>
              <a:t>Ouvertes.</a:t>
            </a:r>
          </a:p>
          <a:p>
            <a:endParaRPr lang="fr-CA" baseline="0" dirty="0" smtClean="0"/>
          </a:p>
          <a:p>
            <a:r>
              <a:rPr lang="fr-CA" sz="1200" b="0" i="0" u="none" strike="noStrike" kern="1200" dirty="0" smtClean="0">
                <a:solidFill>
                  <a:schemeClr val="tx1"/>
                </a:solidFill>
                <a:effectLst/>
                <a:latin typeface="+mn-lt"/>
                <a:ea typeface="+mn-ea"/>
                <a:cs typeface="+mn-cs"/>
              </a:rPr>
              <a:t>Pour la demande qui concerne la publication sur Cartes Ouvertes, le réviseur de contenu niveau 2 a reçu un courriel afin d'obtenir son approbation.</a:t>
            </a:r>
            <a:r>
              <a:rPr lang="fr-CA" dirty="0" smtClean="0"/>
              <a:t> </a:t>
            </a:r>
            <a:r>
              <a:rPr lang="fr-CA" sz="1200" b="0" i="0" u="none" strike="noStrike" kern="1200" dirty="0" smtClean="0">
                <a:solidFill>
                  <a:schemeClr val="tx1"/>
                </a:solidFill>
                <a:effectLst/>
                <a:latin typeface="+mn-lt"/>
                <a:ea typeface="+mn-ea"/>
                <a:cs typeface="+mn-cs"/>
              </a:rPr>
              <a:t>Le réviseur de contenu </a:t>
            </a:r>
            <a:r>
              <a:rPr lang="fr-CA" sz="1200" b="0" i="0" u="none" strike="noStrike" kern="1200" dirty="0" err="1" smtClean="0">
                <a:solidFill>
                  <a:schemeClr val="tx1"/>
                </a:solidFill>
                <a:effectLst/>
                <a:latin typeface="+mn-lt"/>
                <a:ea typeface="+mn-ea"/>
                <a:cs typeface="+mn-cs"/>
              </a:rPr>
              <a:t>niveu</a:t>
            </a:r>
            <a:r>
              <a:rPr lang="fr-CA" sz="1200" b="0" i="0" u="none" strike="noStrike" kern="1200" dirty="0" smtClean="0">
                <a:solidFill>
                  <a:schemeClr val="tx1"/>
                </a:solidFill>
                <a:effectLst/>
                <a:latin typeface="+mn-lt"/>
                <a:ea typeface="+mn-ea"/>
                <a:cs typeface="+mn-cs"/>
              </a:rPr>
              <a:t> 2 doit procéder à la vérification selon ces propres critères. </a:t>
            </a:r>
            <a:r>
              <a:rPr lang="fr-CA" dirty="0" smtClean="0"/>
              <a:t> </a:t>
            </a:r>
            <a:r>
              <a:rPr lang="fr-CA" sz="1200" b="0" i="0" u="none" strike="noStrike" kern="1200" dirty="0" smtClean="0">
                <a:solidFill>
                  <a:schemeClr val="tx1"/>
                </a:solidFill>
                <a:effectLst/>
                <a:latin typeface="+mn-lt"/>
                <a:ea typeface="+mn-ea"/>
                <a:cs typeface="+mn-cs"/>
              </a:rPr>
              <a:t>En tant que réviseur de contenu niveau 2, on accepte (ou refuse) la demande de publication. </a:t>
            </a:r>
            <a:endParaRPr lang="fr-CA" baseline="0" dirty="0" smtClean="0"/>
          </a:p>
          <a:p>
            <a:r>
              <a:rPr lang="fr-CA" dirty="0" smtClean="0"/>
              <a:t> </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4271059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u="none" strike="noStrike" kern="1200" dirty="0" smtClean="0">
                <a:solidFill>
                  <a:schemeClr val="tx1"/>
                </a:solidFill>
                <a:effectLst/>
                <a:latin typeface="+mn-lt"/>
                <a:ea typeface="+mn-ea"/>
                <a:cs typeface="+mn-cs"/>
              </a:rPr>
              <a:t>L’éditeur reçoit un courriel qui lui indique l’état de sa requête : acceptée ou rejetée. Le reviseur de contenu niveau 1 reçoit aussi le même message en copie conforme.</a:t>
            </a:r>
            <a:r>
              <a:rPr lang="fr-CA" dirty="0" smtClean="0"/>
              <a:t> </a:t>
            </a:r>
            <a:r>
              <a:rPr lang="fr-CA" sz="1200" b="0" i="0" u="none" strike="noStrike" kern="1200" dirty="0" smtClean="0">
                <a:solidFill>
                  <a:schemeClr val="tx1"/>
                </a:solidFill>
                <a:effectLst/>
                <a:latin typeface="+mn-lt"/>
                <a:ea typeface="+mn-ea"/>
                <a:cs typeface="+mn-cs"/>
              </a:rPr>
              <a:t>La demande de publication est complétée.  L‘état de l'enregistrement indique les endroits de publications (PGF et Carte Ouvertes, s'il y lieu).  </a:t>
            </a:r>
            <a:r>
              <a:rPr lang="fr-CA" dirty="0" smtClean="0"/>
              <a:t> </a:t>
            </a:r>
            <a:r>
              <a:rPr lang="fr-CA" sz="1200" b="0" i="0" u="none" strike="noStrike" kern="1200" dirty="0" smtClean="0">
                <a:solidFill>
                  <a:schemeClr val="tx1"/>
                </a:solidFill>
                <a:effectLst/>
                <a:latin typeface="+mn-lt"/>
                <a:ea typeface="+mn-ea"/>
                <a:cs typeface="+mn-cs"/>
              </a:rPr>
              <a:t>L'enregistrement est accessible de la PGF par un utilisateur non inscrit. </a:t>
            </a:r>
            <a:r>
              <a:rPr lang="fr-CA" dirty="0" smtClean="0"/>
              <a:t> </a:t>
            </a:r>
            <a:r>
              <a:rPr lang="fr-CA" sz="1200" b="0" i="0" u="none" strike="noStrike" kern="1200" dirty="0" smtClean="0">
                <a:solidFill>
                  <a:schemeClr val="tx1"/>
                </a:solidFill>
                <a:effectLst/>
                <a:latin typeface="+mn-lt"/>
                <a:ea typeface="+mn-ea"/>
                <a:cs typeface="+mn-cs"/>
              </a:rPr>
              <a:t>L'enregistrement devient aussi disponible sur le site de Cartes Ouvertes dans les 5 minutes qui suivront l'acceptation.</a:t>
            </a:r>
            <a:r>
              <a:rPr lang="fr-CA" dirty="0" smtClean="0"/>
              <a:t> </a:t>
            </a:r>
            <a:r>
              <a:rPr lang="fr-CA" sz="1200" b="0" i="0" u="none" strike="noStrike" kern="1200" dirty="0" smtClean="0">
                <a:solidFill>
                  <a:schemeClr val="tx1"/>
                </a:solidFill>
                <a:effectLst/>
                <a:latin typeface="+mn-lt"/>
                <a:ea typeface="+mn-ea"/>
                <a:cs typeface="+mn-cs"/>
              </a:rPr>
              <a:t>Si l'enregistrement n'apparaît pas sur le site de carte Ouvertes, aviser l’équipe de support aux contributeurs.</a:t>
            </a:r>
            <a:r>
              <a:rPr lang="fr-CA"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4157987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106506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87150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8838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695600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55537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77085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3957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865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6639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Line 9"/>
          <p:cNvSpPr>
            <a:spLocks noChangeShapeType="1"/>
          </p:cNvSpPr>
          <p:nvPr/>
        </p:nvSpPr>
        <p:spPr bwMode="auto">
          <a:xfrm>
            <a:off x="914400" y="1600200"/>
            <a:ext cx="7391400" cy="0"/>
          </a:xfrm>
          <a:prstGeom prst="line">
            <a:avLst/>
          </a:prstGeom>
          <a:noFill/>
          <a:ln w="28575">
            <a:solidFill>
              <a:schemeClr val="bg1"/>
            </a:solidFill>
            <a:round/>
            <a:headEnd/>
            <a:tailEnd/>
          </a:ln>
        </p:spPr>
        <p:txBody>
          <a:bodyPr/>
          <a:lstStyle/>
          <a:p>
            <a:pPr>
              <a:defRPr/>
            </a:pPr>
            <a:endParaRPr lang="en-US" dirty="0"/>
          </a:p>
        </p:txBody>
      </p:sp>
      <p:sp>
        <p:nvSpPr>
          <p:cNvPr id="5" name="Rectangle 7"/>
          <p:cNvSpPr>
            <a:spLocks noChangeArrowheads="1"/>
          </p:cNvSpPr>
          <p:nvPr/>
        </p:nvSpPr>
        <p:spPr bwMode="auto">
          <a:xfrm>
            <a:off x="0" y="6248400"/>
            <a:ext cx="9144000" cy="609600"/>
          </a:xfrm>
          <a:prstGeom prst="rect">
            <a:avLst/>
          </a:prstGeom>
          <a:solidFill>
            <a:schemeClr val="accent2"/>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6" name="Picture 8" descr="canada_w"/>
          <p:cNvPicPr>
            <a:picLocks noChangeAspect="1" noChangeArrowheads="1"/>
          </p:cNvPicPr>
          <p:nvPr/>
        </p:nvPicPr>
        <p:blipFill>
          <a:blip r:embed="rId2"/>
          <a:srcRect/>
          <a:stretch>
            <a:fillRect/>
          </a:stretch>
        </p:blipFill>
        <p:spPr bwMode="auto">
          <a:xfrm>
            <a:off x="7239000" y="6324600"/>
            <a:ext cx="1524000" cy="393700"/>
          </a:xfrm>
          <a:prstGeom prst="rect">
            <a:avLst/>
          </a:prstGeom>
          <a:noFill/>
          <a:ln w="9525">
            <a:noFill/>
            <a:miter lim="800000"/>
            <a:headEnd/>
            <a:tailEnd/>
          </a:ln>
        </p:spPr>
      </p:pic>
      <p:pic>
        <p:nvPicPr>
          <p:cNvPr id="7" name="Picture 9" descr="goc_fip_e_blk_55"/>
          <p:cNvPicPr>
            <a:picLocks noChangeAspect="1" noChangeArrowheads="1"/>
          </p:cNvPicPr>
          <p:nvPr/>
        </p:nvPicPr>
        <p:blipFill>
          <a:blip r:embed="rId3"/>
          <a:srcRect/>
          <a:stretch>
            <a:fillRect/>
          </a:stretch>
        </p:blipFill>
        <p:spPr bwMode="auto">
          <a:xfrm>
            <a:off x="228600" y="6400800"/>
            <a:ext cx="3124200" cy="234950"/>
          </a:xfrm>
          <a:prstGeom prst="rect">
            <a:avLst/>
          </a:prstGeom>
          <a:noFill/>
          <a:ln w="9525">
            <a:noFill/>
            <a:miter lim="800000"/>
            <a:headEnd/>
            <a:tailEnd/>
          </a:ln>
        </p:spPr>
      </p:pic>
      <p:sp>
        <p:nvSpPr>
          <p:cNvPr id="33797" name="Rectangle 5"/>
          <p:cNvSpPr>
            <a:spLocks noGrp="1" noChangeArrowheads="1"/>
          </p:cNvSpPr>
          <p:nvPr>
            <p:ph type="ctrTitle"/>
          </p:nvPr>
        </p:nvSpPr>
        <p:spPr>
          <a:xfrm>
            <a:off x="685800" y="3352800"/>
            <a:ext cx="7772400" cy="1085850"/>
          </a:xfrm>
        </p:spPr>
        <p:txBody>
          <a:bodyPr/>
          <a:lstStyle>
            <a:lvl1pPr algn="ctr">
              <a:defRPr sz="3200"/>
            </a:lvl1pPr>
          </a:lstStyle>
          <a:p>
            <a:pPr lvl="0"/>
            <a:r>
              <a:rPr lang="en-US" noProof="0"/>
              <a:t>Click to edit Master title style</a:t>
            </a:r>
          </a:p>
        </p:txBody>
      </p:sp>
      <p:sp>
        <p:nvSpPr>
          <p:cNvPr id="33798" name="Rectangle 6"/>
          <p:cNvSpPr>
            <a:spLocks noGrp="1" noChangeArrowheads="1"/>
          </p:cNvSpPr>
          <p:nvPr>
            <p:ph type="subTitle" idx="1"/>
          </p:nvPr>
        </p:nvSpPr>
        <p:spPr>
          <a:xfrm>
            <a:off x="685800" y="4419600"/>
            <a:ext cx="7772400" cy="1600200"/>
          </a:xfrm>
        </p:spPr>
        <p:txBody>
          <a:bodyPr/>
          <a:lstStyle>
            <a:lvl1pPr marL="0" indent="0" algn="ctr">
              <a:buFont typeface="Wingdings" pitchFamily="2" charset="2"/>
              <a:buNone/>
              <a:defRPr>
                <a:solidFill>
                  <a:schemeClr val="bg2"/>
                </a:solidFill>
              </a:defRPr>
            </a:lvl1pPr>
          </a:lstStyle>
          <a:p>
            <a:pPr lvl="0"/>
            <a:r>
              <a:rPr lang="en-US" noProof="0"/>
              <a:t>Click to edit Master subtitle style</a:t>
            </a:r>
          </a:p>
        </p:txBody>
      </p:sp>
      <p:sp>
        <p:nvSpPr>
          <p:cNvPr id="8" name="Footer Placeholder 1"/>
          <p:cNvSpPr>
            <a:spLocks noGrp="1"/>
          </p:cNvSpPr>
          <p:nvPr>
            <p:ph type="ftr" sz="quarter" idx="10"/>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pitchFamily="34" charset="0"/>
                <a:cs typeface="+mn-cs"/>
              </a:defRPr>
            </a:lvl1pPr>
          </a:lstStyle>
          <a:p>
            <a:pPr>
              <a:defRPr/>
            </a:pPr>
            <a:endParaRPr lang="en-US" dirty="0"/>
          </a:p>
        </p:txBody>
      </p:sp>
    </p:spTree>
    <p:extLst>
      <p:ext uri="{BB962C8B-B14F-4D97-AF65-F5344CB8AC3E}">
        <p14:creationId xmlns:p14="http://schemas.microsoft.com/office/powerpoint/2010/main" val="1303499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pPr>
              <a:defRPr/>
            </a:pPr>
            <a:fld id="{C0E0D42F-D95C-41A7-9EA8-FDED82D519DA}" type="slidenum">
              <a:rPr lang="en-US"/>
              <a:pPr>
                <a:defRPr/>
              </a:pPr>
              <a:t>‹#›</a:t>
            </a:fld>
            <a:endParaRPr lang="en-US" dirty="0"/>
          </a:p>
        </p:txBody>
      </p:sp>
      <p:sp>
        <p:nvSpPr>
          <p:cNvPr id="3" name="Date Placeholder 2"/>
          <p:cNvSpPr>
            <a:spLocks noGrp="1"/>
          </p:cNvSpPr>
          <p:nvPr>
            <p:ph type="dt" sz="half" idx="11"/>
          </p:nvPr>
        </p:nvSpPr>
        <p:spPr>
          <a:xfrm>
            <a:off x="0" y="6237288"/>
            <a:ext cx="2133600" cy="476250"/>
          </a:xfrm>
          <a:prstGeom prst="rect">
            <a:avLst/>
          </a:prstGeom>
        </p:spPr>
        <p:txBody>
          <a:bodyPr/>
          <a:lstStyle>
            <a:lvl1pPr>
              <a:defRPr>
                <a:solidFill>
                  <a:srgbClr val="000000"/>
                </a:solidFill>
                <a:latin typeface="Arial" pitchFamily="34" charset="0"/>
                <a:cs typeface="+mn-cs"/>
              </a:defRPr>
            </a:lvl1pPr>
          </a:lstStyle>
          <a:p>
            <a:pPr>
              <a:defRPr/>
            </a:pPr>
            <a:endParaRPr lang="en-CA" dirty="0"/>
          </a:p>
        </p:txBody>
      </p:sp>
      <p:sp>
        <p:nvSpPr>
          <p:cNvPr id="4" name="Footer Placeholder 3"/>
          <p:cNvSpPr>
            <a:spLocks noGrp="1"/>
          </p:cNvSpPr>
          <p:nvPr>
            <p:ph type="ftr" sz="quarter" idx="12"/>
          </p:nvPr>
        </p:nvSpPr>
        <p:spPr>
          <a:xfrm>
            <a:off x="2339975" y="6408738"/>
            <a:ext cx="2895600" cy="476250"/>
          </a:xfrm>
          <a:prstGeom prst="rect">
            <a:avLst/>
          </a:prstGeom>
        </p:spPr>
        <p:txBody>
          <a:bodyPr/>
          <a:lstStyle>
            <a:lvl1pPr>
              <a:defRPr>
                <a:solidFill>
                  <a:srgbClr val="000000"/>
                </a:solidFill>
                <a:latin typeface="Arial" pitchFamily="34" charset="0"/>
                <a:cs typeface="+mn-cs"/>
              </a:defRPr>
            </a:lvl1pPr>
          </a:lstStyle>
          <a:p>
            <a:pPr>
              <a:defRPr/>
            </a:pPr>
            <a:endParaRPr lang="en-CA" dirty="0"/>
          </a:p>
        </p:txBody>
      </p:sp>
    </p:spTree>
    <p:extLst>
      <p:ext uri="{BB962C8B-B14F-4D97-AF65-F5344CB8AC3E}">
        <p14:creationId xmlns:p14="http://schemas.microsoft.com/office/powerpoint/2010/main" val="69737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000000"/>
                </a:solidFill>
                <a:latin typeface="Arial" charset="0"/>
                <a:cs typeface="+mn-cs"/>
              </a:defRPr>
            </a:lvl1pPr>
          </a:lstStyle>
          <a:p>
            <a:pPr>
              <a:defRPr/>
            </a:pPr>
            <a:endParaRPr lang="en-CA"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000000"/>
                </a:solidFill>
                <a:latin typeface="Arial" charset="0"/>
                <a:cs typeface="+mn-cs"/>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9BA93479-80B2-4929-9655-4990D8911978}" type="slidenum">
              <a:rPr lang="en-CA"/>
              <a:pPr>
                <a:defRPr/>
              </a:pPr>
              <a:t>‹#›</a:t>
            </a:fld>
            <a:endParaRPr lang="en-CA" dirty="0"/>
          </a:p>
        </p:txBody>
      </p:sp>
    </p:spTree>
    <p:extLst>
      <p:ext uri="{BB962C8B-B14F-4D97-AF65-F5344CB8AC3E}">
        <p14:creationId xmlns:p14="http://schemas.microsoft.com/office/powerpoint/2010/main" val="2907230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CA"/>
          </a:p>
        </p:txBody>
      </p:sp>
      <p:sp>
        <p:nvSpPr>
          <p:cNvPr id="3" name="Espace réservé du numéro de diapositive 2"/>
          <p:cNvSpPr>
            <a:spLocks noGrp="1"/>
          </p:cNvSpPr>
          <p:nvPr>
            <p:ph type="sldNum" sz="quarter" idx="10"/>
          </p:nvPr>
        </p:nvSpPr>
        <p:spPr/>
        <p:txBody>
          <a:bodyPr/>
          <a:lstStyle>
            <a:lvl1pPr>
              <a:defRPr/>
            </a:lvl1pPr>
          </a:lstStyle>
          <a:p>
            <a:fld id="{28F845B4-83D0-4B98-B2C1-CE04ECA2E6A7}" type="slidenum">
              <a:rPr lang="en-US" altLang="fr-FR"/>
              <a:pPr/>
              <a:t>‹#›</a:t>
            </a:fld>
            <a:endParaRPr lang="en-US" altLang="fr-FR" dirty="0"/>
          </a:p>
        </p:txBody>
      </p:sp>
    </p:spTree>
    <p:extLst>
      <p:ext uri="{BB962C8B-B14F-4D97-AF65-F5344CB8AC3E}">
        <p14:creationId xmlns:p14="http://schemas.microsoft.com/office/powerpoint/2010/main" val="3562453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p:cNvSpPr>
            <a:spLocks noChangeArrowheads="1"/>
          </p:cNvSpPr>
          <p:nvPr/>
        </p:nvSpPr>
        <p:spPr bwMode="auto">
          <a:xfrm>
            <a:off x="2514600" y="0"/>
            <a:ext cx="3733800" cy="228600"/>
          </a:xfrm>
          <a:prstGeom prst="rect">
            <a:avLst/>
          </a:prstGeom>
          <a:solidFill>
            <a:srgbClr val="6496C8"/>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29" name="Rectangle 7"/>
          <p:cNvSpPr>
            <a:spLocks noChangeArrowheads="1"/>
          </p:cNvSpPr>
          <p:nvPr/>
        </p:nvSpPr>
        <p:spPr bwMode="auto">
          <a:xfrm>
            <a:off x="0" y="0"/>
            <a:ext cx="2895600" cy="228600"/>
          </a:xfrm>
          <a:prstGeom prst="rect">
            <a:avLst/>
          </a:prstGeom>
          <a:solidFill>
            <a:srgbClr val="12547C"/>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30" name="Rectangle 8"/>
          <p:cNvSpPr>
            <a:spLocks noChangeArrowheads="1"/>
          </p:cNvSpPr>
          <p:nvPr/>
        </p:nvSpPr>
        <p:spPr bwMode="auto">
          <a:xfrm>
            <a:off x="6019800" y="0"/>
            <a:ext cx="3124200" cy="228600"/>
          </a:xfrm>
          <a:prstGeom prst="rect">
            <a:avLst/>
          </a:prstGeom>
          <a:solidFill>
            <a:srgbClr val="A5C3CD"/>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1031" name="Rectangle 7"/>
          <p:cNvSpPr>
            <a:spLocks noChangeArrowheads="1"/>
          </p:cNvSpPr>
          <p:nvPr/>
        </p:nvSpPr>
        <p:spPr bwMode="auto">
          <a:xfrm>
            <a:off x="0" y="6248400"/>
            <a:ext cx="9144000" cy="609600"/>
          </a:xfrm>
          <a:prstGeom prst="rect">
            <a:avLst/>
          </a:prstGeom>
          <a:solidFill>
            <a:schemeClr val="accent2"/>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12296" name="Picture 8" descr="canada_w"/>
          <p:cNvPicPr>
            <a:picLocks noChangeAspect="1" noChangeArrowheads="1"/>
          </p:cNvPicPr>
          <p:nvPr/>
        </p:nvPicPr>
        <p:blipFill>
          <a:blip r:embed="rId6"/>
          <a:srcRect/>
          <a:stretch>
            <a:fillRect/>
          </a:stretch>
        </p:blipFill>
        <p:spPr bwMode="auto">
          <a:xfrm>
            <a:off x="7239000" y="6324600"/>
            <a:ext cx="1524000" cy="393700"/>
          </a:xfrm>
          <a:prstGeom prst="rect">
            <a:avLst/>
          </a:prstGeom>
          <a:noFill/>
          <a:ln w="9525">
            <a:noFill/>
            <a:miter lim="800000"/>
            <a:headEnd/>
            <a:tailEnd/>
          </a:ln>
        </p:spPr>
      </p:pic>
      <p:pic>
        <p:nvPicPr>
          <p:cNvPr id="12297" name="Picture 9" descr="goc_fip_e_blk_55"/>
          <p:cNvPicPr>
            <a:picLocks noChangeAspect="1" noChangeArrowheads="1"/>
          </p:cNvPicPr>
          <p:nvPr/>
        </p:nvPicPr>
        <p:blipFill>
          <a:blip r:embed="rId7"/>
          <a:srcRect/>
          <a:stretch>
            <a:fillRect/>
          </a:stretch>
        </p:blipFill>
        <p:spPr bwMode="auto">
          <a:xfrm>
            <a:off x="228600" y="6400800"/>
            <a:ext cx="3124200" cy="234950"/>
          </a:xfrm>
          <a:prstGeom prst="rect">
            <a:avLst/>
          </a:prstGeom>
          <a:noFill/>
          <a:ln w="9525">
            <a:noFill/>
            <a:miter lim="800000"/>
            <a:headEnd/>
            <a:tailEnd/>
          </a:ln>
        </p:spPr>
      </p:pic>
      <p:sp>
        <p:nvSpPr>
          <p:cNvPr id="7" name="Slide Number Placeholder 6"/>
          <p:cNvSpPr>
            <a:spLocks noGrp="1"/>
          </p:cNvSpPr>
          <p:nvPr>
            <p:ph type="sldNum" sz="quarter" idx="4"/>
          </p:nvPr>
        </p:nvSpPr>
        <p:spPr>
          <a:xfrm>
            <a:off x="3722688" y="6356350"/>
            <a:ext cx="2133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pitchFamily="34" charset="0"/>
                <a:cs typeface="+mn-cs"/>
              </a:defRPr>
            </a:lvl1pPr>
          </a:lstStyle>
          <a:p>
            <a:pPr>
              <a:defRPr/>
            </a:pPr>
            <a:fld id="{9D4D6887-8541-4007-A7DA-FB947AED6984}" type="slidenum">
              <a:rPr lang="en-US"/>
              <a:pPr>
                <a:defRPr/>
              </a:pPr>
              <a:t>‹#›</a:t>
            </a:fld>
            <a:endParaRPr lang="en-US" dirty="0"/>
          </a:p>
        </p:txBody>
      </p:sp>
    </p:spTree>
    <p:extLst>
      <p:ext uri="{BB962C8B-B14F-4D97-AF65-F5344CB8AC3E}">
        <p14:creationId xmlns:p14="http://schemas.microsoft.com/office/powerpoint/2010/main" val="965364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p:titleStyle>
    <p:bodyStyle>
      <a:lvl1pPr marL="342900" indent="-342900" algn="l" rtl="0" eaLnBrk="1" fontAlgn="base" hangingPunct="1">
        <a:spcBef>
          <a:spcPct val="20000"/>
        </a:spcBef>
        <a:spcAft>
          <a:spcPct val="0"/>
        </a:spcAft>
        <a:buClr>
          <a:srgbClr val="6496C8"/>
        </a:buClr>
        <a:buFont typeface="Wingdings" pitchFamily="2" charset="2"/>
        <a:buChar char="§"/>
        <a:defRPr sz="2400">
          <a:solidFill>
            <a:schemeClr val="tx1"/>
          </a:solidFill>
          <a:latin typeface="+mn-lt"/>
          <a:ea typeface="ＭＳ Ｐゴシック" charset="0"/>
          <a:cs typeface="+mn-cs"/>
        </a:defRPr>
      </a:lvl1pPr>
      <a:lvl2pPr marL="742950" indent="-285750" algn="l" rtl="0" eaLnBrk="1" fontAlgn="base" hangingPunct="1">
        <a:spcBef>
          <a:spcPct val="20000"/>
        </a:spcBef>
        <a:spcAft>
          <a:spcPct val="0"/>
        </a:spcAft>
        <a:buClr>
          <a:srgbClr val="6496C8"/>
        </a:buClr>
        <a:buFont typeface="Wingdings" pitchFamily="2" charset="2"/>
        <a:buChar char="§"/>
        <a:defRPr sz="2000">
          <a:solidFill>
            <a:schemeClr val="tx1"/>
          </a:solidFill>
          <a:latin typeface="+mn-lt"/>
          <a:ea typeface="ＭＳ Ｐゴシック" pitchFamily="34" charset="-128"/>
          <a:cs typeface="+mn-cs"/>
        </a:defRPr>
      </a:lvl2pPr>
      <a:lvl3pPr marL="1143000" indent="-228600" algn="l" rtl="0" eaLnBrk="1" fontAlgn="base" hangingPunct="1">
        <a:spcBef>
          <a:spcPct val="20000"/>
        </a:spcBef>
        <a:spcAft>
          <a:spcPct val="0"/>
        </a:spcAft>
        <a:buClr>
          <a:srgbClr val="6496C8"/>
        </a:buClr>
        <a:buFont typeface="Wingdings" pitchFamily="2" charset="2"/>
        <a:buChar char="§"/>
        <a:defRPr>
          <a:solidFill>
            <a:schemeClr val="tx1"/>
          </a:solidFill>
          <a:latin typeface="+mn-lt"/>
          <a:ea typeface="ＭＳ Ｐゴシック" pitchFamily="34" charset="-128"/>
          <a:cs typeface="+mn-cs"/>
        </a:defRPr>
      </a:lvl3pPr>
      <a:lvl4pPr marL="1600200" indent="-228600" algn="l" rtl="0" eaLnBrk="1" fontAlgn="base" hangingPunct="1">
        <a:spcBef>
          <a:spcPct val="20000"/>
        </a:spcBef>
        <a:spcAft>
          <a:spcPct val="0"/>
        </a:spcAft>
        <a:buClr>
          <a:srgbClr val="6496C8"/>
        </a:buClr>
        <a:buFont typeface="Wingdings" pitchFamily="2" charset="2"/>
        <a:buChar char="§"/>
        <a:defRPr sz="1600">
          <a:solidFill>
            <a:schemeClr val="tx1"/>
          </a:solidFill>
          <a:latin typeface="+mn-lt"/>
          <a:ea typeface="ＭＳ Ｐゴシック" pitchFamily="34" charset="-128"/>
          <a:cs typeface="+mn-cs"/>
        </a:defRPr>
      </a:lvl4pPr>
      <a:lvl5pPr marL="20574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ea typeface="ＭＳ Ｐゴシック" pitchFamily="34" charset="-128"/>
          <a:cs typeface="+mn-cs"/>
        </a:defRPr>
      </a:lvl5pPr>
      <a:lvl6pPr marL="25146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6pPr>
      <a:lvl7pPr marL="29718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7pPr>
      <a:lvl8pPr marL="34290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8pPr>
      <a:lvl9pPr marL="3886200" indent="-228600" algn="l" rtl="0" eaLnBrk="1" fontAlgn="base" hangingPunct="1">
        <a:spcBef>
          <a:spcPct val="20000"/>
        </a:spcBef>
        <a:spcAft>
          <a:spcPct val="0"/>
        </a:spcAft>
        <a:buClr>
          <a:srgbClr val="6496C8"/>
        </a:buClr>
        <a:buFont typeface="Wingdings" pitchFamily="2" charset="2"/>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4.mp4"/><Relationship Id="rId7"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video" Target="../media/media4.mp4"/></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6.mp4"/><Relationship Id="rId7" Type="http://schemas.openxmlformats.org/officeDocument/2006/relationships/image" Target="../media/image5.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video" Target="../media/media6.mp4"/></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mp4"/><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video" Target="../media/media8.mp4"/></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10.m4a"/><Relationship Id="rId7" Type="http://schemas.openxmlformats.org/officeDocument/2006/relationships/image" Target="../media/image9.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audio" Target="../media/media10.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fr-CA" sz="2800" b="1" dirty="0"/>
              <a:t>Publier</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8219"/>
    </mc:Choice>
    <mc:Fallback xmlns="">
      <p:transition spd="slow" advTm="82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Conditions pour initier une demande de publication</a:t>
            </a:r>
          </a:p>
        </p:txBody>
      </p:sp>
      <p:sp>
        <p:nvSpPr>
          <p:cNvPr id="3" name="Espace réservé du contenu 2"/>
          <p:cNvSpPr>
            <a:spLocks noGrp="1"/>
          </p:cNvSpPr>
          <p:nvPr>
            <p:ph idx="1"/>
          </p:nvPr>
        </p:nvSpPr>
        <p:spPr/>
        <p:txBody>
          <a:bodyPr/>
          <a:lstStyle/>
          <a:p>
            <a:pPr marL="514350" indent="-514350">
              <a:buFont typeface="+mj-lt"/>
              <a:buAutoNum type="arabicPeriod"/>
            </a:pPr>
            <a:r>
              <a:rPr lang="fr-CA" dirty="0"/>
              <a:t>Être l'éditeur </a:t>
            </a:r>
            <a:r>
              <a:rPr lang="fr-CA" dirty="0" smtClean="0"/>
              <a:t>« Auteur » </a:t>
            </a:r>
            <a:r>
              <a:rPr lang="fr-CA" dirty="0"/>
              <a:t>de </a:t>
            </a:r>
            <a:r>
              <a:rPr lang="fr-CA" dirty="0" smtClean="0"/>
              <a:t>l'enregistrement ou le réviseur de contenu</a:t>
            </a:r>
            <a:endParaRPr lang="fr-CA" dirty="0"/>
          </a:p>
          <a:p>
            <a:pPr marL="514350" indent="-514350">
              <a:buFont typeface="+mj-lt"/>
              <a:buAutoNum type="arabicPeriod"/>
            </a:pPr>
            <a:r>
              <a:rPr lang="fr-CA" dirty="0"/>
              <a:t>Statut de l’enregistrement : </a:t>
            </a:r>
            <a:r>
              <a:rPr lang="fr-CA" i="1" dirty="0" smtClean="0"/>
              <a:t>Ébauche</a:t>
            </a:r>
            <a:r>
              <a:rPr lang="fr-CA" dirty="0" smtClean="0"/>
              <a:t> </a:t>
            </a:r>
            <a:r>
              <a:rPr lang="fr-CA" dirty="0"/>
              <a:t>ou </a:t>
            </a:r>
            <a:r>
              <a:rPr lang="fr-CA" i="1" dirty="0"/>
              <a:t>Publiées et Ébauche</a:t>
            </a:r>
            <a:endParaRPr lang="fr-CA" dirty="0"/>
          </a:p>
          <a:p>
            <a:pPr marL="514350" indent="-514350">
              <a:buFont typeface="+mj-lt"/>
              <a:buAutoNum type="arabicPeriod"/>
            </a:pPr>
            <a:r>
              <a:rPr lang="fr-CA" dirty="0"/>
              <a:t>Métadonnées valides</a:t>
            </a:r>
          </a:p>
          <a:p>
            <a:pPr marL="514350" indent="-514350">
              <a:buFont typeface="+mj-lt"/>
              <a:buAutoNum type="arabicPeriod"/>
            </a:pPr>
            <a:endParaRPr lang="fr-CA"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73463350"/>
      </p:ext>
    </p:extLst>
  </p:cSld>
  <p:clrMapOvr>
    <a:masterClrMapping/>
  </p:clrMapOvr>
  <mc:AlternateContent xmlns:mc="http://schemas.openxmlformats.org/markup-compatibility/2006" xmlns:p14="http://schemas.microsoft.com/office/powerpoint/2010/main">
    <mc:Choice Requires="p14">
      <p:transition spd="slow" p14:dur="2000" advTm="32572"/>
    </mc:Choice>
    <mc:Fallback xmlns="">
      <p:transition spd="slow" advTm="32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0702" x="6350" y="1847850"/>
          <p14:tracePt t="10726" x="12700" y="1841500"/>
          <p14:tracePt t="10750" x="19050" y="1841500"/>
          <p14:tracePt t="10766" x="31750" y="1835150"/>
          <p14:tracePt t="10774" x="38100" y="1835150"/>
          <p14:tracePt t="10782" x="44450" y="1835150"/>
          <p14:tracePt t="10790" x="57150" y="1828800"/>
          <p14:tracePt t="10807" x="69850" y="1822450"/>
          <p14:tracePt t="10824" x="88900" y="1822450"/>
          <p14:tracePt t="10840" x="107950" y="1816100"/>
          <p14:tracePt t="10857" x="114300" y="1809750"/>
          <p14:tracePt t="10890" x="120650" y="1803400"/>
          <p14:tracePt t="10907" x="127000" y="1803400"/>
          <p14:tracePt t="10924" x="133350" y="1803400"/>
          <p14:tracePt t="10957" x="139700" y="1803400"/>
          <p14:tracePt t="10974" x="165100" y="1803400"/>
          <p14:tracePt t="10990" x="177800" y="1797050"/>
          <p14:tracePt t="11007" x="190500" y="1790700"/>
          <p14:tracePt t="11024" x="203200" y="1790700"/>
          <p14:tracePt t="11040" x="209550" y="1790700"/>
          <p14:tracePt t="11057" x="215900" y="1784350"/>
          <p14:tracePt t="11074" x="222250" y="1784350"/>
          <p14:tracePt t="11107" x="234950" y="1784350"/>
          <p14:tracePt t="11124" x="247650" y="1778000"/>
          <p14:tracePt t="11140" x="254000" y="1771650"/>
          <p14:tracePt t="11157" x="260350" y="1771650"/>
          <p14:tracePt t="11174" x="266700" y="1771650"/>
          <p14:tracePt t="11190" x="273050" y="1771650"/>
          <p14:tracePt t="11214" x="279400" y="1771650"/>
          <p14:tracePt t="11238" x="285750" y="1771650"/>
          <p14:tracePt t="11334" x="292100" y="1771650"/>
          <p14:tracePt t="11406" x="298450" y="1771650"/>
          <p14:tracePt t="11414" x="323850" y="1765300"/>
          <p14:tracePt t="11424" x="342900" y="1765300"/>
          <p14:tracePt t="11440" x="374650" y="1758950"/>
          <p14:tracePt t="11457" x="400050" y="1758950"/>
          <p14:tracePt t="11474" x="406400" y="1758950"/>
          <p14:tracePt t="11606" x="412750" y="1758950"/>
          <p14:tracePt t="11750" x="419100" y="1758950"/>
          <p14:tracePt t="11782" x="425450" y="1758950"/>
          <p14:tracePt t="11790" x="431800" y="1758950"/>
          <p14:tracePt t="11798" x="438150" y="1758950"/>
          <p14:tracePt t="11814" x="444500" y="1758950"/>
          <p14:tracePt t="11824" x="450850" y="1758950"/>
          <p14:tracePt t="11974" x="457200" y="1758950"/>
          <p14:tracePt t="11998" x="463550" y="1758950"/>
          <p14:tracePt t="12022" x="469900" y="1758950"/>
          <p14:tracePt t="12030" x="476250" y="1758950"/>
          <p14:tracePt t="12062" x="488950" y="1758950"/>
          <p14:tracePt t="12078" x="495300" y="1758950"/>
          <p14:tracePt t="12110" x="501650" y="1758950"/>
          <p14:tracePt t="12126" x="514350" y="1758950"/>
          <p14:tracePt t="12134" x="520700" y="1758950"/>
          <p14:tracePt t="12143" x="527050" y="1765300"/>
          <p14:tracePt t="12157" x="539750" y="1765300"/>
          <p14:tracePt t="12174" x="571500" y="1765300"/>
          <p14:tracePt t="12190" x="584200" y="1765300"/>
          <p14:tracePt t="12207" x="596900" y="1765300"/>
          <p14:tracePt t="12224" x="609600" y="1765300"/>
          <p14:tracePt t="12240" x="615950" y="1765300"/>
          <p14:tracePt t="12257" x="622300" y="1771650"/>
          <p14:tracePt t="12302" x="628650" y="1771650"/>
          <p14:tracePt t="12342" x="635000" y="1771650"/>
          <p14:tracePt t="12366" x="641350" y="1778000"/>
          <p14:tracePt t="12398" x="647700" y="1778000"/>
          <p14:tracePt t="12438" x="654050" y="1778000"/>
          <p14:tracePt t="12446" x="660400" y="1778000"/>
          <p14:tracePt t="12462" x="666750" y="1778000"/>
          <p14:tracePt t="12510" x="673100" y="1778000"/>
          <p14:tracePt t="12534" x="679450" y="1784350"/>
          <p14:tracePt t="12558" x="685800" y="1784350"/>
          <p14:tracePt t="12591" x="692150" y="1784350"/>
          <p14:tracePt t="17896" x="692150" y="1790700"/>
          <p14:tracePt t="17903" x="685800" y="1797050"/>
          <p14:tracePt t="17911" x="679450" y="1797050"/>
          <p14:tracePt t="17925" x="673100" y="1797050"/>
          <p14:tracePt t="17941" x="666750" y="1803400"/>
          <p14:tracePt t="17959" x="660400" y="1803400"/>
          <p14:tracePt t="17975" x="660400" y="1809750"/>
          <p14:tracePt t="17991" x="647700" y="1816100"/>
          <p14:tracePt t="18008" x="641350" y="1816100"/>
          <p14:tracePt t="18025" x="628650" y="1822450"/>
          <p14:tracePt t="18041" x="622300" y="1828800"/>
          <p14:tracePt t="18058" x="609600" y="1835150"/>
          <p14:tracePt t="18091" x="596900" y="1841500"/>
          <p14:tracePt t="18111" x="590550" y="1841500"/>
          <p14:tracePt t="18143" x="590550" y="1847850"/>
          <p14:tracePt t="22784" x="584200" y="1854200"/>
          <p14:tracePt t="22800" x="577850" y="1860550"/>
          <p14:tracePt t="22823" x="571500" y="1860550"/>
          <p14:tracePt t="23096" x="565150" y="1873250"/>
          <p14:tracePt t="23112" x="558800" y="1873250"/>
          <p14:tracePt t="23120" x="552450" y="1879600"/>
          <p14:tracePt t="23128" x="546100" y="1879600"/>
          <p14:tracePt t="23142" x="539750" y="1885950"/>
          <p14:tracePt t="23159" x="533400" y="1892300"/>
          <p14:tracePt t="23175" x="520700" y="1898650"/>
          <p14:tracePt t="23192" x="514350" y="1905000"/>
          <p14:tracePt t="23208" x="508000" y="1917700"/>
          <p14:tracePt t="23225" x="501650" y="1917700"/>
          <p14:tracePt t="23242" x="495300" y="1924050"/>
          <p14:tracePt t="23258" x="482600" y="1936750"/>
          <p14:tracePt t="23275" x="476250" y="1943100"/>
          <p14:tracePt t="23292" x="463550" y="1949450"/>
          <p14:tracePt t="23308" x="463550" y="1955800"/>
          <p14:tracePt t="23325" x="450850" y="1962150"/>
          <p14:tracePt t="23342" x="444500" y="1968500"/>
          <p14:tracePt t="23358" x="438150" y="1974850"/>
          <p14:tracePt t="23375" x="412750" y="1993900"/>
          <p14:tracePt t="23392" x="406400" y="2000250"/>
          <p14:tracePt t="23408" x="400050" y="2006600"/>
          <p14:tracePt t="23425" x="393700" y="2019300"/>
          <p14:tracePt t="23442" x="393700" y="2025650"/>
          <p14:tracePt t="23458" x="387350" y="2044700"/>
          <p14:tracePt t="23475" x="381000" y="2063750"/>
          <p14:tracePt t="23492" x="381000" y="2076450"/>
          <p14:tracePt t="23508" x="381000" y="2101850"/>
          <p14:tracePt t="23525" x="374650" y="2114550"/>
          <p14:tracePt t="23542" x="368300" y="2146300"/>
          <p14:tracePt t="23558" x="368300" y="2159000"/>
          <p14:tracePt t="23575" x="355600" y="2197100"/>
          <p14:tracePt t="23592" x="349250" y="2228850"/>
          <p14:tracePt t="23608" x="349250" y="2247900"/>
          <p14:tracePt t="23625" x="349250" y="2279650"/>
          <p14:tracePt t="23642" x="349250" y="2305050"/>
          <p14:tracePt t="23658" x="349250" y="2324100"/>
          <p14:tracePt t="23675" x="349250" y="2330450"/>
          <p14:tracePt t="23692" x="349250" y="2336800"/>
          <p14:tracePt t="23708" x="349250" y="2349500"/>
          <p14:tracePt t="23725" x="355600" y="2355850"/>
          <p14:tracePt t="23742" x="355600" y="2362200"/>
          <p14:tracePt t="23758" x="355600" y="2374900"/>
          <p14:tracePt t="23775" x="355600" y="2393950"/>
          <p14:tracePt t="23792" x="355600" y="2400300"/>
          <p14:tracePt t="23808" x="355600" y="2406650"/>
          <p14:tracePt t="23825" x="355600" y="2413000"/>
          <p14:tracePt t="23842" x="355600" y="2419350"/>
          <p14:tracePt t="23859" x="361950" y="2425700"/>
          <p14:tracePt t="23875" x="361950" y="2438400"/>
          <p14:tracePt t="23892" x="361950" y="2451100"/>
          <p14:tracePt t="23909" x="361950" y="2470150"/>
          <p14:tracePt t="23925" x="361950" y="2482850"/>
          <p14:tracePt t="23942" x="361950" y="2501900"/>
          <p14:tracePt t="23958" x="361950" y="2514600"/>
          <p14:tracePt t="23975" x="361950" y="2533650"/>
          <p14:tracePt t="23992" x="361950" y="2540000"/>
          <p14:tracePt t="24008" x="361950" y="2546350"/>
          <p14:tracePt t="24025" x="368300" y="2552700"/>
          <p14:tracePt t="24042" x="374650" y="2559050"/>
          <p14:tracePt t="24176" x="381000" y="2565400"/>
          <p14:tracePt t="24200" x="381000" y="2571750"/>
          <p14:tracePt t="24216" x="381000" y="2578100"/>
          <p14:tracePt t="24272" x="387350" y="2584450"/>
          <p14:tracePt t="24304" x="393700" y="2597150"/>
          <p14:tracePt t="24320" x="393700" y="2603500"/>
          <p14:tracePt t="24336" x="400050" y="2609850"/>
          <p14:tracePt t="24344" x="400050" y="2616200"/>
          <p14:tracePt t="24361" x="406400" y="2622550"/>
          <p14:tracePt t="24376" x="412750" y="2622550"/>
          <p14:tracePt t="24392" x="412750" y="2628900"/>
          <p14:tracePt t="24416" x="419100" y="2628900"/>
          <p14:tracePt t="24472" x="425450" y="2628900"/>
          <p14:tracePt t="24488" x="431800" y="2641600"/>
          <p14:tracePt t="24520" x="438150" y="2641600"/>
          <p14:tracePt t="24536" x="444500" y="2647950"/>
          <p14:tracePt t="24568" x="450850" y="2654300"/>
          <p14:tracePt t="24576" x="457200" y="2654300"/>
          <p14:tracePt t="24592" x="457200" y="2660650"/>
          <p14:tracePt t="24600" x="463550" y="2660650"/>
          <p14:tracePt t="24608" x="469900" y="2673350"/>
          <p14:tracePt t="24625" x="482600" y="2686050"/>
          <p14:tracePt t="24642" x="495300" y="2698750"/>
          <p14:tracePt t="24659" x="508000" y="2711450"/>
          <p14:tracePt t="24675" x="514350" y="2730500"/>
          <p14:tracePt t="24692" x="520700" y="2736850"/>
          <p14:tracePt t="24744" x="527050" y="2736850"/>
          <p14:tracePt t="24752" x="533400" y="2743200"/>
          <p14:tracePt t="24800" x="539750" y="2749550"/>
          <p14:tracePt t="24816" x="539750" y="2755900"/>
          <p14:tracePt t="24840" x="539750" y="2762250"/>
          <p14:tracePt t="24872" x="546100" y="2762250"/>
          <p14:tracePt t="24888" x="546100" y="2768600"/>
          <p14:tracePt t="24920" x="552450" y="2774950"/>
          <p14:tracePt t="24944" x="558800" y="2781300"/>
          <p14:tracePt t="24968" x="558800" y="2787650"/>
          <p14:tracePt t="24976" x="565150" y="2787650"/>
          <p14:tracePt t="24992" x="565150" y="2800350"/>
          <p14:tracePt t="25008" x="571500" y="2806700"/>
          <p14:tracePt t="25024" x="577850" y="2813050"/>
          <p14:tracePt t="25040" x="584200" y="2819400"/>
          <p14:tracePt t="25048" x="590550" y="2825750"/>
          <p14:tracePt t="25072" x="596900" y="2832100"/>
          <p14:tracePt t="25104" x="609600" y="2838450"/>
          <p14:tracePt t="25200" x="615950" y="2844800"/>
          <p14:tracePt t="25224" x="622300" y="2851150"/>
          <p14:tracePt t="25248" x="628650" y="2851150"/>
          <p14:tracePt t="25320" x="635000" y="2857500"/>
          <p14:tracePt t="25392" x="641350" y="2863850"/>
          <p14:tracePt t="25440" x="641350" y="2870200"/>
          <p14:tracePt t="25456" x="647700" y="2870200"/>
          <p14:tracePt t="25472" x="654050" y="2876550"/>
          <p14:tracePt t="25504" x="654050" y="2882900"/>
          <p14:tracePt t="25512" x="660400" y="2882900"/>
          <p14:tracePt t="25520" x="660400" y="2889250"/>
          <p14:tracePt t="25544" x="666750" y="2895600"/>
          <p14:tracePt t="25592" x="673100" y="2908300"/>
          <p14:tracePt t="26240" x="679450" y="2908300"/>
          <p14:tracePt t="26760" x="685800" y="2908300"/>
          <p14:tracePt t="28504" x="679450" y="2908300"/>
          <p14:tracePt t="28536" x="673100" y="2908300"/>
          <p14:tracePt t="28552" x="666750" y="2908300"/>
          <p14:tracePt t="28561" x="660400" y="2908300"/>
          <p14:tracePt t="28568" x="654050" y="2908300"/>
          <p14:tracePt t="28584" x="647700" y="2908300"/>
          <p14:tracePt t="28600" x="635000" y="2908300"/>
          <p14:tracePt t="28616" x="628650" y="2908300"/>
          <p14:tracePt t="28626" x="628650" y="2914650"/>
          <p14:tracePt t="28642" x="622300" y="2914650"/>
          <p14:tracePt t="28660" x="615950" y="2914650"/>
          <p14:tracePt t="28676" x="609600" y="2921000"/>
          <p14:tracePt t="28696" x="603250" y="2921000"/>
          <p14:tracePt t="28709" x="596900" y="2921000"/>
          <p14:tracePt t="28726" x="596900" y="2927350"/>
          <p14:tracePt t="28742" x="590550" y="2927350"/>
          <p14:tracePt t="28759" x="584200" y="2933700"/>
          <p14:tracePt t="28776" x="558800" y="2933700"/>
          <p14:tracePt t="28792" x="552450" y="2946400"/>
          <p14:tracePt t="28809" x="539750" y="2946400"/>
          <p14:tracePt t="28826" x="527050" y="2952750"/>
          <p14:tracePt t="28842" x="514350" y="2965450"/>
          <p14:tracePt t="28859" x="508000" y="2971800"/>
          <p14:tracePt t="28876" x="495300" y="2978150"/>
          <p14:tracePt t="28892" x="482600" y="2984500"/>
          <p14:tracePt t="28909" x="476250" y="2990850"/>
          <p14:tracePt t="28926" x="463550" y="3003550"/>
          <p14:tracePt t="28942" x="444500" y="3022600"/>
          <p14:tracePt t="28959" x="438150" y="3028950"/>
          <p14:tracePt t="28976" x="425450" y="3048000"/>
          <p14:tracePt t="28992" x="419100" y="3060700"/>
          <p14:tracePt t="29026" x="412750" y="3073400"/>
          <p14:tracePt t="29042" x="412750" y="3079750"/>
          <p14:tracePt t="29072" x="412750" y="3086100"/>
          <p14:tracePt t="29096" x="412750" y="3092450"/>
          <p14:tracePt t="29104" x="406400" y="3098800"/>
          <p14:tracePt t="29128" x="406400" y="3105150"/>
          <p14:tracePt t="29144" x="400050" y="3105150"/>
          <p14:tracePt t="29152" x="400050" y="3111500"/>
          <p14:tracePt t="29168" x="400050" y="3117850"/>
          <p14:tracePt t="29184" x="393700" y="3124200"/>
          <p14:tracePt t="29192" x="387350" y="3130550"/>
          <p14:tracePt t="29209" x="387350" y="3136900"/>
          <p14:tracePt t="29226" x="381000" y="3149600"/>
          <p14:tracePt t="29243" x="374650" y="3168650"/>
          <p14:tracePt t="29261" x="361950" y="3187700"/>
          <p14:tracePt t="29276" x="355600" y="3206750"/>
          <p14:tracePt t="29293" x="342900" y="3225800"/>
          <p14:tracePt t="29310" x="342900" y="3238500"/>
          <p14:tracePt t="29326" x="336550" y="3251200"/>
          <p14:tracePt t="29343" x="336550" y="3257550"/>
          <p14:tracePt t="29359" x="336550" y="3270250"/>
          <p14:tracePt t="29376" x="336550" y="3276600"/>
          <p14:tracePt t="29392" x="336550" y="3282950"/>
          <p14:tracePt t="29409" x="336550" y="3295650"/>
          <p14:tracePt t="29426" x="336550" y="3302000"/>
          <p14:tracePt t="29443" x="336550" y="3314700"/>
          <p14:tracePt t="29459" x="336550" y="3321050"/>
          <p14:tracePt t="29476" x="336550" y="3327400"/>
          <p14:tracePt t="29493" x="336550" y="3333750"/>
          <p14:tracePt t="29509" x="336550" y="3340100"/>
          <p14:tracePt t="29526" x="336550" y="3346450"/>
          <p14:tracePt t="29560" x="336550" y="3352800"/>
          <p14:tracePt t="29576" x="336550" y="3365500"/>
          <p14:tracePt t="29593" x="336550" y="3371850"/>
          <p14:tracePt t="29609" x="336550" y="3378200"/>
          <p14:tracePt t="29626" x="336550" y="3390900"/>
          <p14:tracePt t="29643" x="336550" y="3403600"/>
          <p14:tracePt t="29659" x="336550" y="3409950"/>
          <p14:tracePt t="29676" x="336550" y="3416300"/>
          <p14:tracePt t="29693" x="336550" y="3422650"/>
          <p14:tracePt t="29709" x="336550" y="3435350"/>
          <p14:tracePt t="29726" x="342900" y="3454400"/>
          <p14:tracePt t="29743" x="342900" y="3467100"/>
          <p14:tracePt t="29760" x="349250" y="3486150"/>
          <p14:tracePt t="29776" x="355600" y="3498850"/>
          <p14:tracePt t="29792" x="361950" y="3517900"/>
          <p14:tracePt t="29809" x="361950" y="3524250"/>
          <p14:tracePt t="29826" x="361950" y="3530600"/>
          <p14:tracePt t="29843" x="368300" y="3543300"/>
          <p14:tracePt t="29860" x="368300" y="3549650"/>
          <p14:tracePt t="29876" x="374650" y="3556000"/>
          <p14:tracePt t="29893" x="374650" y="3568700"/>
          <p14:tracePt t="29913" x="381000" y="3575050"/>
          <p14:tracePt t="29928" x="381000" y="3581400"/>
          <p14:tracePt t="29943" x="381000" y="3587750"/>
          <p14:tracePt t="29959" x="387350" y="3587750"/>
          <p14:tracePt t="29976" x="387350" y="3594100"/>
          <p14:tracePt t="31481" x="381000" y="3594100"/>
          <p14:tracePt t="31489" x="374650" y="3594100"/>
          <p14:tracePt t="31497" x="368300" y="3594100"/>
          <p14:tracePt t="31510" x="355600" y="3594100"/>
          <p14:tracePt t="31526" x="342900" y="3594100"/>
          <p14:tracePt t="31543" x="336550" y="3594100"/>
          <p14:tracePt t="31601" x="330200" y="3594100"/>
          <p14:tracePt t="31609" x="323850" y="3594100"/>
          <p14:tracePt t="31625" x="317500" y="3594100"/>
          <p14:tracePt t="31641" x="304800" y="3594100"/>
          <p14:tracePt t="31657" x="298450" y="3594100"/>
          <p14:tracePt t="31665" x="292100" y="3594100"/>
          <p14:tracePt t="31676" x="285750" y="3594100"/>
          <p14:tracePt t="31693" x="266700" y="3594100"/>
          <p14:tracePt t="31710" x="241300" y="3594100"/>
          <p14:tracePt t="31726" x="215900" y="3594100"/>
          <p14:tracePt t="31743" x="184150" y="3594100"/>
          <p14:tracePt t="31760" x="133350" y="3594100"/>
          <p14:tracePt t="31776" x="101600" y="3594100"/>
          <p14:tracePt t="31793" x="76200" y="3594100"/>
          <p14:tracePt t="31810" x="57150" y="3594100"/>
          <p14:tracePt t="31826" x="19050" y="359410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Démo: Demande de publication par l’éditeur</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pic>
        <p:nvPicPr>
          <p:cNvPr id="9" name="A38C65F">
            <a:hlinkClick r:id="" action="ppaction://media"/>
          </p:cNvPr>
          <p:cNvPicPr>
            <a:picLocks noGrp="1" noChangeAspect="1"/>
          </p:cNvPicPr>
          <p:nvPr>
            <p:ph idx="1"/>
            <a:videoFile r:link="rId4"/>
            <p:extLst>
              <p:ext uri="{DAA4B4D4-6D71-4841-9C94-3DE7FCFB9230}">
                <p14:media xmlns:p14="http://schemas.microsoft.com/office/powerpoint/2010/main" r:embed="rId3"/>
              </p:ext>
            </p:extLst>
          </p:nvPr>
        </p:nvPicPr>
        <p:blipFill>
          <a:blip r:embed="rId8"/>
          <a:stretch>
            <a:fillRect/>
          </a:stretch>
        </p:blipFill>
        <p:spPr>
          <a:xfrm>
            <a:off x="1385888" y="1143000"/>
            <a:ext cx="637063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506332522"/>
      </p:ext>
    </p:extLst>
  </p:cSld>
  <p:clrMapOvr>
    <a:masterClrMapping/>
  </p:clrMapOvr>
  <mc:AlternateContent xmlns:mc="http://schemas.openxmlformats.org/markup-compatibility/2006" xmlns:p14="http://schemas.microsoft.com/office/powerpoint/2010/main">
    <mc:Choice Requires="p14">
      <p:transition spd="slow" p14:dur="2000" advTm="3768"/>
    </mc:Choice>
    <mc:Fallback xmlns="">
      <p:transition spd="slow" advTm="3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mediacall" presetSubtype="0" fill="hold" nodeType="withEffect">
                                  <p:stCondLst>
                                    <p:cond delay="0"/>
                                  </p:stCondLst>
                                  <p:childTnLst>
                                    <p:cmd type="call" cmd="playFrom(0.0)">
                                      <p:cBhvr>
                                        <p:cTn id="8" dur="9661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4"/>
                </p:tgtEl>
              </p:cMediaNode>
            </p:audio>
            <p:video>
              <p:cMediaNode vol="80000">
                <p:cTn id="10" fill="hold" display="0">
                  <p:stCondLst>
                    <p:cond delay="indefinite"/>
                  </p:stCondLst>
                </p:cTn>
                <p:tgtEl>
                  <p:spTgt spid="9"/>
                </p:tgtEl>
              </p:cMediaNode>
            </p:video>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Démo: Approbation par </a:t>
            </a:r>
            <a:br>
              <a:rPr lang="fr-CA" dirty="0"/>
            </a:br>
            <a:r>
              <a:rPr lang="fr-CA" dirty="0"/>
              <a:t>            le réviseur de contenu Niveau 1</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pic>
        <p:nvPicPr>
          <p:cNvPr id="5" name="0543678">
            <a:hlinkClick r:id="" action="ppaction://media"/>
          </p:cNvPr>
          <p:cNvPicPr>
            <a:picLocks noGrp="1" noChangeAspect="1"/>
          </p:cNvPicPr>
          <p:nvPr>
            <p:ph idx="1"/>
            <a:videoFile r:link="rId4"/>
            <p:extLst>
              <p:ext uri="{DAA4B4D4-6D71-4841-9C94-3DE7FCFB9230}">
                <p14:media xmlns:p14="http://schemas.microsoft.com/office/powerpoint/2010/main" r:embed="rId3"/>
              </p:ext>
            </p:extLst>
          </p:nvPr>
        </p:nvPicPr>
        <p:blipFill>
          <a:blip r:embed="rId8"/>
          <a:stretch>
            <a:fillRect/>
          </a:stretch>
        </p:blipFill>
        <p:spPr>
          <a:xfrm>
            <a:off x="1652588" y="1143000"/>
            <a:ext cx="583723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60091565"/>
      </p:ext>
    </p:extLst>
  </p:cSld>
  <p:clrMapOvr>
    <a:masterClrMapping/>
  </p:clrMapOvr>
  <mc:AlternateContent xmlns:mc="http://schemas.openxmlformats.org/markup-compatibility/2006" xmlns:p14="http://schemas.microsoft.com/office/powerpoint/2010/main">
    <mc:Choice Requires="p14">
      <p:transition spd="slow" p14:dur="2000" advTm="4161"/>
    </mc:Choice>
    <mc:Fallback xmlns="">
      <p:transition spd="slow" advTm="4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4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video>
              <p:cMediaNode vol="80000">
                <p:cTn id="8" fill="hold" display="0">
                  <p:stCondLst>
                    <p:cond delay="indefinite"/>
                  </p:stCondLst>
                </p:cTn>
                <p:tgtEl>
                  <p:spTgt spid="5"/>
                </p:tgtEl>
              </p:cMediaNode>
            </p:video>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afterEffect">
                                  <p:stCondLst>
                                    <p:cond delay="0"/>
                                  </p:stCondLst>
                                  <p:childTnLst>
                                    <p:cmd type="call" cmd="togglePause">
                                      <p:cBhvr>
                                        <p:cTn id="13"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Démo: Approbation par </a:t>
            </a:r>
            <a:br>
              <a:rPr lang="fr-CA" dirty="0"/>
            </a:br>
            <a:r>
              <a:rPr lang="fr-CA" dirty="0"/>
              <a:t>            le réviseur de contenu Niveau 2</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pic>
        <p:nvPicPr>
          <p:cNvPr id="7" name="EB0D767">
            <a:hlinkClick r:id="" action="ppaction://media"/>
          </p:cNvPr>
          <p:cNvPicPr>
            <a:picLocks noGrp="1" noChangeAspect="1"/>
          </p:cNvPicPr>
          <p:nvPr>
            <p:ph idx="1"/>
            <a:videoFile r:link="rId4"/>
            <p:extLst>
              <p:ext uri="{DAA4B4D4-6D71-4841-9C94-3DE7FCFB9230}">
                <p14:media xmlns:p14="http://schemas.microsoft.com/office/powerpoint/2010/main" r:embed="rId3"/>
              </p:ext>
            </p:extLst>
          </p:nvPr>
        </p:nvPicPr>
        <p:blipFill>
          <a:blip r:embed="rId8"/>
          <a:stretch>
            <a:fillRect/>
          </a:stretch>
        </p:blipFill>
        <p:spPr>
          <a:xfrm>
            <a:off x="1652588" y="1143000"/>
            <a:ext cx="583723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865792013"/>
      </p:ext>
    </p:extLst>
  </p:cSld>
  <p:clrMapOvr>
    <a:masterClrMapping/>
  </p:clrMapOvr>
  <mc:AlternateContent xmlns:mc="http://schemas.openxmlformats.org/markup-compatibility/2006" xmlns:p14="http://schemas.microsoft.com/office/powerpoint/2010/main">
    <mc:Choice Requires="p14">
      <p:transition spd="slow" p14:dur="2000" advTm="3824"/>
    </mc:Choice>
    <mc:Fallback xmlns="">
      <p:transition spd="slow" advTm="38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3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video>
              <p:cMediaNode vol="80000">
                <p:cTn id="8" fill="hold" display="0">
                  <p:stCondLst>
                    <p:cond delay="indefinite"/>
                  </p:stCondLst>
                </p:cTn>
                <p:tgtEl>
                  <p:spTgt spid="7"/>
                </p:tgtEl>
              </p:cMediaNode>
            </p:video>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afterEffect">
                                  <p:stCondLst>
                                    <p:cond delay="0"/>
                                  </p:stCondLst>
                                  <p:childTnLst>
                                    <p:cmd type="call" cmd="togglePause">
                                      <p:cBhvr>
                                        <p:cTn id="13"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D41426">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7"/>
          <a:stretch>
            <a:fillRect/>
          </a:stretch>
        </p:blipFill>
        <p:spPr>
          <a:xfrm>
            <a:off x="1652588" y="1143000"/>
            <a:ext cx="583723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18500" y="6032500"/>
            <a:ext cx="609600" cy="609600"/>
          </a:xfrm>
          <a:prstGeom prst="rect">
            <a:avLst/>
          </a:prstGeom>
        </p:spPr>
      </p:pic>
      <p:sp>
        <p:nvSpPr>
          <p:cNvPr id="5" name="Titre 1"/>
          <p:cNvSpPr>
            <a:spLocks noGrp="1"/>
          </p:cNvSpPr>
          <p:nvPr>
            <p:ph type="title"/>
          </p:nvPr>
        </p:nvSpPr>
        <p:spPr/>
        <p:txBody>
          <a:bodyPr/>
          <a:lstStyle/>
          <a:p>
            <a:r>
              <a:rPr lang="fr-CA" dirty="0"/>
              <a:t>Démo: Approbation par </a:t>
            </a:r>
            <a:br>
              <a:rPr lang="fr-CA" dirty="0"/>
            </a:br>
            <a:r>
              <a:rPr lang="fr-CA" dirty="0"/>
              <a:t>            le réviseur de contenu Niveau 2</a:t>
            </a:r>
          </a:p>
        </p:txBody>
      </p:sp>
    </p:spTree>
    <p:extLst>
      <p:ext uri="{BB962C8B-B14F-4D97-AF65-F5344CB8AC3E}">
        <p14:creationId xmlns:p14="http://schemas.microsoft.com/office/powerpoint/2010/main" val="1298611995"/>
      </p:ext>
    </p:extLst>
  </p:cSld>
  <p:clrMapOvr>
    <a:masterClrMapping/>
  </p:clrMapOvr>
  <mc:AlternateContent xmlns:mc="http://schemas.openxmlformats.org/markup-compatibility/2006" xmlns:p14="http://schemas.microsoft.com/office/powerpoint/2010/main">
    <mc:Choice Requires="p14">
      <p:transition spd="slow" p14:dur="2000" advTm="3737"/>
    </mc:Choice>
    <mc:Fallback xmlns="">
      <p:transition spd="slow" advTm="3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8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video>
              <p:cMediaNode vol="80000">
                <p:cTn id="8" fill="hold" display="0">
                  <p:stCondLst>
                    <p:cond delay="indefinite"/>
                  </p:stCondLst>
                </p:cTn>
                <p:tgtEl>
                  <p:spTgt spid="6"/>
                </p:tgtEl>
              </p:cMediaNode>
            </p:video>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afterEffect">
                                  <p:stCondLst>
                                    <p:cond delay="0"/>
                                  </p:stCondLst>
                                  <p:childTnLst>
                                    <p:cmd type="call" cmd="togglePause">
                                      <p:cBhvr>
                                        <p:cTn id="13"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24599986"/>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1515</TotalTime>
  <Words>503</Words>
  <Application>Microsoft Office PowerPoint</Application>
  <PresentationFormat>On-screen Show (4:3)</PresentationFormat>
  <Paragraphs>37</Paragraphs>
  <Slides>7</Slides>
  <Notes>7</Notes>
  <HiddenSlides>0</HiddenSlides>
  <MMClips>11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ＭＳ Ｐゴシック</vt:lpstr>
      <vt:lpstr>Arial</vt:lpstr>
      <vt:lpstr>Calibri</vt:lpstr>
      <vt:lpstr>Tahoma</vt:lpstr>
      <vt:lpstr>Wingdings</vt:lpstr>
      <vt:lpstr>Office Theme</vt:lpstr>
      <vt:lpstr>5_Default Design</vt:lpstr>
      <vt:lpstr>PowerPoint Presentation</vt:lpstr>
      <vt:lpstr>Conditions pour initier une demande de publication</vt:lpstr>
      <vt:lpstr>Démo: Demande de publication par l’éditeur</vt:lpstr>
      <vt:lpstr>Démo: Approbation par              le réviseur de contenu Niveau 1</vt:lpstr>
      <vt:lpstr>Démo: Approbation par              le réviseur de contenu Niveau 2</vt:lpstr>
      <vt:lpstr>Démo: Approbation par              le réviseur de contenu Niveau 2</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Chagnon, Benoit (OTT)</cp:lastModifiedBy>
  <cp:revision>167</cp:revision>
  <cp:lastPrinted>2017-09-17T02:48:41Z</cp:lastPrinted>
  <dcterms:created xsi:type="dcterms:W3CDTF">2015-09-10T13:46:21Z</dcterms:created>
  <dcterms:modified xsi:type="dcterms:W3CDTF">2018-03-08T19:45:19Z</dcterms:modified>
</cp:coreProperties>
</file>