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58" r:id="rId4"/>
    <p:sldId id="265" r:id="rId5"/>
    <p:sldId id="266" r:id="rId6"/>
    <p:sldId id="261" r:id="rId7"/>
    <p:sldId id="262" r:id="rId8"/>
    <p:sldId id="263" r:id="rId9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47C"/>
    <a:srgbClr val="FFFFCC"/>
    <a:srgbClr val="FFCC99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20" autoAdjust="0"/>
    <p:restoredTop sz="73786" autoAdjust="0"/>
  </p:normalViewPr>
  <p:slideViewPr>
    <p:cSldViewPr>
      <p:cViewPr varScale="1">
        <p:scale>
          <a:sx n="83" d="100"/>
          <a:sy n="83" d="100"/>
        </p:scale>
        <p:origin x="70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65693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800" cy="465693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0138" y="696913"/>
            <a:ext cx="4657725" cy="34940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7" tIns="46153" rIns="92307" bIns="46153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24086"/>
            <a:ext cx="5486400" cy="4191238"/>
          </a:xfrm>
          <a:prstGeom prst="rect">
            <a:avLst/>
          </a:prstGeom>
        </p:spPr>
        <p:txBody>
          <a:bodyPr vert="horz" lIns="92307" tIns="46153" rIns="92307" bIns="4615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6554"/>
            <a:ext cx="2971800" cy="465693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5" y="8846554"/>
            <a:ext cx="2971800" cy="465693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In this module, we will publish a record from the catalogue</a:t>
            </a:r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975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</a:rPr>
              <a:t>To initiate a publication request, the following conditions must be met: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</a:rPr>
              <a:t>1- Only the Editor “Author” of the metadata and the Content Reviewer of the workspace</a:t>
            </a:r>
            <a:r>
              <a:rPr lang="en-CA" dirty="0" smtClean="0"/>
              <a:t> </a:t>
            </a: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</a:rPr>
              <a:t>can initiate a publication request. The Publish operation is available only to these two users.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</a:rPr>
              <a:t>2- </a:t>
            </a:r>
            <a:r>
              <a:rPr lang="en-CA" sz="1200" dirty="0" smtClean="0"/>
              <a:t>The record must be in the </a:t>
            </a:r>
            <a:r>
              <a:rPr lang="en-CA" sz="1200" i="1" dirty="0" smtClean="0"/>
              <a:t>Draft</a:t>
            </a:r>
            <a:r>
              <a:rPr lang="en-CA" sz="1200" dirty="0" smtClean="0"/>
              <a:t> or </a:t>
            </a:r>
            <a:r>
              <a:rPr lang="en-CA" sz="1200" i="1" dirty="0" smtClean="0"/>
              <a:t>Published and Draft</a:t>
            </a:r>
            <a:r>
              <a:rPr lang="en-CA" sz="1200" dirty="0" smtClean="0"/>
              <a:t> state</a:t>
            </a: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</a:rPr>
              <a:t>3- The metadata</a:t>
            </a:r>
            <a:r>
              <a:rPr lang="en-CA" dirty="0" smtClean="0"/>
              <a:t> </a:t>
            </a: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</a:rPr>
              <a:t>record must be valid.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9938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is a metadata record in draft form, for which we are set as the owner.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an editor, we then select Publish and Apply.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Internal Publish location known as FGP-Internal is required by default.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will also select the External Publish Location: </a:t>
            </a:r>
            <a:r>
              <a:rPr lang="en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OpenMaps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-Training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Submit the Publication Request.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a publication on Open Maps has been requested, Dataset Publishing Terms and Conditions must be met.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reading, we must accept these terms and conditions.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appropriate Content Reviewer Level 1, based on your department’s regulations.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Attach to the publication request your signed release check list as a PDF.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Submit the request for publication.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record status is now showing as publication in progress.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Editor can view its current publication requests in the Administration menu under “My Publication Requests”.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Editor may also cancel the publication request as long as a content reviewer has not taken action on the request.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9304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As the</a:t>
            </a:r>
            <a:r>
              <a:rPr lang="en-CA" baseline="0" dirty="0" smtClean="0"/>
              <a:t> Level 1 Content Reviewer, we will accept a publication request on the FGP and recommend the publication request in Open Maps.</a:t>
            </a:r>
          </a:p>
          <a:p>
            <a:endParaRPr lang="en-CA" baseline="0" dirty="0" smtClean="0"/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Content Reviewer Level 1 receives an email request for approval for both sites; FGP and Open Maps.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email link takes them to the Publication request page.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 proceeding, the content reviewer must ensure that the record meets the publication requirements.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checklist is available in the FGP Catalogue Contributor help page.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verification, a Content Reviewer Level 1 must process a Publication Request for both the FGP and Open Maps.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Open Maps Publication Request , a Content Reviewer Level 2 must be selected from the drop-down list.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also add a comment that will be sent to them in the email.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Content Reviewer Level 1 approves (or rejects) the FGP Publication Request and recommends it's publication to Open Maps.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5201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As the Level 2 Content Reviewer, we will accept a publication request in Open Maps.</a:t>
            </a:r>
          </a:p>
          <a:p>
            <a:endParaRPr lang="en-CA" dirty="0" smtClean="0"/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Open Maps Publication Request, the Content Reviewer Level 2 receives an email for approval.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Content Reviewer Level 2 performs the audit according to its own criteria.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 Content Reviewer Level 2, we accept (or reject) the publication request.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1059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Editor receives an email that indicates the status of their request: accepted or rejected. 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Content Reviewer Level 1 also receives the same message as a copy (that is, they are </a:t>
            </a:r>
            <a:r>
              <a:rPr lang="en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cc:ed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the email).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publication request is completed. The record Status indicates the publication locations: FGP and Open Maps, if applicable.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record is now discoverable and accessible through the FGP or by an unregistered user on Open Maps.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record also becomes available on Open Maps within 5 minutes after acceptance.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metadata record does not appear on Open Maps, notify the FGP contributor support team.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7987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mtClean="0"/>
              <a:t>If you would like to know more about this topic, please contact the FGP customer service team</a:t>
            </a:r>
            <a:endParaRPr lang="en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506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914400" y="1600200"/>
            <a:ext cx="73914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6" name="Picture 8" descr="canada_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goc_fip_e_blk_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3352800"/>
            <a:ext cx="7772400" cy="1085850"/>
          </a:xfrm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19600"/>
            <a:ext cx="77724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499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0D42F-D95C-41A7-9EA8-FDED82D519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0" y="6237288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2339975" y="6408738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9737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93479-80B2-4929-9655-4990D8911978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07230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F845B4-83D0-4B98-B2C1-CE04ECA2E6A7}" type="slidenum">
              <a:rPr lang="en-US" altLang="fr-FR"/>
              <a:pPr/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562453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NRCan.fgp-pgf.RNCan@canada.ca</a:t>
            </a: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2514600" y="0"/>
            <a:ext cx="3733800" cy="228600"/>
          </a:xfrm>
          <a:prstGeom prst="rect">
            <a:avLst/>
          </a:prstGeom>
          <a:solidFill>
            <a:srgbClr val="6496C8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0" y="0"/>
            <a:ext cx="2895600" cy="228600"/>
          </a:xfrm>
          <a:prstGeom prst="rect">
            <a:avLst/>
          </a:prstGeom>
          <a:solidFill>
            <a:srgbClr val="12547C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6019800" y="0"/>
            <a:ext cx="3124200" cy="228600"/>
          </a:xfrm>
          <a:prstGeom prst="rect">
            <a:avLst/>
          </a:prstGeom>
          <a:solidFill>
            <a:srgbClr val="A5C3CD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12296" name="Picture 8" descr="canada_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9" descr="goc_fip_e_blk_5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722688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D4D6887-8541-4007-A7DA-FB947AED69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364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+mj-lt"/>
          <a:ea typeface="ＭＳ Ｐゴシック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4.mp4"/><Relationship Id="rId7" Type="http://schemas.openxmlformats.org/officeDocument/2006/relationships/image" Target="../media/image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7.mp4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7.mp4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9.mp4"/><Relationship Id="rId7" Type="http://schemas.openxmlformats.org/officeDocument/2006/relationships/image" Target="../media/image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9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CA" sz="2800" b="1" dirty="0"/>
              <a:t>Publishing</a:t>
            </a:r>
            <a:endParaRPr lang="fr-CA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61307"/>
            <a:ext cx="9180512" cy="270336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9"/>
    </mc:Choice>
    <mc:Fallback xmlns="">
      <p:transition spd="slow" advTm="8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Conditions for initiating a publication request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Be the Editor “Author” of the recording or the Content Reviewer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Record status: </a:t>
            </a:r>
            <a:r>
              <a:rPr lang="en-CA" i="1" dirty="0"/>
              <a:t>Draft </a:t>
            </a:r>
            <a:r>
              <a:rPr lang="en-CA" dirty="0"/>
              <a:t>or </a:t>
            </a:r>
            <a:r>
              <a:rPr lang="en-CA" i="1" dirty="0"/>
              <a:t>Published and Draft</a:t>
            </a: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Valid metadata</a:t>
            </a:r>
          </a:p>
          <a:p>
            <a:pPr marL="514350" indent="-514350">
              <a:buFont typeface="+mj-lt"/>
              <a:buAutoNum type="arabicPeriod"/>
            </a:pPr>
            <a:endParaRPr lang="fr-CA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6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49"/>
    </mc:Choice>
    <mc:Fallback xmlns="">
      <p:transition spd="slow" advTm="35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Demo: Publication request by the Editor</a:t>
            </a:r>
            <a:endParaRPr lang="fr-CA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58399" y="5877272"/>
            <a:ext cx="609600" cy="609600"/>
          </a:xfrm>
          <a:prstGeom prst="rect">
            <a:avLst/>
          </a:prstGeom>
        </p:spPr>
      </p:pic>
      <p:pic>
        <p:nvPicPr>
          <p:cNvPr id="16" name="CFCC410">
            <a:hlinkClick r:id="" action="ppaction://media"/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" y="1203325"/>
            <a:ext cx="8229600" cy="4862513"/>
          </a:xfrm>
        </p:spPr>
      </p:pic>
    </p:spTree>
    <p:extLst>
      <p:ext uri="{BB962C8B-B14F-4D97-AF65-F5344CB8AC3E}">
        <p14:creationId xmlns:p14="http://schemas.microsoft.com/office/powerpoint/2010/main" val="317511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0"/>
    </mc:Choice>
    <mc:Fallback xmlns="">
      <p:transition spd="slow" advTm="1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31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Demo: Approval by </a:t>
            </a:r>
            <a:br>
              <a:rPr lang="en-CA" dirty="0"/>
            </a:br>
            <a:r>
              <a:rPr lang="en-CA" dirty="0"/>
              <a:t>            the Level 1 Content Reviewer</a:t>
            </a:r>
          </a:p>
        </p:txBody>
      </p:sp>
      <p:pic>
        <p:nvPicPr>
          <p:cNvPr id="4" name="9A04D2C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1203325"/>
            <a:ext cx="8229600" cy="4862513"/>
          </a:xfrm>
        </p:spPr>
      </p:pic>
    </p:spTree>
    <p:extLst>
      <p:ext uri="{BB962C8B-B14F-4D97-AF65-F5344CB8AC3E}">
        <p14:creationId xmlns:p14="http://schemas.microsoft.com/office/powerpoint/2010/main" val="268641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0"/>
    </mc:Choice>
    <mc:Fallback xmlns="">
      <p:transition spd="slow" advTm="2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5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Demo: Approval by </a:t>
            </a:r>
            <a:br>
              <a:rPr lang="en-CA" dirty="0"/>
            </a:br>
            <a:r>
              <a:rPr lang="en-CA" dirty="0"/>
              <a:t>            the Level 2 Content </a:t>
            </a:r>
            <a:r>
              <a:rPr lang="en-CA" dirty="0" smtClean="0"/>
              <a:t>Reviewer – Part 1</a:t>
            </a:r>
            <a:endParaRPr lang="fr-CA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8" name="DE81BD1">
            <a:hlinkClick r:id="" action="ppaction://media"/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" y="1203325"/>
            <a:ext cx="8229600" cy="4862513"/>
          </a:xfrm>
        </p:spPr>
      </p:pic>
    </p:spTree>
    <p:extLst>
      <p:ext uri="{BB962C8B-B14F-4D97-AF65-F5344CB8AC3E}">
        <p14:creationId xmlns:p14="http://schemas.microsoft.com/office/powerpoint/2010/main" val="86579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00"/>
    </mc:Choice>
    <mc:Fallback xmlns="">
      <p:transition spd="slow" advTm="4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Demo: Approval by </a:t>
            </a:r>
            <a:br>
              <a:rPr lang="en-CA" dirty="0"/>
            </a:br>
            <a:r>
              <a:rPr lang="en-CA" dirty="0"/>
              <a:t>            the Level 2 Content Reviewer – Part </a:t>
            </a:r>
            <a:r>
              <a:rPr lang="en-CA" dirty="0" smtClean="0"/>
              <a:t>2</a:t>
            </a:r>
            <a:endParaRPr lang="fr-CA" dirty="0"/>
          </a:p>
        </p:txBody>
      </p:sp>
      <p:pic>
        <p:nvPicPr>
          <p:cNvPr id="3" name="F0B929">
            <a:hlinkClick r:id="" action="ppaction://media"/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" y="1203325"/>
            <a:ext cx="8229600" cy="4862513"/>
          </a:xfrm>
        </p:spPr>
      </p:pic>
    </p:spTree>
    <p:extLst>
      <p:ext uri="{BB962C8B-B14F-4D97-AF65-F5344CB8AC3E}">
        <p14:creationId xmlns:p14="http://schemas.microsoft.com/office/powerpoint/2010/main" val="129861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0"/>
    </mc:Choice>
    <mc:Fallback xmlns="">
      <p:transition spd="slow" advTm="1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2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en-CA" dirty="0"/>
              <a:t>Want to know more?</a:t>
            </a:r>
          </a:p>
          <a:p>
            <a:pPr marL="0" indent="0">
              <a:buNone/>
            </a:pPr>
            <a:endParaRPr lang="en-CA" dirty="0"/>
          </a:p>
          <a:p>
            <a:pPr marL="0" indent="0" algn="ctr">
              <a:buNone/>
            </a:pPr>
            <a:r>
              <a:rPr lang="en-CA" dirty="0"/>
              <a:t>Contact the Customer Service Team</a:t>
            </a:r>
          </a:p>
          <a:p>
            <a:pPr marL="0" indent="0" algn="ctr">
              <a:buNone/>
            </a:pPr>
            <a:r>
              <a:rPr lang="en-CA" dirty="0"/>
              <a:t>FGP-PGF@NRCan-RNCan.gc.ca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59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48"/>
    </mc:Choice>
    <mc:Fallback xmlns="">
      <p:transition spd="slow" advTm="125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</TotalTime>
  <Words>279</Words>
  <Application>Microsoft Office PowerPoint</Application>
  <PresentationFormat>On-screen Show (4:3)</PresentationFormat>
  <Paragraphs>63</Paragraphs>
  <Slides>7</Slides>
  <Notes>7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ＭＳ Ｐゴシック</vt:lpstr>
      <vt:lpstr>Arial</vt:lpstr>
      <vt:lpstr>Calibri</vt:lpstr>
      <vt:lpstr>Tahoma</vt:lpstr>
      <vt:lpstr>Wingdings</vt:lpstr>
      <vt:lpstr>Office Theme</vt:lpstr>
      <vt:lpstr>5_Default Design</vt:lpstr>
      <vt:lpstr>PowerPoint Presentation</vt:lpstr>
      <vt:lpstr>Conditions for initiating a publication request</vt:lpstr>
      <vt:lpstr>Demo: Publication request by the Editor</vt:lpstr>
      <vt:lpstr>Demo: Approval by              the Level 1 Content Reviewer</vt:lpstr>
      <vt:lpstr>Demo: Approval by              the Level 2 Content Reviewer – Part 1</vt:lpstr>
      <vt:lpstr>Demo: Approval by              the Level 2 Content Reviewer – Part 2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Merry, Andrea</cp:lastModifiedBy>
  <cp:revision>180</cp:revision>
  <cp:lastPrinted>2017-09-17T02:48:41Z</cp:lastPrinted>
  <dcterms:created xsi:type="dcterms:W3CDTF">2015-09-10T13:46:21Z</dcterms:created>
  <dcterms:modified xsi:type="dcterms:W3CDTF">2018-03-08T19:29:29Z</dcterms:modified>
</cp:coreProperties>
</file>